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2667" y="845438"/>
            <a:ext cx="10546664" cy="1849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>
                <a:solidFill>
                  <a:srgbClr val="888888"/>
                </a:solidFill>
              </a:rPr>
              <a:t>‹#›</a:t>
            </a:fld>
            <a:endParaRPr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CACE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>
                <a:solidFill>
                  <a:srgbClr val="888888"/>
                </a:solidFill>
              </a:rPr>
              <a:t>‹#›</a:t>
            </a:fld>
            <a:endParaRPr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CACE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>
                <a:solidFill>
                  <a:srgbClr val="888888"/>
                </a:solidFill>
              </a:rPr>
              <a:t>‹#›</a:t>
            </a:fld>
            <a:endParaRPr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CACE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>
                <a:solidFill>
                  <a:srgbClr val="888888"/>
                </a:solidFill>
              </a:rPr>
              <a:t>‹#›</a:t>
            </a:fld>
            <a:endParaRPr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>
                <a:solidFill>
                  <a:srgbClr val="888888"/>
                </a:solidFill>
              </a:rPr>
              <a:t>‹#›</a:t>
            </a:fld>
            <a:endParaRPr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4578" y="483869"/>
            <a:ext cx="1402842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CACE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882" y="1515871"/>
            <a:ext cx="11432235" cy="322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0538" y="6348760"/>
            <a:ext cx="195579" cy="13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>
                <a:solidFill>
                  <a:srgbClr val="888888"/>
                </a:solidFill>
              </a:rPr>
              <a:t>‹#›</a:t>
            </a:fld>
            <a:endParaRPr dirty="0">
              <a:solidFill>
                <a:srgbClr val="88888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aid.gov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studentaid.gov/help/browser-require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7.jpg"/><Relationship Id="rId4" Type="http://schemas.openxmlformats.org/officeDocument/2006/relationships/image" Target="../media/image12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eaa.org/" TargetMode="External"/><Relationship Id="rId2" Type="http://schemas.openxmlformats.org/officeDocument/2006/relationships/hyperlink" Target="mailto:finaid@bucks.edu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aid.gov/announcements-events/aid-estimat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finaid@bucks.edu" TargetMode="External"/><Relationship Id="rId2" Type="http://schemas.openxmlformats.org/officeDocument/2006/relationships/hyperlink" Target="http://www.pheaa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7321550" cy="6377940"/>
          </a:xfrm>
          <a:custGeom>
            <a:avLst/>
            <a:gdLst/>
            <a:ahLst/>
            <a:cxnLst/>
            <a:rect l="l" t="t" r="r" b="b"/>
            <a:pathLst>
              <a:path w="7321550" h="6377940">
                <a:moveTo>
                  <a:pt x="0" y="6377939"/>
                </a:moveTo>
                <a:lnTo>
                  <a:pt x="7321296" y="6377939"/>
                </a:lnTo>
                <a:lnTo>
                  <a:pt x="7321296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2250" y="237490"/>
            <a:ext cx="11737340" cy="6393815"/>
            <a:chOff x="222250" y="237490"/>
            <a:chExt cx="11737340" cy="6393815"/>
          </a:xfrm>
        </p:grpSpPr>
        <p:sp>
          <p:nvSpPr>
            <p:cNvPr id="4" name="object 4"/>
            <p:cNvSpPr/>
            <p:nvPr/>
          </p:nvSpPr>
          <p:spPr>
            <a:xfrm>
              <a:off x="11951207" y="243840"/>
              <a:ext cx="1905" cy="6377940"/>
            </a:xfrm>
            <a:custGeom>
              <a:avLst/>
              <a:gdLst/>
              <a:ahLst/>
              <a:cxnLst/>
              <a:rect l="l" t="t" r="r" b="b"/>
              <a:pathLst>
                <a:path w="1904" h="6377940">
                  <a:moveTo>
                    <a:pt x="0" y="6377939"/>
                  </a:moveTo>
                  <a:lnTo>
                    <a:pt x="1524" y="6377939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1648" y="243840"/>
              <a:ext cx="11721465" cy="6377940"/>
            </a:xfrm>
            <a:custGeom>
              <a:avLst/>
              <a:gdLst/>
              <a:ahLst/>
              <a:cxnLst/>
              <a:rect l="l" t="t" r="r" b="b"/>
              <a:pathLst>
                <a:path w="11721465" h="6377940">
                  <a:moveTo>
                    <a:pt x="0" y="6377939"/>
                  </a:moveTo>
                  <a:lnTo>
                    <a:pt x="11721084" y="6377939"/>
                  </a:lnTo>
                  <a:lnTo>
                    <a:pt x="11721084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2943" y="246888"/>
              <a:ext cx="4398645" cy="6377940"/>
            </a:xfrm>
            <a:custGeom>
              <a:avLst/>
              <a:gdLst/>
              <a:ahLst/>
              <a:cxnLst/>
              <a:rect l="l" t="t" r="r" b="b"/>
              <a:pathLst>
                <a:path w="4398645" h="6377940">
                  <a:moveTo>
                    <a:pt x="4398263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4398263" y="6377939"/>
                  </a:lnTo>
                  <a:lnTo>
                    <a:pt x="439826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246888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7324344" y="6377939"/>
                  </a:moveTo>
                  <a:lnTo>
                    <a:pt x="11722608" y="6377939"/>
                  </a:lnTo>
                  <a:lnTo>
                    <a:pt x="11722608" y="0"/>
                  </a:lnTo>
                  <a:lnTo>
                    <a:pt x="7324344" y="0"/>
                  </a:lnTo>
                  <a:lnTo>
                    <a:pt x="7324344" y="6377939"/>
                  </a:lnTo>
                  <a:close/>
                </a:path>
                <a:path w="11724640" h="6377940">
                  <a:moveTo>
                    <a:pt x="0" y="6377939"/>
                  </a:moveTo>
                  <a:lnTo>
                    <a:pt x="11724132" y="6377939"/>
                  </a:lnTo>
                  <a:lnTo>
                    <a:pt x="11724132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727" y="1879091"/>
              <a:ext cx="6045708" cy="309829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57869" y="2156586"/>
            <a:ext cx="2788920" cy="22479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66040" marR="59055" indent="39370">
              <a:lnSpc>
                <a:spcPts val="5510"/>
              </a:lnSpc>
              <a:spcBef>
                <a:spcPts val="1090"/>
              </a:spcBef>
            </a:pPr>
            <a:r>
              <a:rPr sz="5400" b="1" spc="-5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5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5400" b="1" spc="-3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13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5400" b="1" dirty="0">
                <a:solidFill>
                  <a:srgbClr val="FFFFFF"/>
                </a:solidFill>
                <a:latin typeface="Corbel"/>
                <a:cs typeface="Corbel"/>
              </a:rPr>
              <a:t>O  FILE</a:t>
            </a:r>
            <a:r>
              <a:rPr sz="5400" b="1" spc="-3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endParaRPr sz="5400">
              <a:latin typeface="Corbel"/>
              <a:cs typeface="Corbel"/>
            </a:endParaRPr>
          </a:p>
          <a:p>
            <a:pPr marL="12700">
              <a:lnSpc>
                <a:spcPts val="5485"/>
              </a:lnSpc>
              <a:tabLst>
                <a:tab pos="405765" algn="l"/>
                <a:tab pos="2775585" algn="l"/>
              </a:tabLst>
            </a:pPr>
            <a:r>
              <a:rPr sz="5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	</a:t>
            </a:r>
            <a:r>
              <a:rPr sz="54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FAFSA	</a:t>
            </a:r>
            <a:endParaRPr sz="5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1661" y="5677915"/>
            <a:ext cx="417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4757C"/>
                </a:solidFill>
                <a:latin typeface="Corbel"/>
                <a:cs typeface="Corbel"/>
              </a:rPr>
              <a:t>12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7106" y="1511934"/>
            <a:ext cx="3599179" cy="20739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8100" marR="30480">
              <a:lnSpc>
                <a:spcPts val="5190"/>
              </a:lnSpc>
              <a:spcBef>
                <a:spcPts val="745"/>
              </a:spcBef>
            </a:pPr>
            <a:r>
              <a:rPr sz="4800" b="1" spc="-45" dirty="0">
                <a:latin typeface="Corbel"/>
                <a:cs typeface="Corbel"/>
              </a:rPr>
              <a:t>FAFSA</a:t>
            </a:r>
            <a:r>
              <a:rPr sz="4800" b="1" spc="-67" baseline="25173" dirty="0">
                <a:latin typeface="Corbel"/>
                <a:cs typeface="Corbel"/>
              </a:rPr>
              <a:t>®</a:t>
            </a:r>
            <a:r>
              <a:rPr sz="4800" b="1" spc="359" baseline="25173" dirty="0">
                <a:latin typeface="Corbel"/>
                <a:cs typeface="Corbel"/>
              </a:rPr>
              <a:t> </a:t>
            </a:r>
            <a:r>
              <a:rPr sz="4800" b="1" dirty="0">
                <a:latin typeface="Corbel"/>
                <a:cs typeface="Corbel"/>
              </a:rPr>
              <a:t>Form </a:t>
            </a:r>
            <a:r>
              <a:rPr sz="4800" b="1" spc="-969" dirty="0">
                <a:latin typeface="Corbel"/>
                <a:cs typeface="Corbel"/>
              </a:rPr>
              <a:t> </a:t>
            </a:r>
            <a:r>
              <a:rPr sz="4800" b="1" spc="-30" dirty="0">
                <a:latin typeface="Corbel"/>
                <a:cs typeface="Corbel"/>
              </a:rPr>
              <a:t>Welcome </a:t>
            </a:r>
            <a:r>
              <a:rPr sz="4800" b="1" spc="-25" dirty="0">
                <a:latin typeface="Corbel"/>
                <a:cs typeface="Corbel"/>
              </a:rPr>
              <a:t> </a:t>
            </a:r>
            <a:r>
              <a:rPr sz="4800" b="1" dirty="0">
                <a:latin typeface="Corbel"/>
                <a:cs typeface="Corbel"/>
              </a:rPr>
              <a:t>Page</a:t>
            </a:r>
            <a:endParaRPr sz="48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8576" y="786383"/>
            <a:ext cx="6245860" cy="4956175"/>
            <a:chOff x="798576" y="786383"/>
            <a:chExt cx="6245860" cy="49561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576" y="786383"/>
              <a:ext cx="6245352" cy="49560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13631" y="1639823"/>
              <a:ext cx="2074545" cy="1193800"/>
            </a:xfrm>
            <a:custGeom>
              <a:avLst/>
              <a:gdLst/>
              <a:ahLst/>
              <a:cxnLst/>
              <a:rect l="l" t="t" r="r" b="b"/>
              <a:pathLst>
                <a:path w="2074545" h="1193800">
                  <a:moveTo>
                    <a:pt x="0" y="596646"/>
                  </a:moveTo>
                  <a:lnTo>
                    <a:pt x="6977" y="527055"/>
                  </a:lnTo>
                  <a:lnTo>
                    <a:pt x="27389" y="459825"/>
                  </a:lnTo>
                  <a:lnTo>
                    <a:pt x="60459" y="395403"/>
                  </a:lnTo>
                  <a:lnTo>
                    <a:pt x="105409" y="334235"/>
                  </a:lnTo>
                  <a:lnTo>
                    <a:pt x="132095" y="305012"/>
                  </a:lnTo>
                  <a:lnTo>
                    <a:pt x="161459" y="276770"/>
                  </a:lnTo>
                  <a:lnTo>
                    <a:pt x="193404" y="249566"/>
                  </a:lnTo>
                  <a:lnTo>
                    <a:pt x="227833" y="223454"/>
                  </a:lnTo>
                  <a:lnTo>
                    <a:pt x="264648" y="198492"/>
                  </a:lnTo>
                  <a:lnTo>
                    <a:pt x="303752" y="174736"/>
                  </a:lnTo>
                  <a:lnTo>
                    <a:pt x="345047" y="152240"/>
                  </a:lnTo>
                  <a:lnTo>
                    <a:pt x="388437" y="131061"/>
                  </a:lnTo>
                  <a:lnTo>
                    <a:pt x="433825" y="111256"/>
                  </a:lnTo>
                  <a:lnTo>
                    <a:pt x="481112" y="92879"/>
                  </a:lnTo>
                  <a:lnTo>
                    <a:pt x="530202" y="75987"/>
                  </a:lnTo>
                  <a:lnTo>
                    <a:pt x="580997" y="60635"/>
                  </a:lnTo>
                  <a:lnTo>
                    <a:pt x="633400" y="46880"/>
                  </a:lnTo>
                  <a:lnTo>
                    <a:pt x="687314" y="34778"/>
                  </a:lnTo>
                  <a:lnTo>
                    <a:pt x="742642" y="24384"/>
                  </a:lnTo>
                  <a:lnTo>
                    <a:pt x="799286" y="15755"/>
                  </a:lnTo>
                  <a:lnTo>
                    <a:pt x="857150" y="8946"/>
                  </a:lnTo>
                  <a:lnTo>
                    <a:pt x="916135" y="4013"/>
                  </a:lnTo>
                  <a:lnTo>
                    <a:pt x="976145" y="1012"/>
                  </a:lnTo>
                  <a:lnTo>
                    <a:pt x="1037081" y="0"/>
                  </a:lnTo>
                  <a:lnTo>
                    <a:pt x="1098018" y="1012"/>
                  </a:lnTo>
                  <a:lnTo>
                    <a:pt x="1158028" y="4013"/>
                  </a:lnTo>
                  <a:lnTo>
                    <a:pt x="1217013" y="8946"/>
                  </a:lnTo>
                  <a:lnTo>
                    <a:pt x="1274877" y="15755"/>
                  </a:lnTo>
                  <a:lnTo>
                    <a:pt x="1331521" y="24384"/>
                  </a:lnTo>
                  <a:lnTo>
                    <a:pt x="1386849" y="34778"/>
                  </a:lnTo>
                  <a:lnTo>
                    <a:pt x="1440763" y="46880"/>
                  </a:lnTo>
                  <a:lnTo>
                    <a:pt x="1493166" y="60635"/>
                  </a:lnTo>
                  <a:lnTo>
                    <a:pt x="1543961" y="75987"/>
                  </a:lnTo>
                  <a:lnTo>
                    <a:pt x="1593051" y="92879"/>
                  </a:lnTo>
                  <a:lnTo>
                    <a:pt x="1640338" y="111256"/>
                  </a:lnTo>
                  <a:lnTo>
                    <a:pt x="1685726" y="131061"/>
                  </a:lnTo>
                  <a:lnTo>
                    <a:pt x="1729116" y="152240"/>
                  </a:lnTo>
                  <a:lnTo>
                    <a:pt x="1770411" y="174736"/>
                  </a:lnTo>
                  <a:lnTo>
                    <a:pt x="1809515" y="198492"/>
                  </a:lnTo>
                  <a:lnTo>
                    <a:pt x="1846330" y="223454"/>
                  </a:lnTo>
                  <a:lnTo>
                    <a:pt x="1880759" y="249566"/>
                  </a:lnTo>
                  <a:lnTo>
                    <a:pt x="1912704" y="276770"/>
                  </a:lnTo>
                  <a:lnTo>
                    <a:pt x="1942068" y="305012"/>
                  </a:lnTo>
                  <a:lnTo>
                    <a:pt x="1968754" y="334235"/>
                  </a:lnTo>
                  <a:lnTo>
                    <a:pt x="1992665" y="364384"/>
                  </a:lnTo>
                  <a:lnTo>
                    <a:pt x="2031772" y="427235"/>
                  </a:lnTo>
                  <a:lnTo>
                    <a:pt x="2058611" y="493117"/>
                  </a:lnTo>
                  <a:lnTo>
                    <a:pt x="2072403" y="561583"/>
                  </a:lnTo>
                  <a:lnTo>
                    <a:pt x="2074164" y="596646"/>
                  </a:lnTo>
                  <a:lnTo>
                    <a:pt x="2072403" y="631708"/>
                  </a:lnTo>
                  <a:lnTo>
                    <a:pt x="2058611" y="700174"/>
                  </a:lnTo>
                  <a:lnTo>
                    <a:pt x="2031772" y="766056"/>
                  </a:lnTo>
                  <a:lnTo>
                    <a:pt x="1992665" y="828907"/>
                  </a:lnTo>
                  <a:lnTo>
                    <a:pt x="1968754" y="859056"/>
                  </a:lnTo>
                  <a:lnTo>
                    <a:pt x="1942068" y="888279"/>
                  </a:lnTo>
                  <a:lnTo>
                    <a:pt x="1912704" y="916521"/>
                  </a:lnTo>
                  <a:lnTo>
                    <a:pt x="1880759" y="943725"/>
                  </a:lnTo>
                  <a:lnTo>
                    <a:pt x="1846330" y="969837"/>
                  </a:lnTo>
                  <a:lnTo>
                    <a:pt x="1809515" y="994799"/>
                  </a:lnTo>
                  <a:lnTo>
                    <a:pt x="1770411" y="1018555"/>
                  </a:lnTo>
                  <a:lnTo>
                    <a:pt x="1729116" y="1041051"/>
                  </a:lnTo>
                  <a:lnTo>
                    <a:pt x="1685726" y="1062230"/>
                  </a:lnTo>
                  <a:lnTo>
                    <a:pt x="1640338" y="1082035"/>
                  </a:lnTo>
                  <a:lnTo>
                    <a:pt x="1593051" y="1100412"/>
                  </a:lnTo>
                  <a:lnTo>
                    <a:pt x="1543961" y="1117304"/>
                  </a:lnTo>
                  <a:lnTo>
                    <a:pt x="1493166" y="1132656"/>
                  </a:lnTo>
                  <a:lnTo>
                    <a:pt x="1440763" y="1146411"/>
                  </a:lnTo>
                  <a:lnTo>
                    <a:pt x="1386849" y="1158513"/>
                  </a:lnTo>
                  <a:lnTo>
                    <a:pt x="1331521" y="1168907"/>
                  </a:lnTo>
                  <a:lnTo>
                    <a:pt x="1274877" y="1177536"/>
                  </a:lnTo>
                  <a:lnTo>
                    <a:pt x="1217013" y="1184345"/>
                  </a:lnTo>
                  <a:lnTo>
                    <a:pt x="1158028" y="1189278"/>
                  </a:lnTo>
                  <a:lnTo>
                    <a:pt x="1098018" y="1192279"/>
                  </a:lnTo>
                  <a:lnTo>
                    <a:pt x="1037081" y="1193291"/>
                  </a:lnTo>
                  <a:lnTo>
                    <a:pt x="976145" y="1192279"/>
                  </a:lnTo>
                  <a:lnTo>
                    <a:pt x="916135" y="1189278"/>
                  </a:lnTo>
                  <a:lnTo>
                    <a:pt x="857150" y="1184345"/>
                  </a:lnTo>
                  <a:lnTo>
                    <a:pt x="799286" y="1177536"/>
                  </a:lnTo>
                  <a:lnTo>
                    <a:pt x="742642" y="1168907"/>
                  </a:lnTo>
                  <a:lnTo>
                    <a:pt x="687314" y="1158513"/>
                  </a:lnTo>
                  <a:lnTo>
                    <a:pt x="633400" y="1146411"/>
                  </a:lnTo>
                  <a:lnTo>
                    <a:pt x="580997" y="1132656"/>
                  </a:lnTo>
                  <a:lnTo>
                    <a:pt x="530202" y="1117304"/>
                  </a:lnTo>
                  <a:lnTo>
                    <a:pt x="481112" y="1100412"/>
                  </a:lnTo>
                  <a:lnTo>
                    <a:pt x="433825" y="1082035"/>
                  </a:lnTo>
                  <a:lnTo>
                    <a:pt x="388437" y="1062230"/>
                  </a:lnTo>
                  <a:lnTo>
                    <a:pt x="345047" y="1041051"/>
                  </a:lnTo>
                  <a:lnTo>
                    <a:pt x="303752" y="1018555"/>
                  </a:lnTo>
                  <a:lnTo>
                    <a:pt x="264648" y="994799"/>
                  </a:lnTo>
                  <a:lnTo>
                    <a:pt x="227833" y="969837"/>
                  </a:lnTo>
                  <a:lnTo>
                    <a:pt x="193404" y="943725"/>
                  </a:lnTo>
                  <a:lnTo>
                    <a:pt x="161459" y="916521"/>
                  </a:lnTo>
                  <a:lnTo>
                    <a:pt x="132095" y="888279"/>
                  </a:lnTo>
                  <a:lnTo>
                    <a:pt x="105409" y="859056"/>
                  </a:lnTo>
                  <a:lnTo>
                    <a:pt x="81498" y="828907"/>
                  </a:lnTo>
                  <a:lnTo>
                    <a:pt x="42391" y="766056"/>
                  </a:lnTo>
                  <a:lnTo>
                    <a:pt x="15552" y="700174"/>
                  </a:lnTo>
                  <a:lnTo>
                    <a:pt x="1760" y="631708"/>
                  </a:lnTo>
                  <a:lnTo>
                    <a:pt x="0" y="596646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1583" y="528573"/>
            <a:ext cx="4900295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b="1" spc="-25" dirty="0">
                <a:solidFill>
                  <a:srgbClr val="000000"/>
                </a:solidFill>
                <a:latin typeface="Calibri"/>
                <a:cs typeface="Calibri"/>
              </a:rPr>
              <a:t>Tell</a:t>
            </a:r>
            <a:r>
              <a:rPr sz="425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85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4250" b="1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135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425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30" dirty="0">
                <a:solidFill>
                  <a:srgbClr val="000000"/>
                </a:solidFill>
                <a:latin typeface="Calibri"/>
                <a:cs typeface="Calibri"/>
              </a:rPr>
              <a:t>Yourself</a:t>
            </a:r>
            <a:endParaRPr sz="42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067" y="1477772"/>
            <a:ext cx="8310245" cy="5135880"/>
            <a:chOff x="1941067" y="1477772"/>
            <a:chExt cx="8310245" cy="5135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767" y="1490472"/>
              <a:ext cx="8284464" cy="51099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47417" y="1484122"/>
              <a:ext cx="8297545" cy="5123180"/>
            </a:xfrm>
            <a:custGeom>
              <a:avLst/>
              <a:gdLst/>
              <a:ahLst/>
              <a:cxnLst/>
              <a:rect l="l" t="t" r="r" b="b"/>
              <a:pathLst>
                <a:path w="8297545" h="5123180">
                  <a:moveTo>
                    <a:pt x="0" y="5122672"/>
                  </a:moveTo>
                  <a:lnTo>
                    <a:pt x="8297164" y="5122672"/>
                  </a:lnTo>
                  <a:lnTo>
                    <a:pt x="8297164" y="0"/>
                  </a:lnTo>
                  <a:lnTo>
                    <a:pt x="0" y="0"/>
                  </a:lnTo>
                  <a:lnTo>
                    <a:pt x="0" y="5122672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1583" y="528573"/>
            <a:ext cx="4900295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b="1" spc="-25" dirty="0">
                <a:solidFill>
                  <a:srgbClr val="000000"/>
                </a:solidFill>
                <a:latin typeface="Calibri"/>
                <a:cs typeface="Calibri"/>
              </a:rPr>
              <a:t>Tell</a:t>
            </a:r>
            <a:r>
              <a:rPr sz="425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85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4250" b="1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135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425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30" dirty="0">
                <a:solidFill>
                  <a:srgbClr val="000000"/>
                </a:solidFill>
                <a:latin typeface="Calibri"/>
                <a:cs typeface="Calibri"/>
              </a:rPr>
              <a:t>Yourself</a:t>
            </a:r>
            <a:endParaRPr sz="42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067" y="1477772"/>
            <a:ext cx="8310245" cy="5135880"/>
            <a:chOff x="1941067" y="1477772"/>
            <a:chExt cx="8310245" cy="5135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767" y="1490472"/>
              <a:ext cx="8284464" cy="51099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47417" y="1484122"/>
              <a:ext cx="8297545" cy="5123180"/>
            </a:xfrm>
            <a:custGeom>
              <a:avLst/>
              <a:gdLst/>
              <a:ahLst/>
              <a:cxnLst/>
              <a:rect l="l" t="t" r="r" b="b"/>
              <a:pathLst>
                <a:path w="8297545" h="5123180">
                  <a:moveTo>
                    <a:pt x="0" y="5122672"/>
                  </a:moveTo>
                  <a:lnTo>
                    <a:pt x="8297164" y="5122672"/>
                  </a:lnTo>
                  <a:lnTo>
                    <a:pt x="8297164" y="0"/>
                  </a:lnTo>
                  <a:lnTo>
                    <a:pt x="0" y="0"/>
                  </a:lnTo>
                  <a:lnTo>
                    <a:pt x="0" y="5122672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420115"/>
            <a:ext cx="260731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b="1" spc="-5" dirty="0">
                <a:solidFill>
                  <a:srgbClr val="000000"/>
                </a:solidFill>
                <a:latin typeface="Calibri"/>
                <a:cs typeface="Calibri"/>
              </a:rPr>
              <a:t>Log</a:t>
            </a:r>
            <a:r>
              <a:rPr sz="4250" b="1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15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4250" b="1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2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endParaRPr sz="42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40227" y="1477772"/>
            <a:ext cx="6511925" cy="5135880"/>
            <a:chOff x="2840227" y="1477772"/>
            <a:chExt cx="6511925" cy="5135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2927" y="1490472"/>
              <a:ext cx="6486144" cy="51099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46577" y="1484122"/>
              <a:ext cx="6499225" cy="5123180"/>
            </a:xfrm>
            <a:custGeom>
              <a:avLst/>
              <a:gdLst/>
              <a:ahLst/>
              <a:cxnLst/>
              <a:rect l="l" t="t" r="r" b="b"/>
              <a:pathLst>
                <a:path w="6499225" h="5123180">
                  <a:moveTo>
                    <a:pt x="0" y="5122672"/>
                  </a:moveTo>
                  <a:lnTo>
                    <a:pt x="6498844" y="5122672"/>
                  </a:lnTo>
                  <a:lnTo>
                    <a:pt x="6498844" y="0"/>
                  </a:lnTo>
                  <a:lnTo>
                    <a:pt x="0" y="0"/>
                  </a:lnTo>
                  <a:lnTo>
                    <a:pt x="0" y="512267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647" y="243840"/>
            <a:ext cx="11724640" cy="6377940"/>
            <a:chOff x="231647" y="243840"/>
            <a:chExt cx="11724640" cy="6377940"/>
          </a:xfrm>
        </p:grpSpPr>
        <p:sp>
          <p:nvSpPr>
            <p:cNvPr id="3" name="object 3"/>
            <p:cNvSpPr/>
            <p:nvPr/>
          </p:nvSpPr>
          <p:spPr>
            <a:xfrm>
              <a:off x="231647" y="243840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11724132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11724132" y="6377939"/>
                  </a:lnTo>
                  <a:lnTo>
                    <a:pt x="11724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7635" y="1258823"/>
              <a:ext cx="1172845" cy="0"/>
            </a:xfrm>
            <a:custGeom>
              <a:avLst/>
              <a:gdLst/>
              <a:ahLst/>
              <a:cxnLst/>
              <a:rect l="l" t="t" r="r" b="b"/>
              <a:pathLst>
                <a:path w="1172845">
                  <a:moveTo>
                    <a:pt x="0" y="0"/>
                  </a:moveTo>
                  <a:lnTo>
                    <a:pt x="1172337" y="0"/>
                  </a:lnTo>
                </a:path>
              </a:pathLst>
            </a:custGeom>
            <a:ln w="79375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1057" y="266358"/>
              <a:ext cx="1548789" cy="20537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4471" y="398729"/>
            <a:ext cx="59467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00" spc="80" dirty="0">
                <a:solidFill>
                  <a:srgbClr val="000000"/>
                </a:solidFill>
                <a:latin typeface="Arial Narrow"/>
                <a:cs typeface="Arial Narrow"/>
              </a:rPr>
              <a:t>Start</a:t>
            </a:r>
            <a:r>
              <a:rPr sz="40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000" spc="-125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4000" spc="-1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180" dirty="0">
                <a:solidFill>
                  <a:srgbClr val="000000"/>
                </a:solidFill>
                <a:latin typeface="Arial Narrow"/>
                <a:cs typeface="Arial Narrow"/>
              </a:rPr>
              <a:t>2022</a:t>
            </a:r>
            <a:r>
              <a:rPr sz="4400" spc="180" dirty="0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sz="4400" spc="180" dirty="0">
                <a:solidFill>
                  <a:srgbClr val="000000"/>
                </a:solidFill>
                <a:latin typeface="Arial Narrow"/>
                <a:cs typeface="Arial Narrow"/>
              </a:rPr>
              <a:t>23</a:t>
            </a:r>
            <a:r>
              <a:rPr sz="4400" spc="-1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000" spc="-145" dirty="0">
                <a:solidFill>
                  <a:srgbClr val="000000"/>
                </a:solidFill>
                <a:latin typeface="Arial Narrow"/>
                <a:cs typeface="Arial Narrow"/>
              </a:rPr>
              <a:t>FAFSA</a:t>
            </a:r>
            <a:r>
              <a:rPr sz="3975" spc="-217" baseline="25157" dirty="0">
                <a:solidFill>
                  <a:srgbClr val="000000"/>
                </a:solidFill>
                <a:latin typeface="Arial Narrow"/>
                <a:cs typeface="Arial Narrow"/>
              </a:rPr>
              <a:t>®</a:t>
            </a:r>
            <a:r>
              <a:rPr sz="3975" spc="427" baseline="25157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000" spc="-100" dirty="0">
                <a:solidFill>
                  <a:srgbClr val="000000"/>
                </a:solidFill>
                <a:latin typeface="Arial Narrow"/>
                <a:cs typeface="Arial Narrow"/>
              </a:rPr>
              <a:t>Form</a:t>
            </a:r>
            <a:endParaRPr sz="40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33372" y="1432547"/>
            <a:ext cx="9459595" cy="5160010"/>
            <a:chOff x="1833372" y="1432547"/>
            <a:chExt cx="9459595" cy="51600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372" y="1432547"/>
              <a:ext cx="9459087" cy="51598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2996" y="1472184"/>
              <a:ext cx="9336024" cy="50368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66646" y="1465834"/>
              <a:ext cx="9349105" cy="5049520"/>
            </a:xfrm>
            <a:custGeom>
              <a:avLst/>
              <a:gdLst/>
              <a:ahLst/>
              <a:cxnLst/>
              <a:rect l="l" t="t" r="r" b="b"/>
              <a:pathLst>
                <a:path w="9349105" h="5049520">
                  <a:moveTo>
                    <a:pt x="0" y="5049520"/>
                  </a:moveTo>
                  <a:lnTo>
                    <a:pt x="9348724" y="5049520"/>
                  </a:lnTo>
                  <a:lnTo>
                    <a:pt x="9348724" y="0"/>
                  </a:lnTo>
                  <a:lnTo>
                    <a:pt x="0" y="0"/>
                  </a:lnTo>
                  <a:lnTo>
                    <a:pt x="0" y="50495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1057" y="430660"/>
            <a:ext cx="1548789" cy="410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31647" y="243840"/>
            <a:ext cx="7321550" cy="6377940"/>
          </a:xfrm>
          <a:custGeom>
            <a:avLst/>
            <a:gdLst/>
            <a:ahLst/>
            <a:cxnLst/>
            <a:rect l="l" t="t" r="r" b="b"/>
            <a:pathLst>
              <a:path w="7321550" h="6377940">
                <a:moveTo>
                  <a:pt x="0" y="6377939"/>
                </a:moveTo>
                <a:lnTo>
                  <a:pt x="7321296" y="6377939"/>
                </a:lnTo>
                <a:lnTo>
                  <a:pt x="7321296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2250" y="237490"/>
            <a:ext cx="11737340" cy="6393815"/>
            <a:chOff x="222250" y="237490"/>
            <a:chExt cx="11737340" cy="6393815"/>
          </a:xfrm>
        </p:grpSpPr>
        <p:sp>
          <p:nvSpPr>
            <p:cNvPr id="5" name="object 5"/>
            <p:cNvSpPr/>
            <p:nvPr/>
          </p:nvSpPr>
          <p:spPr>
            <a:xfrm>
              <a:off x="11951207" y="243840"/>
              <a:ext cx="1905" cy="6377940"/>
            </a:xfrm>
            <a:custGeom>
              <a:avLst/>
              <a:gdLst/>
              <a:ahLst/>
              <a:cxnLst/>
              <a:rect l="l" t="t" r="r" b="b"/>
              <a:pathLst>
                <a:path w="1904" h="6377940">
                  <a:moveTo>
                    <a:pt x="0" y="6377939"/>
                  </a:moveTo>
                  <a:lnTo>
                    <a:pt x="1524" y="6377939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648" y="243840"/>
              <a:ext cx="11721465" cy="6377940"/>
            </a:xfrm>
            <a:custGeom>
              <a:avLst/>
              <a:gdLst/>
              <a:ahLst/>
              <a:cxnLst/>
              <a:rect l="l" t="t" r="r" b="b"/>
              <a:pathLst>
                <a:path w="11721465" h="6377940">
                  <a:moveTo>
                    <a:pt x="0" y="6377939"/>
                  </a:moveTo>
                  <a:lnTo>
                    <a:pt x="11721084" y="6377939"/>
                  </a:lnTo>
                  <a:lnTo>
                    <a:pt x="11721084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2943" y="246888"/>
              <a:ext cx="4398645" cy="6377940"/>
            </a:xfrm>
            <a:custGeom>
              <a:avLst/>
              <a:gdLst/>
              <a:ahLst/>
              <a:cxnLst/>
              <a:rect l="l" t="t" r="r" b="b"/>
              <a:pathLst>
                <a:path w="4398645" h="6377940">
                  <a:moveTo>
                    <a:pt x="4398263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4398263" y="6377939"/>
                  </a:lnTo>
                  <a:lnTo>
                    <a:pt x="439826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52943" y="246888"/>
              <a:ext cx="4398645" cy="6377940"/>
            </a:xfrm>
            <a:custGeom>
              <a:avLst/>
              <a:gdLst/>
              <a:ahLst/>
              <a:cxnLst/>
              <a:rect l="l" t="t" r="r" b="b"/>
              <a:pathLst>
                <a:path w="4398645" h="6377940">
                  <a:moveTo>
                    <a:pt x="0" y="6377939"/>
                  </a:moveTo>
                  <a:lnTo>
                    <a:pt x="4398263" y="6377939"/>
                  </a:lnTo>
                  <a:lnTo>
                    <a:pt x="4398263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70569" y="4406645"/>
              <a:ext cx="2763520" cy="0"/>
            </a:xfrm>
            <a:custGeom>
              <a:avLst/>
              <a:gdLst/>
              <a:ahLst/>
              <a:cxnLst/>
              <a:rect l="l" t="t" r="r" b="b"/>
              <a:pathLst>
                <a:path w="2763520">
                  <a:moveTo>
                    <a:pt x="0" y="0"/>
                  </a:moveTo>
                  <a:lnTo>
                    <a:pt x="2763011" y="0"/>
                  </a:lnTo>
                </a:path>
              </a:pathLst>
            </a:custGeom>
            <a:ln w="99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246888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0" y="6377939"/>
                  </a:moveTo>
                  <a:lnTo>
                    <a:pt x="11724132" y="6377939"/>
                  </a:lnTo>
                  <a:lnTo>
                    <a:pt x="11724132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87893" y="1278382"/>
            <a:ext cx="2929890" cy="244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35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0000"/>
                </a:solidFill>
                <a:latin typeface="Corbel"/>
                <a:cs typeface="Corbel"/>
              </a:rPr>
              <a:t>Save</a:t>
            </a:r>
            <a:r>
              <a:rPr sz="3600" b="1" spc="-35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3600" b="1" spc="-25" dirty="0">
                <a:solidFill>
                  <a:srgbClr val="000000"/>
                </a:solidFill>
                <a:latin typeface="Corbel"/>
                <a:cs typeface="Corbel"/>
              </a:rPr>
              <a:t>Key</a:t>
            </a:r>
            <a:endParaRPr sz="3600">
              <a:latin typeface="Corbel"/>
              <a:cs typeface="Corbel"/>
            </a:endParaRPr>
          </a:p>
          <a:p>
            <a:pPr marL="12700" marR="5080" algn="ctr">
              <a:lnSpc>
                <a:spcPct val="85000"/>
              </a:lnSpc>
              <a:spcBef>
                <a:spcPts val="245"/>
              </a:spcBef>
            </a:pPr>
            <a:r>
              <a:rPr sz="2400" spc="-5" dirty="0">
                <a:solidFill>
                  <a:srgbClr val="000000"/>
                </a:solidFill>
              </a:rPr>
              <a:t>The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save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key </a:t>
            </a:r>
            <a:r>
              <a:rPr sz="2400" dirty="0">
                <a:solidFill>
                  <a:srgbClr val="000000"/>
                </a:solidFill>
              </a:rPr>
              <a:t>must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be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4 </a:t>
            </a:r>
            <a:r>
              <a:rPr sz="2400" spc="-46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to </a:t>
            </a:r>
            <a:r>
              <a:rPr sz="2400" dirty="0">
                <a:solidFill>
                  <a:srgbClr val="000000"/>
                </a:solidFill>
              </a:rPr>
              <a:t>8 </a:t>
            </a:r>
            <a:r>
              <a:rPr sz="2400" spc="-5" dirty="0">
                <a:solidFill>
                  <a:srgbClr val="000000"/>
                </a:solidFill>
              </a:rPr>
              <a:t>characters long </a:t>
            </a:r>
            <a:r>
              <a:rPr sz="2400" dirty="0">
                <a:solidFill>
                  <a:srgbClr val="000000"/>
                </a:solidFill>
              </a:rPr>
              <a:t>&amp; 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any </a:t>
            </a:r>
            <a:r>
              <a:rPr sz="2400" spc="-5" dirty="0">
                <a:solidFill>
                  <a:srgbClr val="000000"/>
                </a:solidFill>
              </a:rPr>
              <a:t>combination of 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numbers and/or </a:t>
            </a:r>
            <a:r>
              <a:rPr sz="2400" dirty="0">
                <a:solidFill>
                  <a:srgbClr val="000000"/>
                </a:solidFill>
              </a:rPr>
              <a:t> uppercase </a:t>
            </a:r>
            <a:r>
              <a:rPr sz="2400" spc="-5" dirty="0">
                <a:solidFill>
                  <a:srgbClr val="000000"/>
                </a:solidFill>
              </a:rPr>
              <a:t>and </a:t>
            </a:r>
            <a:r>
              <a:rPr sz="2400" dirty="0">
                <a:solidFill>
                  <a:srgbClr val="000000"/>
                </a:solidFill>
              </a:rPr>
              <a:t> lowercase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letters</a:t>
            </a:r>
            <a:endParaRPr sz="2400"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7" y="1682495"/>
            <a:ext cx="6045708" cy="349148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074145" y="6294831"/>
            <a:ext cx="153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orbel"/>
                <a:cs typeface="Corbel"/>
              </a:rPr>
              <a:t>17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2889" y="5428589"/>
            <a:ext cx="18408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00000"/>
                </a:solidFill>
                <a:latin typeface="Corbel"/>
                <a:cs typeface="Corbel"/>
              </a:rPr>
              <a:t>Write</a:t>
            </a:r>
            <a:r>
              <a:rPr sz="2000" b="1" spc="-3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orbel"/>
                <a:cs typeface="Corbel"/>
              </a:rPr>
              <a:t>this</a:t>
            </a:r>
            <a:r>
              <a:rPr sz="2000" b="1" spc="-1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rbel"/>
                <a:cs typeface="Corbel"/>
              </a:rPr>
              <a:t>down!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420115"/>
            <a:ext cx="2797175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b="1" spc="-40" dirty="0">
                <a:solidFill>
                  <a:srgbClr val="000000"/>
                </a:solidFill>
                <a:latin typeface="Calibri"/>
                <a:cs typeface="Calibri"/>
              </a:rPr>
              <a:t>Introd</a:t>
            </a:r>
            <a:r>
              <a:rPr sz="4250" b="1" spc="-7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4250" b="1" dirty="0">
                <a:solidFill>
                  <a:srgbClr val="000000"/>
                </a:solidFill>
                <a:latin typeface="Calibri"/>
                <a:cs typeface="Calibri"/>
              </a:rPr>
              <a:t>ction</a:t>
            </a:r>
            <a:endParaRPr sz="42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5327" y="1155191"/>
            <a:ext cx="5350764" cy="54422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871" y="420115"/>
            <a:ext cx="739013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b="1" spc="-5" dirty="0">
                <a:latin typeface="Calibri"/>
                <a:cs typeface="Calibri"/>
              </a:rPr>
              <a:t>Personal</a:t>
            </a:r>
            <a:r>
              <a:rPr sz="4250" b="1" spc="140" dirty="0">
                <a:latin typeface="Calibri"/>
                <a:cs typeface="Calibri"/>
              </a:rPr>
              <a:t> </a:t>
            </a:r>
            <a:r>
              <a:rPr sz="4250" b="1" spc="-55" dirty="0">
                <a:latin typeface="Calibri"/>
                <a:cs typeface="Calibri"/>
              </a:rPr>
              <a:t>Information</a:t>
            </a:r>
            <a:r>
              <a:rPr sz="4250" b="1" spc="130" dirty="0">
                <a:latin typeface="Calibri"/>
                <a:cs typeface="Calibri"/>
              </a:rPr>
              <a:t> </a:t>
            </a:r>
            <a:r>
              <a:rPr sz="4250" b="1" spc="-25" dirty="0">
                <a:latin typeface="Calibri"/>
                <a:cs typeface="Calibri"/>
              </a:rPr>
              <a:t>for</a:t>
            </a:r>
            <a:r>
              <a:rPr sz="4250" b="1" spc="130" dirty="0">
                <a:latin typeface="Calibri"/>
                <a:cs typeface="Calibri"/>
              </a:rPr>
              <a:t> </a:t>
            </a:r>
            <a:r>
              <a:rPr sz="4250" b="1" spc="-40" dirty="0">
                <a:latin typeface="Calibri"/>
                <a:cs typeface="Calibri"/>
              </a:rPr>
              <a:t>Student</a:t>
            </a:r>
            <a:endParaRPr sz="42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3252" y="1205471"/>
            <a:ext cx="10513695" cy="5387340"/>
            <a:chOff x="873252" y="1205471"/>
            <a:chExt cx="10513695" cy="5387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252" y="1205471"/>
              <a:ext cx="10513695" cy="5386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876" y="1245107"/>
              <a:ext cx="10390632" cy="52638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6526" y="1238757"/>
              <a:ext cx="10403840" cy="5276850"/>
            </a:xfrm>
            <a:custGeom>
              <a:avLst/>
              <a:gdLst/>
              <a:ahLst/>
              <a:cxnLst/>
              <a:rect l="l" t="t" r="r" b="b"/>
              <a:pathLst>
                <a:path w="10403840" h="5276850">
                  <a:moveTo>
                    <a:pt x="0" y="5276596"/>
                  </a:moveTo>
                  <a:lnTo>
                    <a:pt x="10403332" y="5276596"/>
                  </a:lnTo>
                  <a:lnTo>
                    <a:pt x="10403332" y="0"/>
                  </a:lnTo>
                  <a:lnTo>
                    <a:pt x="0" y="0"/>
                  </a:lnTo>
                  <a:lnTo>
                    <a:pt x="0" y="527659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5230" y="3429762"/>
              <a:ext cx="3525520" cy="1329055"/>
            </a:xfrm>
            <a:custGeom>
              <a:avLst/>
              <a:gdLst/>
              <a:ahLst/>
              <a:cxnLst/>
              <a:rect l="l" t="t" r="r" b="b"/>
              <a:pathLst>
                <a:path w="3525520" h="1329054">
                  <a:moveTo>
                    <a:pt x="3303524" y="0"/>
                  </a:moveTo>
                  <a:lnTo>
                    <a:pt x="221488" y="0"/>
                  </a:lnTo>
                  <a:lnTo>
                    <a:pt x="176857" y="4500"/>
                  </a:lnTo>
                  <a:lnTo>
                    <a:pt x="135284" y="17408"/>
                  </a:lnTo>
                  <a:lnTo>
                    <a:pt x="97662" y="37832"/>
                  </a:lnTo>
                  <a:lnTo>
                    <a:pt x="64881" y="64881"/>
                  </a:lnTo>
                  <a:lnTo>
                    <a:pt x="37832" y="97662"/>
                  </a:lnTo>
                  <a:lnTo>
                    <a:pt x="17408" y="135284"/>
                  </a:lnTo>
                  <a:lnTo>
                    <a:pt x="4500" y="176857"/>
                  </a:lnTo>
                  <a:lnTo>
                    <a:pt x="0" y="221487"/>
                  </a:lnTo>
                  <a:lnTo>
                    <a:pt x="0" y="1107439"/>
                  </a:lnTo>
                  <a:lnTo>
                    <a:pt x="4500" y="1152070"/>
                  </a:lnTo>
                  <a:lnTo>
                    <a:pt x="17408" y="1193643"/>
                  </a:lnTo>
                  <a:lnTo>
                    <a:pt x="37832" y="1231265"/>
                  </a:lnTo>
                  <a:lnTo>
                    <a:pt x="64881" y="1264046"/>
                  </a:lnTo>
                  <a:lnTo>
                    <a:pt x="97662" y="1291095"/>
                  </a:lnTo>
                  <a:lnTo>
                    <a:pt x="135284" y="1311519"/>
                  </a:lnTo>
                  <a:lnTo>
                    <a:pt x="176857" y="1324427"/>
                  </a:lnTo>
                  <a:lnTo>
                    <a:pt x="221488" y="1328927"/>
                  </a:lnTo>
                  <a:lnTo>
                    <a:pt x="3303524" y="1328927"/>
                  </a:lnTo>
                  <a:lnTo>
                    <a:pt x="3348154" y="1324427"/>
                  </a:lnTo>
                  <a:lnTo>
                    <a:pt x="3389727" y="1311519"/>
                  </a:lnTo>
                  <a:lnTo>
                    <a:pt x="3427349" y="1291095"/>
                  </a:lnTo>
                  <a:lnTo>
                    <a:pt x="3460130" y="1264046"/>
                  </a:lnTo>
                  <a:lnTo>
                    <a:pt x="3487179" y="1231265"/>
                  </a:lnTo>
                  <a:lnTo>
                    <a:pt x="3507603" y="1193643"/>
                  </a:lnTo>
                  <a:lnTo>
                    <a:pt x="3520511" y="1152070"/>
                  </a:lnTo>
                  <a:lnTo>
                    <a:pt x="3525012" y="1107439"/>
                  </a:lnTo>
                  <a:lnTo>
                    <a:pt x="3525012" y="221487"/>
                  </a:lnTo>
                  <a:lnTo>
                    <a:pt x="3520511" y="176857"/>
                  </a:lnTo>
                  <a:lnTo>
                    <a:pt x="3507603" y="135284"/>
                  </a:lnTo>
                  <a:lnTo>
                    <a:pt x="3487179" y="97662"/>
                  </a:lnTo>
                  <a:lnTo>
                    <a:pt x="3460130" y="64881"/>
                  </a:lnTo>
                  <a:lnTo>
                    <a:pt x="3427349" y="37832"/>
                  </a:lnTo>
                  <a:lnTo>
                    <a:pt x="3389727" y="17408"/>
                  </a:lnTo>
                  <a:lnTo>
                    <a:pt x="3348154" y="4500"/>
                  </a:lnTo>
                  <a:lnTo>
                    <a:pt x="330352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55230" y="3429762"/>
              <a:ext cx="3525520" cy="1329055"/>
            </a:xfrm>
            <a:custGeom>
              <a:avLst/>
              <a:gdLst/>
              <a:ahLst/>
              <a:cxnLst/>
              <a:rect l="l" t="t" r="r" b="b"/>
              <a:pathLst>
                <a:path w="3525520" h="1329054">
                  <a:moveTo>
                    <a:pt x="0" y="221487"/>
                  </a:moveTo>
                  <a:lnTo>
                    <a:pt x="4500" y="176857"/>
                  </a:lnTo>
                  <a:lnTo>
                    <a:pt x="17408" y="135284"/>
                  </a:lnTo>
                  <a:lnTo>
                    <a:pt x="37832" y="97662"/>
                  </a:lnTo>
                  <a:lnTo>
                    <a:pt x="64881" y="64881"/>
                  </a:lnTo>
                  <a:lnTo>
                    <a:pt x="97662" y="37832"/>
                  </a:lnTo>
                  <a:lnTo>
                    <a:pt x="135284" y="17408"/>
                  </a:lnTo>
                  <a:lnTo>
                    <a:pt x="176857" y="4500"/>
                  </a:lnTo>
                  <a:lnTo>
                    <a:pt x="221488" y="0"/>
                  </a:lnTo>
                  <a:lnTo>
                    <a:pt x="3303524" y="0"/>
                  </a:lnTo>
                  <a:lnTo>
                    <a:pt x="3348154" y="4500"/>
                  </a:lnTo>
                  <a:lnTo>
                    <a:pt x="3389727" y="17408"/>
                  </a:lnTo>
                  <a:lnTo>
                    <a:pt x="3427349" y="37832"/>
                  </a:lnTo>
                  <a:lnTo>
                    <a:pt x="3460130" y="64881"/>
                  </a:lnTo>
                  <a:lnTo>
                    <a:pt x="3487179" y="97662"/>
                  </a:lnTo>
                  <a:lnTo>
                    <a:pt x="3507603" y="135284"/>
                  </a:lnTo>
                  <a:lnTo>
                    <a:pt x="3520511" y="176857"/>
                  </a:lnTo>
                  <a:lnTo>
                    <a:pt x="3525012" y="221487"/>
                  </a:lnTo>
                  <a:lnTo>
                    <a:pt x="3525012" y="1107439"/>
                  </a:lnTo>
                  <a:lnTo>
                    <a:pt x="3520511" y="1152070"/>
                  </a:lnTo>
                  <a:lnTo>
                    <a:pt x="3507603" y="1193643"/>
                  </a:lnTo>
                  <a:lnTo>
                    <a:pt x="3487179" y="1231265"/>
                  </a:lnTo>
                  <a:lnTo>
                    <a:pt x="3460130" y="1264046"/>
                  </a:lnTo>
                  <a:lnTo>
                    <a:pt x="3427349" y="1291095"/>
                  </a:lnTo>
                  <a:lnTo>
                    <a:pt x="3389727" y="1311519"/>
                  </a:lnTo>
                  <a:lnTo>
                    <a:pt x="3348154" y="1324427"/>
                  </a:lnTo>
                  <a:lnTo>
                    <a:pt x="3303524" y="1328927"/>
                  </a:lnTo>
                  <a:lnTo>
                    <a:pt x="221488" y="1328927"/>
                  </a:lnTo>
                  <a:lnTo>
                    <a:pt x="176857" y="1324427"/>
                  </a:lnTo>
                  <a:lnTo>
                    <a:pt x="135284" y="1311519"/>
                  </a:lnTo>
                  <a:lnTo>
                    <a:pt x="97662" y="1291095"/>
                  </a:lnTo>
                  <a:lnTo>
                    <a:pt x="64881" y="1264046"/>
                  </a:lnTo>
                  <a:lnTo>
                    <a:pt x="37832" y="1231265"/>
                  </a:lnTo>
                  <a:lnTo>
                    <a:pt x="17408" y="1193643"/>
                  </a:lnTo>
                  <a:lnTo>
                    <a:pt x="4500" y="1152070"/>
                  </a:lnTo>
                  <a:lnTo>
                    <a:pt x="0" y="1107439"/>
                  </a:lnTo>
                  <a:lnTo>
                    <a:pt x="0" y="221487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09229" y="3888485"/>
            <a:ext cx="2216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rbel"/>
                <a:cs typeface="Corbel"/>
              </a:rPr>
              <a:t>Click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?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For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help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1057" y="430660"/>
            <a:ext cx="1548789" cy="410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31647" y="243840"/>
            <a:ext cx="7321550" cy="6377940"/>
          </a:xfrm>
          <a:custGeom>
            <a:avLst/>
            <a:gdLst/>
            <a:ahLst/>
            <a:cxnLst/>
            <a:rect l="l" t="t" r="r" b="b"/>
            <a:pathLst>
              <a:path w="7321550" h="6377940">
                <a:moveTo>
                  <a:pt x="0" y="6377939"/>
                </a:moveTo>
                <a:lnTo>
                  <a:pt x="7321296" y="6377939"/>
                </a:lnTo>
                <a:lnTo>
                  <a:pt x="7321296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2250" y="237490"/>
            <a:ext cx="11737340" cy="6393815"/>
            <a:chOff x="222250" y="237490"/>
            <a:chExt cx="11737340" cy="6393815"/>
          </a:xfrm>
        </p:grpSpPr>
        <p:sp>
          <p:nvSpPr>
            <p:cNvPr id="5" name="object 5"/>
            <p:cNvSpPr/>
            <p:nvPr/>
          </p:nvSpPr>
          <p:spPr>
            <a:xfrm>
              <a:off x="11951207" y="243840"/>
              <a:ext cx="1905" cy="6377940"/>
            </a:xfrm>
            <a:custGeom>
              <a:avLst/>
              <a:gdLst/>
              <a:ahLst/>
              <a:cxnLst/>
              <a:rect l="l" t="t" r="r" b="b"/>
              <a:pathLst>
                <a:path w="1904" h="6377940">
                  <a:moveTo>
                    <a:pt x="0" y="6377939"/>
                  </a:moveTo>
                  <a:lnTo>
                    <a:pt x="1524" y="6377939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648" y="243840"/>
              <a:ext cx="11721465" cy="6377940"/>
            </a:xfrm>
            <a:custGeom>
              <a:avLst/>
              <a:gdLst/>
              <a:ahLst/>
              <a:cxnLst/>
              <a:rect l="l" t="t" r="r" b="b"/>
              <a:pathLst>
                <a:path w="11721465" h="6377940">
                  <a:moveTo>
                    <a:pt x="0" y="6377939"/>
                  </a:moveTo>
                  <a:lnTo>
                    <a:pt x="11721084" y="6377939"/>
                  </a:lnTo>
                  <a:lnTo>
                    <a:pt x="11721084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2943" y="246888"/>
              <a:ext cx="4398645" cy="6377940"/>
            </a:xfrm>
            <a:custGeom>
              <a:avLst/>
              <a:gdLst/>
              <a:ahLst/>
              <a:cxnLst/>
              <a:rect l="l" t="t" r="r" b="b"/>
              <a:pathLst>
                <a:path w="4398645" h="6377940">
                  <a:moveTo>
                    <a:pt x="4398263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4398263" y="6377939"/>
                  </a:lnTo>
                  <a:lnTo>
                    <a:pt x="439826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" y="246888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7324344" y="6377939"/>
                  </a:moveTo>
                  <a:lnTo>
                    <a:pt x="11722608" y="6377939"/>
                  </a:lnTo>
                  <a:lnTo>
                    <a:pt x="11722608" y="0"/>
                  </a:lnTo>
                  <a:lnTo>
                    <a:pt x="7324344" y="0"/>
                  </a:lnTo>
                  <a:lnTo>
                    <a:pt x="7324344" y="6377939"/>
                  </a:lnTo>
                  <a:close/>
                </a:path>
                <a:path w="11724640" h="6377940">
                  <a:moveTo>
                    <a:pt x="0" y="6377939"/>
                  </a:moveTo>
                  <a:lnTo>
                    <a:pt x="11724132" y="6377939"/>
                  </a:lnTo>
                  <a:lnTo>
                    <a:pt x="11724132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41232" y="1676476"/>
            <a:ext cx="2823210" cy="273240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5080" algn="ctr">
              <a:lnSpc>
                <a:spcPct val="85000"/>
              </a:lnSpc>
              <a:spcBef>
                <a:spcPts val="1005"/>
              </a:spcBef>
            </a:pP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STUDENT  </a:t>
            </a:r>
            <a:r>
              <a:rPr sz="5000" b="1" dirty="0">
                <a:solidFill>
                  <a:srgbClr val="FFFFFF"/>
                </a:solidFill>
                <a:latin typeface="Corbel"/>
                <a:cs typeface="Corbel"/>
              </a:rPr>
              <a:t>EMAIL </a:t>
            </a:r>
            <a:r>
              <a:rPr sz="50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endParaRPr sz="5000">
              <a:latin typeface="Corbel"/>
              <a:cs typeface="Corbel"/>
            </a:endParaRPr>
          </a:p>
          <a:p>
            <a:pPr algn="ctr">
              <a:lnSpc>
                <a:spcPts val="5100"/>
              </a:lnSpc>
              <a:tabLst>
                <a:tab pos="2762885" algn="l"/>
              </a:tabLst>
            </a:pPr>
            <a:r>
              <a:rPr sz="5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sz="5000" b="1" u="sng" spc="4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</a:t>
            </a:r>
            <a:r>
              <a:rPr sz="50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PHONE	</a:t>
            </a:r>
            <a:endParaRPr sz="50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1727" y="1440180"/>
            <a:ext cx="6428105" cy="4984750"/>
            <a:chOff x="871727" y="1440180"/>
            <a:chExt cx="6428105" cy="49847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7" y="1440180"/>
              <a:ext cx="6045708" cy="39745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02785" y="5289041"/>
              <a:ext cx="3287395" cy="1126490"/>
            </a:xfrm>
            <a:custGeom>
              <a:avLst/>
              <a:gdLst/>
              <a:ahLst/>
              <a:cxnLst/>
              <a:rect l="l" t="t" r="r" b="b"/>
              <a:pathLst>
                <a:path w="3287395" h="1126489">
                  <a:moveTo>
                    <a:pt x="3099562" y="0"/>
                  </a:moveTo>
                  <a:lnTo>
                    <a:pt x="187705" y="0"/>
                  </a:lnTo>
                  <a:lnTo>
                    <a:pt x="137818" y="6707"/>
                  </a:lnTo>
                  <a:lnTo>
                    <a:pt x="92982" y="25635"/>
                  </a:lnTo>
                  <a:lnTo>
                    <a:pt x="54990" y="54990"/>
                  </a:lnTo>
                  <a:lnTo>
                    <a:pt x="25635" y="92982"/>
                  </a:lnTo>
                  <a:lnTo>
                    <a:pt x="6707" y="137818"/>
                  </a:lnTo>
                  <a:lnTo>
                    <a:pt x="0" y="187706"/>
                  </a:lnTo>
                  <a:lnTo>
                    <a:pt x="0" y="938530"/>
                  </a:lnTo>
                  <a:lnTo>
                    <a:pt x="6707" y="988430"/>
                  </a:lnTo>
                  <a:lnTo>
                    <a:pt x="25635" y="1033270"/>
                  </a:lnTo>
                  <a:lnTo>
                    <a:pt x="54991" y="1071259"/>
                  </a:lnTo>
                  <a:lnTo>
                    <a:pt x="92982" y="1100609"/>
                  </a:lnTo>
                  <a:lnTo>
                    <a:pt x="137818" y="1119531"/>
                  </a:lnTo>
                  <a:lnTo>
                    <a:pt x="187705" y="1126236"/>
                  </a:lnTo>
                  <a:lnTo>
                    <a:pt x="3099562" y="1126236"/>
                  </a:lnTo>
                  <a:lnTo>
                    <a:pt x="3149449" y="1119531"/>
                  </a:lnTo>
                  <a:lnTo>
                    <a:pt x="3194285" y="1100609"/>
                  </a:lnTo>
                  <a:lnTo>
                    <a:pt x="3232277" y="1071259"/>
                  </a:lnTo>
                  <a:lnTo>
                    <a:pt x="3261632" y="1033270"/>
                  </a:lnTo>
                  <a:lnTo>
                    <a:pt x="3280560" y="988430"/>
                  </a:lnTo>
                  <a:lnTo>
                    <a:pt x="3287267" y="938530"/>
                  </a:lnTo>
                  <a:lnTo>
                    <a:pt x="3287267" y="187706"/>
                  </a:lnTo>
                  <a:lnTo>
                    <a:pt x="3280560" y="137818"/>
                  </a:lnTo>
                  <a:lnTo>
                    <a:pt x="3261632" y="92982"/>
                  </a:lnTo>
                  <a:lnTo>
                    <a:pt x="3232277" y="54991"/>
                  </a:lnTo>
                  <a:lnTo>
                    <a:pt x="3194285" y="25635"/>
                  </a:lnTo>
                  <a:lnTo>
                    <a:pt x="3149449" y="6707"/>
                  </a:lnTo>
                  <a:lnTo>
                    <a:pt x="309956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02785" y="5289041"/>
              <a:ext cx="3287395" cy="1126490"/>
            </a:xfrm>
            <a:custGeom>
              <a:avLst/>
              <a:gdLst/>
              <a:ahLst/>
              <a:cxnLst/>
              <a:rect l="l" t="t" r="r" b="b"/>
              <a:pathLst>
                <a:path w="3287395" h="1126489">
                  <a:moveTo>
                    <a:pt x="0" y="187706"/>
                  </a:moveTo>
                  <a:lnTo>
                    <a:pt x="6707" y="137818"/>
                  </a:lnTo>
                  <a:lnTo>
                    <a:pt x="25635" y="92982"/>
                  </a:lnTo>
                  <a:lnTo>
                    <a:pt x="54990" y="54990"/>
                  </a:lnTo>
                  <a:lnTo>
                    <a:pt x="92982" y="25635"/>
                  </a:lnTo>
                  <a:lnTo>
                    <a:pt x="137818" y="6707"/>
                  </a:lnTo>
                  <a:lnTo>
                    <a:pt x="187705" y="0"/>
                  </a:lnTo>
                  <a:lnTo>
                    <a:pt x="3099562" y="0"/>
                  </a:lnTo>
                  <a:lnTo>
                    <a:pt x="3149449" y="6707"/>
                  </a:lnTo>
                  <a:lnTo>
                    <a:pt x="3194285" y="25635"/>
                  </a:lnTo>
                  <a:lnTo>
                    <a:pt x="3232277" y="54991"/>
                  </a:lnTo>
                  <a:lnTo>
                    <a:pt x="3261632" y="92982"/>
                  </a:lnTo>
                  <a:lnTo>
                    <a:pt x="3280560" y="137818"/>
                  </a:lnTo>
                  <a:lnTo>
                    <a:pt x="3287267" y="187706"/>
                  </a:lnTo>
                  <a:lnTo>
                    <a:pt x="3287267" y="938530"/>
                  </a:lnTo>
                  <a:lnTo>
                    <a:pt x="3280560" y="988430"/>
                  </a:lnTo>
                  <a:lnTo>
                    <a:pt x="3261632" y="1033270"/>
                  </a:lnTo>
                  <a:lnTo>
                    <a:pt x="3232277" y="1071259"/>
                  </a:lnTo>
                  <a:lnTo>
                    <a:pt x="3194285" y="1100609"/>
                  </a:lnTo>
                  <a:lnTo>
                    <a:pt x="3149449" y="1119531"/>
                  </a:lnTo>
                  <a:lnTo>
                    <a:pt x="3099562" y="1126236"/>
                  </a:lnTo>
                  <a:lnTo>
                    <a:pt x="187705" y="1126236"/>
                  </a:lnTo>
                  <a:lnTo>
                    <a:pt x="137818" y="1119531"/>
                  </a:lnTo>
                  <a:lnTo>
                    <a:pt x="92982" y="1100609"/>
                  </a:lnTo>
                  <a:lnTo>
                    <a:pt x="54991" y="1071259"/>
                  </a:lnTo>
                  <a:lnTo>
                    <a:pt x="25635" y="1033270"/>
                  </a:lnTo>
                  <a:lnTo>
                    <a:pt x="6707" y="988430"/>
                  </a:lnTo>
                  <a:lnTo>
                    <a:pt x="0" y="938530"/>
                  </a:lnTo>
                  <a:lnTo>
                    <a:pt x="0" y="187706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052809" y="6294831"/>
            <a:ext cx="175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orbel"/>
                <a:cs typeface="Corbel"/>
              </a:rPr>
              <a:t>20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87444" y="5427065"/>
            <a:ext cx="2806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rbel"/>
                <a:cs typeface="Corbel"/>
              </a:rPr>
              <a:t>Don’t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use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HS</a:t>
            </a:r>
            <a:r>
              <a:rPr sz="280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email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926" y="203454"/>
            <a:ext cx="11765280" cy="6362700"/>
            <a:chOff x="169926" y="203454"/>
            <a:chExt cx="11765280" cy="6362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2" y="3349713"/>
              <a:ext cx="214693" cy="1612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6" y="260604"/>
              <a:ext cx="11650980" cy="6248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8501" y="232029"/>
              <a:ext cx="11708130" cy="6305550"/>
            </a:xfrm>
            <a:custGeom>
              <a:avLst/>
              <a:gdLst/>
              <a:ahLst/>
              <a:cxnLst/>
              <a:rect l="l" t="t" r="r" b="b"/>
              <a:pathLst>
                <a:path w="11708130" h="6305550">
                  <a:moveTo>
                    <a:pt x="0" y="6305550"/>
                  </a:moveTo>
                  <a:lnTo>
                    <a:pt x="11708130" y="6305550"/>
                  </a:lnTo>
                  <a:lnTo>
                    <a:pt x="11708130" y="0"/>
                  </a:lnTo>
                  <a:lnTo>
                    <a:pt x="0" y="0"/>
                  </a:lnTo>
                  <a:lnTo>
                    <a:pt x="0" y="630555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647" y="243840"/>
            <a:ext cx="11724640" cy="6377940"/>
            <a:chOff x="231647" y="243840"/>
            <a:chExt cx="11724640" cy="6377940"/>
          </a:xfrm>
        </p:grpSpPr>
        <p:sp>
          <p:nvSpPr>
            <p:cNvPr id="3" name="object 3"/>
            <p:cNvSpPr/>
            <p:nvPr/>
          </p:nvSpPr>
          <p:spPr>
            <a:xfrm>
              <a:off x="231647" y="243840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11724132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11724132" y="6377939"/>
                  </a:lnTo>
                  <a:lnTo>
                    <a:pt x="11724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6044" y="1335023"/>
              <a:ext cx="821055" cy="0"/>
            </a:xfrm>
            <a:custGeom>
              <a:avLst/>
              <a:gdLst/>
              <a:ahLst/>
              <a:cxnLst/>
              <a:rect l="l" t="t" r="r" b="b"/>
              <a:pathLst>
                <a:path w="821054">
                  <a:moveTo>
                    <a:pt x="0" y="0"/>
                  </a:moveTo>
                  <a:lnTo>
                    <a:pt x="821054" y="0"/>
                  </a:lnTo>
                </a:path>
              </a:pathLst>
            </a:custGeom>
            <a:ln w="63500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W</a:t>
            </a:r>
            <a:r>
              <a:rPr spc="-5" dirty="0"/>
              <a:t>elcome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81200" y="5376671"/>
            <a:ext cx="8229600" cy="673735"/>
          </a:xfrm>
          <a:prstGeom prst="rect">
            <a:avLst/>
          </a:prstGeom>
          <a:solidFill>
            <a:srgbClr val="1CACE3"/>
          </a:solidFill>
        </p:spPr>
        <p:txBody>
          <a:bodyPr vert="horz" wrap="square" lIns="0" tIns="186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65"/>
              </a:spcBef>
            </a:pP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Pheaa.org/ResourcesStudents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794" y="2452242"/>
            <a:ext cx="59588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orbel"/>
                <a:cs typeface="Corbel"/>
              </a:rPr>
              <a:t>We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plan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to provide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you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with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information about: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orbel"/>
                <a:cs typeface="Corbel"/>
              </a:rPr>
              <a:t>how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to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apply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for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an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FSA</a:t>
            </a:r>
            <a:r>
              <a:rPr sz="2400" spc="-11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Account</a:t>
            </a:r>
            <a:endParaRPr sz="24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orbel"/>
                <a:cs typeface="Corbel"/>
              </a:rPr>
              <a:t>how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to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complete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the</a:t>
            </a:r>
            <a:r>
              <a:rPr sz="240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FAFSA</a:t>
            </a:r>
            <a:endParaRPr sz="24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orbel"/>
                <a:cs typeface="Corbel"/>
              </a:rPr>
              <a:t>available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resources</a:t>
            </a:r>
            <a:endParaRPr sz="2400">
              <a:latin typeface="Corbel"/>
              <a:cs typeface="Corbe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676400"/>
            <a:ext cx="722376" cy="7223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647" y="243840"/>
            <a:ext cx="11724640" cy="6377940"/>
            <a:chOff x="231647" y="243840"/>
            <a:chExt cx="11724640" cy="6377940"/>
          </a:xfrm>
        </p:grpSpPr>
        <p:sp>
          <p:nvSpPr>
            <p:cNvPr id="3" name="object 3"/>
            <p:cNvSpPr/>
            <p:nvPr/>
          </p:nvSpPr>
          <p:spPr>
            <a:xfrm>
              <a:off x="231647" y="243840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11724132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11724132" y="6377939"/>
                  </a:lnTo>
                  <a:lnTo>
                    <a:pt x="11724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7635" y="1258823"/>
              <a:ext cx="1172845" cy="0"/>
            </a:xfrm>
            <a:custGeom>
              <a:avLst/>
              <a:gdLst/>
              <a:ahLst/>
              <a:cxnLst/>
              <a:rect l="l" t="t" r="r" b="b"/>
              <a:pathLst>
                <a:path w="1172845">
                  <a:moveTo>
                    <a:pt x="0" y="0"/>
                  </a:moveTo>
                  <a:lnTo>
                    <a:pt x="1172337" y="0"/>
                  </a:lnTo>
                </a:path>
              </a:pathLst>
            </a:custGeom>
            <a:ln w="79375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1057" y="266358"/>
              <a:ext cx="1548789" cy="20537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6647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90" dirty="0">
                <a:solidFill>
                  <a:srgbClr val="000000"/>
                </a:solidFill>
                <a:latin typeface="Arial Narrow"/>
                <a:cs typeface="Arial Narrow"/>
              </a:rPr>
              <a:t>Residency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90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70" dirty="0">
                <a:solidFill>
                  <a:srgbClr val="000000"/>
                </a:solidFill>
                <a:latin typeface="Arial Narrow"/>
                <a:cs typeface="Arial Narrow"/>
              </a:rPr>
              <a:t>Eligibility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1168" y="175260"/>
            <a:ext cx="11737975" cy="6529070"/>
            <a:chOff x="201168" y="175260"/>
            <a:chExt cx="11737975" cy="65290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68" y="213360"/>
              <a:ext cx="11661648" cy="64526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0218" y="194310"/>
              <a:ext cx="11699875" cy="6490970"/>
            </a:xfrm>
            <a:custGeom>
              <a:avLst/>
              <a:gdLst/>
              <a:ahLst/>
              <a:cxnLst/>
              <a:rect l="l" t="t" r="r" b="b"/>
              <a:pathLst>
                <a:path w="11699875" h="6490970">
                  <a:moveTo>
                    <a:pt x="0" y="6490715"/>
                  </a:moveTo>
                  <a:lnTo>
                    <a:pt x="11699748" y="6490715"/>
                  </a:lnTo>
                  <a:lnTo>
                    <a:pt x="11699748" y="0"/>
                  </a:lnTo>
                  <a:lnTo>
                    <a:pt x="0" y="0"/>
                  </a:lnTo>
                  <a:lnTo>
                    <a:pt x="0" y="649071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37071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9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60" dirty="0">
                <a:solidFill>
                  <a:srgbClr val="000000"/>
                </a:solidFill>
                <a:latin typeface="Arial Narrow"/>
                <a:cs typeface="Arial Narrow"/>
              </a:rPr>
              <a:t>Education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6236" y="1107959"/>
            <a:ext cx="10023475" cy="5641975"/>
            <a:chOff x="1126236" y="1107959"/>
            <a:chExt cx="10023475" cy="5641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6236" y="1107959"/>
              <a:ext cx="10022967" cy="56414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" y="1147571"/>
              <a:ext cx="9899904" cy="55184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59510" y="1141221"/>
              <a:ext cx="9912985" cy="5531485"/>
            </a:xfrm>
            <a:custGeom>
              <a:avLst/>
              <a:gdLst/>
              <a:ahLst/>
              <a:cxnLst/>
              <a:rect l="l" t="t" r="r" b="b"/>
              <a:pathLst>
                <a:path w="9912985" h="5531484">
                  <a:moveTo>
                    <a:pt x="0" y="5531104"/>
                  </a:moveTo>
                  <a:lnTo>
                    <a:pt x="9912604" y="5531104"/>
                  </a:lnTo>
                  <a:lnTo>
                    <a:pt x="9912604" y="0"/>
                  </a:lnTo>
                  <a:lnTo>
                    <a:pt x="0" y="0"/>
                  </a:lnTo>
                  <a:lnTo>
                    <a:pt x="0" y="553110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0029" y="5010149"/>
              <a:ext cx="3088005" cy="996950"/>
            </a:xfrm>
            <a:custGeom>
              <a:avLst/>
              <a:gdLst/>
              <a:ahLst/>
              <a:cxnLst/>
              <a:rect l="l" t="t" r="r" b="b"/>
              <a:pathLst>
                <a:path w="3088004" h="996950">
                  <a:moveTo>
                    <a:pt x="2921508" y="0"/>
                  </a:moveTo>
                  <a:lnTo>
                    <a:pt x="166116" y="0"/>
                  </a:lnTo>
                  <a:lnTo>
                    <a:pt x="121972" y="5937"/>
                  </a:lnTo>
                  <a:lnTo>
                    <a:pt x="82296" y="22690"/>
                  </a:lnTo>
                  <a:lnTo>
                    <a:pt x="48672" y="48672"/>
                  </a:lnTo>
                  <a:lnTo>
                    <a:pt x="22690" y="82296"/>
                  </a:lnTo>
                  <a:lnTo>
                    <a:pt x="5937" y="121972"/>
                  </a:lnTo>
                  <a:lnTo>
                    <a:pt x="0" y="166116"/>
                  </a:lnTo>
                  <a:lnTo>
                    <a:pt x="0" y="830580"/>
                  </a:lnTo>
                  <a:lnTo>
                    <a:pt x="5937" y="874740"/>
                  </a:lnTo>
                  <a:lnTo>
                    <a:pt x="22690" y="914422"/>
                  </a:lnTo>
                  <a:lnTo>
                    <a:pt x="48672" y="948042"/>
                  </a:lnTo>
                  <a:lnTo>
                    <a:pt x="82296" y="974016"/>
                  </a:lnTo>
                  <a:lnTo>
                    <a:pt x="121972" y="990762"/>
                  </a:lnTo>
                  <a:lnTo>
                    <a:pt x="166116" y="996696"/>
                  </a:lnTo>
                  <a:lnTo>
                    <a:pt x="2921508" y="996696"/>
                  </a:lnTo>
                  <a:lnTo>
                    <a:pt x="2965651" y="990762"/>
                  </a:lnTo>
                  <a:lnTo>
                    <a:pt x="3005328" y="974016"/>
                  </a:lnTo>
                  <a:lnTo>
                    <a:pt x="3038951" y="948042"/>
                  </a:lnTo>
                  <a:lnTo>
                    <a:pt x="3064933" y="914422"/>
                  </a:lnTo>
                  <a:lnTo>
                    <a:pt x="3081686" y="874740"/>
                  </a:lnTo>
                  <a:lnTo>
                    <a:pt x="3087624" y="830580"/>
                  </a:lnTo>
                  <a:lnTo>
                    <a:pt x="3087624" y="166116"/>
                  </a:lnTo>
                  <a:lnTo>
                    <a:pt x="3081686" y="121972"/>
                  </a:lnTo>
                  <a:lnTo>
                    <a:pt x="3064933" y="82296"/>
                  </a:lnTo>
                  <a:lnTo>
                    <a:pt x="3038951" y="48672"/>
                  </a:lnTo>
                  <a:lnTo>
                    <a:pt x="3005328" y="22690"/>
                  </a:lnTo>
                  <a:lnTo>
                    <a:pt x="2965651" y="5937"/>
                  </a:lnTo>
                  <a:lnTo>
                    <a:pt x="292150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0029" y="5010149"/>
              <a:ext cx="3088005" cy="996950"/>
            </a:xfrm>
            <a:custGeom>
              <a:avLst/>
              <a:gdLst/>
              <a:ahLst/>
              <a:cxnLst/>
              <a:rect l="l" t="t" r="r" b="b"/>
              <a:pathLst>
                <a:path w="3088004" h="996950">
                  <a:moveTo>
                    <a:pt x="0" y="166116"/>
                  </a:moveTo>
                  <a:lnTo>
                    <a:pt x="5937" y="121972"/>
                  </a:lnTo>
                  <a:lnTo>
                    <a:pt x="22690" y="82296"/>
                  </a:lnTo>
                  <a:lnTo>
                    <a:pt x="48672" y="48672"/>
                  </a:lnTo>
                  <a:lnTo>
                    <a:pt x="82296" y="22690"/>
                  </a:lnTo>
                  <a:lnTo>
                    <a:pt x="121972" y="5937"/>
                  </a:lnTo>
                  <a:lnTo>
                    <a:pt x="166116" y="0"/>
                  </a:lnTo>
                  <a:lnTo>
                    <a:pt x="2921508" y="0"/>
                  </a:lnTo>
                  <a:lnTo>
                    <a:pt x="2965651" y="5937"/>
                  </a:lnTo>
                  <a:lnTo>
                    <a:pt x="3005328" y="22690"/>
                  </a:lnTo>
                  <a:lnTo>
                    <a:pt x="3038951" y="48672"/>
                  </a:lnTo>
                  <a:lnTo>
                    <a:pt x="3064933" y="82296"/>
                  </a:lnTo>
                  <a:lnTo>
                    <a:pt x="3081686" y="121972"/>
                  </a:lnTo>
                  <a:lnTo>
                    <a:pt x="3087624" y="166116"/>
                  </a:lnTo>
                  <a:lnTo>
                    <a:pt x="3087624" y="830580"/>
                  </a:lnTo>
                  <a:lnTo>
                    <a:pt x="3081686" y="874740"/>
                  </a:lnTo>
                  <a:lnTo>
                    <a:pt x="3064933" y="914422"/>
                  </a:lnTo>
                  <a:lnTo>
                    <a:pt x="3038951" y="948042"/>
                  </a:lnTo>
                  <a:lnTo>
                    <a:pt x="3005328" y="974016"/>
                  </a:lnTo>
                  <a:lnTo>
                    <a:pt x="2965651" y="990762"/>
                  </a:lnTo>
                  <a:lnTo>
                    <a:pt x="2921508" y="996696"/>
                  </a:lnTo>
                  <a:lnTo>
                    <a:pt x="166116" y="996696"/>
                  </a:lnTo>
                  <a:lnTo>
                    <a:pt x="121972" y="990762"/>
                  </a:lnTo>
                  <a:lnTo>
                    <a:pt x="82296" y="974016"/>
                  </a:lnTo>
                  <a:lnTo>
                    <a:pt x="48672" y="948042"/>
                  </a:lnTo>
                  <a:lnTo>
                    <a:pt x="22690" y="914422"/>
                  </a:lnTo>
                  <a:lnTo>
                    <a:pt x="5937" y="874740"/>
                  </a:lnTo>
                  <a:lnTo>
                    <a:pt x="0" y="830580"/>
                  </a:lnTo>
                  <a:lnTo>
                    <a:pt x="0" y="166116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0526" y="5235702"/>
              <a:ext cx="2159635" cy="475615"/>
            </a:xfrm>
            <a:custGeom>
              <a:avLst/>
              <a:gdLst/>
              <a:ahLst/>
              <a:cxnLst/>
              <a:rect l="l" t="t" r="r" b="b"/>
              <a:pathLst>
                <a:path w="2159634" h="475614">
                  <a:moveTo>
                    <a:pt x="237744" y="0"/>
                  </a:moveTo>
                  <a:lnTo>
                    <a:pt x="0" y="237744"/>
                  </a:lnTo>
                  <a:lnTo>
                    <a:pt x="237744" y="475488"/>
                  </a:lnTo>
                  <a:lnTo>
                    <a:pt x="237744" y="356616"/>
                  </a:lnTo>
                  <a:lnTo>
                    <a:pt x="2159507" y="356616"/>
                  </a:lnTo>
                  <a:lnTo>
                    <a:pt x="2159507" y="118872"/>
                  </a:lnTo>
                  <a:lnTo>
                    <a:pt x="237744" y="118872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0526" y="5235702"/>
              <a:ext cx="2159635" cy="475615"/>
            </a:xfrm>
            <a:custGeom>
              <a:avLst/>
              <a:gdLst/>
              <a:ahLst/>
              <a:cxnLst/>
              <a:rect l="l" t="t" r="r" b="b"/>
              <a:pathLst>
                <a:path w="2159634" h="475614">
                  <a:moveTo>
                    <a:pt x="0" y="237744"/>
                  </a:moveTo>
                  <a:lnTo>
                    <a:pt x="237744" y="0"/>
                  </a:lnTo>
                  <a:lnTo>
                    <a:pt x="237744" y="118872"/>
                  </a:lnTo>
                  <a:lnTo>
                    <a:pt x="2159507" y="118872"/>
                  </a:lnTo>
                  <a:lnTo>
                    <a:pt x="2159507" y="356616"/>
                  </a:lnTo>
                  <a:lnTo>
                    <a:pt x="237744" y="356616"/>
                  </a:lnTo>
                  <a:lnTo>
                    <a:pt x="237744" y="475488"/>
                  </a:lnTo>
                  <a:lnTo>
                    <a:pt x="0" y="237744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44433" y="5251780"/>
            <a:ext cx="26898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rbel"/>
                <a:cs typeface="Corbel"/>
              </a:rPr>
              <a:t>Say</a:t>
            </a:r>
            <a:r>
              <a:rPr sz="2000" b="1" spc="-30" dirty="0">
                <a:latin typeface="Corbel"/>
                <a:cs typeface="Corbel"/>
              </a:rPr>
              <a:t> “Yes” </a:t>
            </a:r>
            <a:r>
              <a:rPr sz="2000" b="1" dirty="0">
                <a:latin typeface="Corbel"/>
                <a:cs typeface="Corbel"/>
              </a:rPr>
              <a:t>to</a:t>
            </a:r>
            <a:r>
              <a:rPr sz="2000" b="1" spc="-1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work-study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5196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Selective</a:t>
            </a:r>
            <a:r>
              <a:rPr sz="4400" spc="-5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45" dirty="0">
                <a:solidFill>
                  <a:srgbClr val="000000"/>
                </a:solidFill>
                <a:latin typeface="Arial Narrow"/>
                <a:cs typeface="Arial Narrow"/>
              </a:rPr>
              <a:t>Service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9976" y="1568178"/>
            <a:ext cx="11221085" cy="5181600"/>
            <a:chOff x="569976" y="1568178"/>
            <a:chExt cx="11221085" cy="5181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6" y="1568178"/>
              <a:ext cx="11220831" cy="51812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1607819"/>
              <a:ext cx="11097768" cy="50581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3250" y="1601469"/>
              <a:ext cx="11110595" cy="5071110"/>
            </a:xfrm>
            <a:custGeom>
              <a:avLst/>
              <a:gdLst/>
              <a:ahLst/>
              <a:cxnLst/>
              <a:rect l="l" t="t" r="r" b="b"/>
              <a:pathLst>
                <a:path w="11110595" h="5071109">
                  <a:moveTo>
                    <a:pt x="0" y="5070856"/>
                  </a:moveTo>
                  <a:lnTo>
                    <a:pt x="11110468" y="5070856"/>
                  </a:lnTo>
                  <a:lnTo>
                    <a:pt x="11110468" y="0"/>
                  </a:lnTo>
                  <a:lnTo>
                    <a:pt x="0" y="0"/>
                  </a:lnTo>
                  <a:lnTo>
                    <a:pt x="0" y="507085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4929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0" dirty="0">
                <a:solidFill>
                  <a:srgbClr val="000000"/>
                </a:solidFill>
                <a:latin typeface="Trebuchet MS"/>
                <a:cs typeface="Trebuchet MS"/>
              </a:rPr>
              <a:t>Student</a:t>
            </a:r>
            <a:r>
              <a:rPr sz="4400" spc="-3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spc="-385" dirty="0">
                <a:solidFill>
                  <a:srgbClr val="000000"/>
                </a:solidFill>
                <a:latin typeface="Trebuchet MS"/>
                <a:cs typeface="Trebuchet MS"/>
              </a:rPr>
              <a:t>Driver’s</a:t>
            </a:r>
            <a:r>
              <a:rPr sz="4400" spc="-3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spc="-400" dirty="0">
                <a:solidFill>
                  <a:srgbClr val="000000"/>
                </a:solidFill>
                <a:latin typeface="Trebuchet MS"/>
                <a:cs typeface="Trebuchet MS"/>
              </a:rPr>
              <a:t>License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99388" y="1859305"/>
            <a:ext cx="9837420" cy="3963670"/>
            <a:chOff x="1199388" y="1859305"/>
            <a:chExt cx="9837420" cy="396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388" y="1859305"/>
              <a:ext cx="9837039" cy="39635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9012" y="1898903"/>
              <a:ext cx="9713976" cy="38404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09282" y="3525773"/>
              <a:ext cx="3327400" cy="1205865"/>
            </a:xfrm>
            <a:custGeom>
              <a:avLst/>
              <a:gdLst/>
              <a:ahLst/>
              <a:cxnLst/>
              <a:rect l="l" t="t" r="r" b="b"/>
              <a:pathLst>
                <a:path w="3327400" h="1205864">
                  <a:moveTo>
                    <a:pt x="3125978" y="0"/>
                  </a:moveTo>
                  <a:lnTo>
                    <a:pt x="200914" y="0"/>
                  </a:lnTo>
                  <a:lnTo>
                    <a:pt x="154834" y="5304"/>
                  </a:lnTo>
                  <a:lnTo>
                    <a:pt x="112541" y="20414"/>
                  </a:lnTo>
                  <a:lnTo>
                    <a:pt x="75237" y="44127"/>
                  </a:lnTo>
                  <a:lnTo>
                    <a:pt x="44127" y="75237"/>
                  </a:lnTo>
                  <a:lnTo>
                    <a:pt x="20414" y="112541"/>
                  </a:lnTo>
                  <a:lnTo>
                    <a:pt x="5304" y="154834"/>
                  </a:lnTo>
                  <a:lnTo>
                    <a:pt x="0" y="200913"/>
                  </a:lnTo>
                  <a:lnTo>
                    <a:pt x="0" y="1004569"/>
                  </a:lnTo>
                  <a:lnTo>
                    <a:pt x="5304" y="1050649"/>
                  </a:lnTo>
                  <a:lnTo>
                    <a:pt x="20414" y="1092942"/>
                  </a:lnTo>
                  <a:lnTo>
                    <a:pt x="44127" y="1130246"/>
                  </a:lnTo>
                  <a:lnTo>
                    <a:pt x="75237" y="1161356"/>
                  </a:lnTo>
                  <a:lnTo>
                    <a:pt x="112541" y="1185069"/>
                  </a:lnTo>
                  <a:lnTo>
                    <a:pt x="154834" y="1200179"/>
                  </a:lnTo>
                  <a:lnTo>
                    <a:pt x="200914" y="1205483"/>
                  </a:lnTo>
                  <a:lnTo>
                    <a:pt x="3125978" y="1205483"/>
                  </a:lnTo>
                  <a:lnTo>
                    <a:pt x="3172057" y="1200179"/>
                  </a:lnTo>
                  <a:lnTo>
                    <a:pt x="3214350" y="1185069"/>
                  </a:lnTo>
                  <a:lnTo>
                    <a:pt x="3251654" y="1161356"/>
                  </a:lnTo>
                  <a:lnTo>
                    <a:pt x="3282764" y="1130246"/>
                  </a:lnTo>
                  <a:lnTo>
                    <a:pt x="3306477" y="1092942"/>
                  </a:lnTo>
                  <a:lnTo>
                    <a:pt x="3321587" y="1050649"/>
                  </a:lnTo>
                  <a:lnTo>
                    <a:pt x="3326892" y="1004569"/>
                  </a:lnTo>
                  <a:lnTo>
                    <a:pt x="3326892" y="200913"/>
                  </a:lnTo>
                  <a:lnTo>
                    <a:pt x="3321587" y="154834"/>
                  </a:lnTo>
                  <a:lnTo>
                    <a:pt x="3306477" y="112541"/>
                  </a:lnTo>
                  <a:lnTo>
                    <a:pt x="3282764" y="75237"/>
                  </a:lnTo>
                  <a:lnTo>
                    <a:pt x="3251654" y="44127"/>
                  </a:lnTo>
                  <a:lnTo>
                    <a:pt x="3214350" y="20414"/>
                  </a:lnTo>
                  <a:lnTo>
                    <a:pt x="3172057" y="5304"/>
                  </a:lnTo>
                  <a:lnTo>
                    <a:pt x="312597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9282" y="3525773"/>
              <a:ext cx="3327400" cy="1205865"/>
            </a:xfrm>
            <a:custGeom>
              <a:avLst/>
              <a:gdLst/>
              <a:ahLst/>
              <a:cxnLst/>
              <a:rect l="l" t="t" r="r" b="b"/>
              <a:pathLst>
                <a:path w="3327400" h="1205864">
                  <a:moveTo>
                    <a:pt x="0" y="200913"/>
                  </a:moveTo>
                  <a:lnTo>
                    <a:pt x="5304" y="154834"/>
                  </a:lnTo>
                  <a:lnTo>
                    <a:pt x="20414" y="112541"/>
                  </a:lnTo>
                  <a:lnTo>
                    <a:pt x="44127" y="75237"/>
                  </a:lnTo>
                  <a:lnTo>
                    <a:pt x="75237" y="44127"/>
                  </a:lnTo>
                  <a:lnTo>
                    <a:pt x="112541" y="20414"/>
                  </a:lnTo>
                  <a:lnTo>
                    <a:pt x="154834" y="5304"/>
                  </a:lnTo>
                  <a:lnTo>
                    <a:pt x="200914" y="0"/>
                  </a:lnTo>
                  <a:lnTo>
                    <a:pt x="3125978" y="0"/>
                  </a:lnTo>
                  <a:lnTo>
                    <a:pt x="3172057" y="5304"/>
                  </a:lnTo>
                  <a:lnTo>
                    <a:pt x="3214350" y="20414"/>
                  </a:lnTo>
                  <a:lnTo>
                    <a:pt x="3251654" y="44127"/>
                  </a:lnTo>
                  <a:lnTo>
                    <a:pt x="3282764" y="75237"/>
                  </a:lnTo>
                  <a:lnTo>
                    <a:pt x="3306477" y="112541"/>
                  </a:lnTo>
                  <a:lnTo>
                    <a:pt x="3321587" y="154834"/>
                  </a:lnTo>
                  <a:lnTo>
                    <a:pt x="3326892" y="200913"/>
                  </a:lnTo>
                  <a:lnTo>
                    <a:pt x="3326892" y="1004569"/>
                  </a:lnTo>
                  <a:lnTo>
                    <a:pt x="3321587" y="1050649"/>
                  </a:lnTo>
                  <a:lnTo>
                    <a:pt x="3306477" y="1092942"/>
                  </a:lnTo>
                  <a:lnTo>
                    <a:pt x="3282764" y="1130246"/>
                  </a:lnTo>
                  <a:lnTo>
                    <a:pt x="3251654" y="1161356"/>
                  </a:lnTo>
                  <a:lnTo>
                    <a:pt x="3214350" y="1185069"/>
                  </a:lnTo>
                  <a:lnTo>
                    <a:pt x="3172057" y="1200179"/>
                  </a:lnTo>
                  <a:lnTo>
                    <a:pt x="3125978" y="1205483"/>
                  </a:lnTo>
                  <a:lnTo>
                    <a:pt x="200914" y="1205483"/>
                  </a:lnTo>
                  <a:lnTo>
                    <a:pt x="154834" y="1200179"/>
                  </a:lnTo>
                  <a:lnTo>
                    <a:pt x="112541" y="1185069"/>
                  </a:lnTo>
                  <a:lnTo>
                    <a:pt x="75237" y="1161356"/>
                  </a:lnTo>
                  <a:lnTo>
                    <a:pt x="44127" y="1130246"/>
                  </a:lnTo>
                  <a:lnTo>
                    <a:pt x="20414" y="1092942"/>
                  </a:lnTo>
                  <a:lnTo>
                    <a:pt x="5304" y="1050649"/>
                  </a:lnTo>
                  <a:lnTo>
                    <a:pt x="0" y="1004569"/>
                  </a:lnTo>
                  <a:lnTo>
                    <a:pt x="0" y="200913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32661" y="1892554"/>
            <a:ext cx="9726930" cy="385317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R="1195070" algn="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orbel"/>
                <a:cs typeface="Corbel"/>
              </a:rPr>
              <a:t>This</a:t>
            </a:r>
            <a:r>
              <a:rPr sz="2400" b="1" spc="-30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is</a:t>
            </a:r>
            <a:r>
              <a:rPr sz="2400" b="1" spc="-2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optional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470407"/>
            <a:ext cx="8483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Student </a:t>
            </a:r>
            <a:r>
              <a:rPr sz="4400" spc="-65" dirty="0">
                <a:solidFill>
                  <a:srgbClr val="000000"/>
                </a:solidFill>
                <a:latin typeface="Arial Narrow"/>
                <a:cs typeface="Arial Narrow"/>
              </a:rPr>
              <a:t>Foster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05" dirty="0">
                <a:solidFill>
                  <a:srgbClr val="000000"/>
                </a:solidFill>
                <a:latin typeface="Arial Narrow"/>
                <a:cs typeface="Arial Narrow"/>
              </a:rPr>
              <a:t>Care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95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4400" spc="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60" dirty="0">
                <a:solidFill>
                  <a:srgbClr val="000000"/>
                </a:solidFill>
                <a:latin typeface="Arial Narrow"/>
                <a:cs typeface="Arial Narrow"/>
              </a:rPr>
              <a:t>Education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02892" y="1787664"/>
            <a:ext cx="8630285" cy="4329430"/>
            <a:chOff x="1802892" y="1787664"/>
            <a:chExt cx="8630285" cy="4329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2892" y="1787664"/>
              <a:ext cx="8630031" cy="4329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2516" y="1827276"/>
              <a:ext cx="8506968" cy="42062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36166" y="1820926"/>
              <a:ext cx="8519795" cy="4218940"/>
            </a:xfrm>
            <a:custGeom>
              <a:avLst/>
              <a:gdLst/>
              <a:ahLst/>
              <a:cxnLst/>
              <a:rect l="l" t="t" r="r" b="b"/>
              <a:pathLst>
                <a:path w="8519795" h="4218940">
                  <a:moveTo>
                    <a:pt x="0" y="4218940"/>
                  </a:moveTo>
                  <a:lnTo>
                    <a:pt x="8519668" y="4218940"/>
                  </a:lnTo>
                  <a:lnTo>
                    <a:pt x="8519668" y="0"/>
                  </a:lnTo>
                  <a:lnTo>
                    <a:pt x="0" y="0"/>
                  </a:lnTo>
                  <a:lnTo>
                    <a:pt x="0" y="421894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470407"/>
            <a:ext cx="5911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65" dirty="0">
                <a:solidFill>
                  <a:srgbClr val="000000"/>
                </a:solidFill>
                <a:latin typeface="Arial Narrow"/>
                <a:cs typeface="Arial Narrow"/>
              </a:rPr>
              <a:t>Eligibility</a:t>
            </a:r>
            <a:r>
              <a:rPr sz="4400" spc="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Worksheet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82367" y="2034539"/>
            <a:ext cx="7871459" cy="3506470"/>
            <a:chOff x="2182367" y="2034539"/>
            <a:chExt cx="7871459" cy="3506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2367" y="2034539"/>
              <a:ext cx="7871079" cy="35063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1991" y="2074164"/>
              <a:ext cx="7748016" cy="33832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15641" y="2067813"/>
              <a:ext cx="7760970" cy="3395979"/>
            </a:xfrm>
            <a:custGeom>
              <a:avLst/>
              <a:gdLst/>
              <a:ahLst/>
              <a:cxnLst/>
              <a:rect l="l" t="t" r="r" b="b"/>
              <a:pathLst>
                <a:path w="7760970" h="3395979">
                  <a:moveTo>
                    <a:pt x="0" y="3395979"/>
                  </a:moveTo>
                  <a:lnTo>
                    <a:pt x="7760716" y="3395979"/>
                  </a:lnTo>
                  <a:lnTo>
                    <a:pt x="7760716" y="0"/>
                  </a:lnTo>
                  <a:lnTo>
                    <a:pt x="0" y="0"/>
                  </a:lnTo>
                  <a:lnTo>
                    <a:pt x="0" y="339597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46640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>
                <a:solidFill>
                  <a:srgbClr val="000000"/>
                </a:solidFill>
                <a:latin typeface="Arial Narrow"/>
                <a:cs typeface="Arial Narrow"/>
              </a:rPr>
              <a:t>Search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105" dirty="0">
                <a:solidFill>
                  <a:srgbClr val="000000"/>
                </a:solidFill>
                <a:latin typeface="Arial Narrow"/>
                <a:cs typeface="Arial Narrow"/>
              </a:rPr>
              <a:t>for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High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5" dirty="0">
                <a:solidFill>
                  <a:srgbClr val="000000"/>
                </a:solidFill>
                <a:latin typeface="Arial Narrow"/>
                <a:cs typeface="Arial Narrow"/>
              </a:rPr>
              <a:t>School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08732" y="1292364"/>
            <a:ext cx="6618605" cy="5144770"/>
            <a:chOff x="2808732" y="1292364"/>
            <a:chExt cx="6618605" cy="5144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8732" y="1292364"/>
              <a:ext cx="6618351" cy="51446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8356" y="1331975"/>
              <a:ext cx="6495288" cy="50215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42006" y="1325625"/>
              <a:ext cx="6508115" cy="5034280"/>
            </a:xfrm>
            <a:custGeom>
              <a:avLst/>
              <a:gdLst/>
              <a:ahLst/>
              <a:cxnLst/>
              <a:rect l="l" t="t" r="r" b="b"/>
              <a:pathLst>
                <a:path w="6508115" h="5034280">
                  <a:moveTo>
                    <a:pt x="0" y="5034280"/>
                  </a:moveTo>
                  <a:lnTo>
                    <a:pt x="6507988" y="5034280"/>
                  </a:lnTo>
                  <a:lnTo>
                    <a:pt x="6507988" y="0"/>
                  </a:lnTo>
                  <a:lnTo>
                    <a:pt x="0" y="0"/>
                  </a:lnTo>
                  <a:lnTo>
                    <a:pt x="0" y="50342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6334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20" dirty="0">
                <a:solidFill>
                  <a:srgbClr val="000000"/>
                </a:solidFill>
                <a:latin typeface="Arial Narrow"/>
                <a:cs typeface="Arial Narrow"/>
              </a:rPr>
              <a:t>Add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0" dirty="0">
                <a:solidFill>
                  <a:srgbClr val="000000"/>
                </a:solidFill>
                <a:latin typeface="Arial Narrow"/>
                <a:cs typeface="Arial Narrow"/>
              </a:rPr>
              <a:t>Your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High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5" dirty="0">
                <a:solidFill>
                  <a:srgbClr val="000000"/>
                </a:solidFill>
                <a:latin typeface="Arial Narrow"/>
                <a:cs typeface="Arial Narrow"/>
              </a:rPr>
              <a:t>School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Manually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6123" y="1684032"/>
            <a:ext cx="7204075" cy="4329430"/>
            <a:chOff x="2516123" y="1684032"/>
            <a:chExt cx="7204075" cy="4329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6123" y="1684032"/>
              <a:ext cx="7203567" cy="4329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47" y="1723643"/>
              <a:ext cx="7080504" cy="42062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49397" y="1717293"/>
              <a:ext cx="7093584" cy="4218940"/>
            </a:xfrm>
            <a:custGeom>
              <a:avLst/>
              <a:gdLst/>
              <a:ahLst/>
              <a:cxnLst/>
              <a:rect l="l" t="t" r="r" b="b"/>
              <a:pathLst>
                <a:path w="7093584" h="4218940">
                  <a:moveTo>
                    <a:pt x="0" y="4218940"/>
                  </a:moveTo>
                  <a:lnTo>
                    <a:pt x="7093204" y="4218940"/>
                  </a:lnTo>
                  <a:lnTo>
                    <a:pt x="7093204" y="0"/>
                  </a:lnTo>
                  <a:lnTo>
                    <a:pt x="0" y="0"/>
                  </a:lnTo>
                  <a:lnTo>
                    <a:pt x="0" y="421894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5245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5" dirty="0">
                <a:solidFill>
                  <a:srgbClr val="000000"/>
                </a:solidFill>
                <a:latin typeface="Arial Narrow"/>
                <a:cs typeface="Arial Narrow"/>
              </a:rPr>
              <a:t>Confirm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0" dirty="0">
                <a:solidFill>
                  <a:srgbClr val="000000"/>
                </a:solidFill>
                <a:latin typeface="Arial Narrow"/>
                <a:cs typeface="Arial Narrow"/>
              </a:rPr>
              <a:t>Your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High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5" dirty="0">
                <a:solidFill>
                  <a:srgbClr val="000000"/>
                </a:solidFill>
                <a:latin typeface="Arial Narrow"/>
                <a:cs typeface="Arial Narrow"/>
              </a:rPr>
              <a:t>School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88564" y="1671840"/>
            <a:ext cx="6259195" cy="4329430"/>
            <a:chOff x="2988564" y="1671840"/>
            <a:chExt cx="6259195" cy="4329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564" y="1671840"/>
              <a:ext cx="6258687" cy="4329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8188" y="1711452"/>
              <a:ext cx="6135623" cy="42062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21838" y="1705102"/>
              <a:ext cx="6148705" cy="4218940"/>
            </a:xfrm>
            <a:custGeom>
              <a:avLst/>
              <a:gdLst/>
              <a:ahLst/>
              <a:cxnLst/>
              <a:rect l="l" t="t" r="r" b="b"/>
              <a:pathLst>
                <a:path w="6148705" h="4218940">
                  <a:moveTo>
                    <a:pt x="0" y="4218940"/>
                  </a:moveTo>
                  <a:lnTo>
                    <a:pt x="6148323" y="4218940"/>
                  </a:lnTo>
                  <a:lnTo>
                    <a:pt x="6148323" y="0"/>
                  </a:lnTo>
                  <a:lnTo>
                    <a:pt x="0" y="0"/>
                  </a:lnTo>
                  <a:lnTo>
                    <a:pt x="0" y="421894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3048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>
                <a:solidFill>
                  <a:srgbClr val="000000"/>
                </a:solidFill>
                <a:latin typeface="Arial Narrow"/>
                <a:cs typeface="Arial Narrow"/>
              </a:rPr>
              <a:t>College</a:t>
            </a:r>
            <a:r>
              <a:rPr sz="4400" spc="-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5" dirty="0">
                <a:solidFill>
                  <a:srgbClr val="000000"/>
                </a:solidFill>
                <a:latin typeface="Arial Narrow"/>
                <a:cs typeface="Arial Narrow"/>
              </a:rPr>
              <a:t>Search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69107" y="1274051"/>
            <a:ext cx="5887085" cy="5443855"/>
            <a:chOff x="2769107" y="1274051"/>
            <a:chExt cx="5887085" cy="54438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9107" y="1274051"/>
              <a:ext cx="5886831" cy="54433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8731" y="1313688"/>
              <a:ext cx="5763768" cy="53202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02381" y="1307338"/>
              <a:ext cx="5776595" cy="5333365"/>
            </a:xfrm>
            <a:custGeom>
              <a:avLst/>
              <a:gdLst/>
              <a:ahLst/>
              <a:cxnLst/>
              <a:rect l="l" t="t" r="r" b="b"/>
              <a:pathLst>
                <a:path w="5776595" h="5333365">
                  <a:moveTo>
                    <a:pt x="0" y="5332984"/>
                  </a:moveTo>
                  <a:lnTo>
                    <a:pt x="5776468" y="5332984"/>
                  </a:lnTo>
                  <a:lnTo>
                    <a:pt x="5776468" y="0"/>
                  </a:lnTo>
                  <a:lnTo>
                    <a:pt x="0" y="0"/>
                  </a:lnTo>
                  <a:lnTo>
                    <a:pt x="0" y="533298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2044" y="1912137"/>
            <a:ext cx="9554845" cy="40049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900" b="1" spc="-5" dirty="0">
                <a:latin typeface="Corbel"/>
                <a:cs typeface="Corbel"/>
              </a:rPr>
              <a:t>Federal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spc="-5" dirty="0">
                <a:latin typeface="Corbel"/>
                <a:cs typeface="Corbel"/>
              </a:rPr>
              <a:t>Deadlines</a:t>
            </a:r>
            <a:r>
              <a:rPr sz="1900" b="1" spc="5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-</a:t>
            </a:r>
            <a:r>
              <a:rPr sz="1900" spc="28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Apply</a:t>
            </a:r>
            <a:r>
              <a:rPr sz="190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anytime</a:t>
            </a:r>
            <a:r>
              <a:rPr sz="190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after</a:t>
            </a:r>
            <a:endParaRPr sz="19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900" spc="-10" dirty="0">
                <a:latin typeface="Corbel"/>
                <a:cs typeface="Corbel"/>
              </a:rPr>
              <a:t>October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1</a:t>
            </a:r>
            <a:r>
              <a:rPr sz="190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in</a:t>
            </a:r>
            <a:r>
              <a:rPr sz="1900" spc="-10" dirty="0">
                <a:latin typeface="Corbel"/>
                <a:cs typeface="Corbel"/>
              </a:rPr>
              <a:t> the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year</a:t>
            </a:r>
            <a:r>
              <a:rPr sz="190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prior</a:t>
            </a:r>
            <a:r>
              <a:rPr sz="1900" spc="-1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to</a:t>
            </a:r>
            <a:r>
              <a:rPr sz="190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when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you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will</a:t>
            </a:r>
            <a:r>
              <a:rPr sz="1900" spc="-15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attend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school</a:t>
            </a:r>
            <a:endParaRPr sz="1900">
              <a:latin typeface="Corbel"/>
              <a:cs typeface="Corbel"/>
            </a:endParaRPr>
          </a:p>
          <a:p>
            <a:pPr marL="489584">
              <a:lnSpc>
                <a:spcPct val="100000"/>
              </a:lnSpc>
              <a:spcBef>
                <a:spcPts val="720"/>
              </a:spcBef>
            </a:pPr>
            <a:r>
              <a:rPr sz="1900" spc="-45" dirty="0">
                <a:latin typeface="Corbel"/>
                <a:cs typeface="Corbel"/>
              </a:rPr>
              <a:t>(AY</a:t>
            </a:r>
            <a:r>
              <a:rPr sz="1900" spc="-10" dirty="0">
                <a:latin typeface="Corbel"/>
                <a:cs typeface="Corbel"/>
              </a:rPr>
              <a:t> </a:t>
            </a:r>
            <a:r>
              <a:rPr sz="1900" spc="-30" dirty="0">
                <a:latin typeface="Corbel"/>
                <a:cs typeface="Corbel"/>
              </a:rPr>
              <a:t>2022-23: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10/1/21 </a:t>
            </a:r>
            <a:r>
              <a:rPr sz="1900" spc="-5" dirty="0">
                <a:latin typeface="Corbel"/>
                <a:cs typeface="Corbel"/>
              </a:rPr>
              <a:t>to</a:t>
            </a:r>
            <a:r>
              <a:rPr sz="1900" spc="-10" dirty="0">
                <a:latin typeface="Corbel"/>
                <a:cs typeface="Corbel"/>
              </a:rPr>
              <a:t> </a:t>
            </a:r>
            <a:r>
              <a:rPr sz="1900" spc="-15" dirty="0">
                <a:latin typeface="Corbel"/>
                <a:cs typeface="Corbel"/>
              </a:rPr>
              <a:t>6/30/23)</a:t>
            </a: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9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900" b="1" spc="-10" dirty="0">
                <a:latin typeface="Corbel"/>
                <a:cs typeface="Corbel"/>
              </a:rPr>
              <a:t>School</a:t>
            </a:r>
            <a:r>
              <a:rPr sz="1900" b="1" dirty="0">
                <a:latin typeface="Corbel"/>
                <a:cs typeface="Corbel"/>
              </a:rPr>
              <a:t> </a:t>
            </a:r>
            <a:r>
              <a:rPr sz="1900" b="1" spc="-5" dirty="0">
                <a:latin typeface="Corbel"/>
                <a:cs typeface="Corbel"/>
              </a:rPr>
              <a:t>Deadlines</a:t>
            </a:r>
            <a:r>
              <a:rPr sz="1900" b="1" spc="5" dirty="0">
                <a:latin typeface="Corbel"/>
                <a:cs typeface="Corbel"/>
              </a:rPr>
              <a:t> </a:t>
            </a:r>
            <a:r>
              <a:rPr sz="1900" b="1" spc="-5" dirty="0">
                <a:latin typeface="Corbel"/>
                <a:cs typeface="Corbel"/>
              </a:rPr>
              <a:t>-</a:t>
            </a:r>
            <a:r>
              <a:rPr sz="1900" b="1" spc="370" dirty="0">
                <a:latin typeface="Corbel"/>
                <a:cs typeface="Corbel"/>
              </a:rPr>
              <a:t> </a:t>
            </a:r>
            <a:r>
              <a:rPr sz="1900" spc="-15" dirty="0">
                <a:latin typeface="Corbel"/>
                <a:cs typeface="Corbel"/>
              </a:rPr>
              <a:t>vary,</a:t>
            </a:r>
            <a:r>
              <a:rPr sz="1900" spc="-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check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5" dirty="0">
                <a:latin typeface="Corbel"/>
                <a:cs typeface="Corbel"/>
              </a:rPr>
              <a:t>websites!</a:t>
            </a:r>
            <a:endParaRPr sz="19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9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900" b="1" spc="-150" dirty="0">
                <a:latin typeface="Corbel"/>
                <a:cs typeface="Corbel"/>
              </a:rPr>
              <a:t>P</a:t>
            </a:r>
            <a:r>
              <a:rPr sz="1900" b="1" spc="-5" dirty="0">
                <a:latin typeface="Corbel"/>
                <a:cs typeface="Corbel"/>
              </a:rPr>
              <a:t>A</a:t>
            </a:r>
            <a:r>
              <a:rPr sz="1900" b="1" spc="-55" dirty="0">
                <a:latin typeface="Corbel"/>
                <a:cs typeface="Corbel"/>
              </a:rPr>
              <a:t> </a:t>
            </a:r>
            <a:r>
              <a:rPr sz="1900" b="1" spc="-10" dirty="0">
                <a:latin typeface="Corbel"/>
                <a:cs typeface="Corbel"/>
              </a:rPr>
              <a:t>Stat</a:t>
            </a:r>
            <a:r>
              <a:rPr sz="1900" b="1" spc="-5" dirty="0">
                <a:latin typeface="Corbel"/>
                <a:cs typeface="Corbel"/>
              </a:rPr>
              <a:t>e</a:t>
            </a:r>
            <a:r>
              <a:rPr sz="1900" b="1" spc="-65" dirty="0">
                <a:latin typeface="Corbel"/>
                <a:cs typeface="Corbel"/>
              </a:rPr>
              <a:t> </a:t>
            </a:r>
            <a:r>
              <a:rPr sz="1900" b="1" spc="-10" dirty="0">
                <a:latin typeface="Corbel"/>
                <a:cs typeface="Corbel"/>
              </a:rPr>
              <a:t>G</a:t>
            </a:r>
            <a:r>
              <a:rPr sz="1900" b="1" spc="-15" dirty="0">
                <a:latin typeface="Corbel"/>
                <a:cs typeface="Corbel"/>
              </a:rPr>
              <a:t>r</a:t>
            </a:r>
            <a:r>
              <a:rPr sz="1900" b="1" spc="-5" dirty="0">
                <a:latin typeface="Corbel"/>
                <a:cs typeface="Corbel"/>
              </a:rPr>
              <a:t>ant</a:t>
            </a:r>
            <a:r>
              <a:rPr sz="1900" b="1" dirty="0">
                <a:latin typeface="Corbel"/>
                <a:cs typeface="Corbel"/>
              </a:rPr>
              <a:t> </a:t>
            </a:r>
            <a:r>
              <a:rPr sz="1900" b="1" spc="-5" dirty="0">
                <a:latin typeface="Corbel"/>
                <a:cs typeface="Corbel"/>
              </a:rPr>
              <a:t>Deadl</a:t>
            </a:r>
            <a:r>
              <a:rPr sz="1900" b="1" spc="-15" dirty="0">
                <a:latin typeface="Corbel"/>
                <a:cs typeface="Corbel"/>
              </a:rPr>
              <a:t>i</a:t>
            </a:r>
            <a:r>
              <a:rPr sz="1900" b="1" spc="-5" dirty="0">
                <a:latin typeface="Corbel"/>
                <a:cs typeface="Corbel"/>
              </a:rPr>
              <a:t>nes</a:t>
            </a:r>
            <a:r>
              <a:rPr sz="1900" b="1" spc="5" dirty="0">
                <a:latin typeface="Corbel"/>
                <a:cs typeface="Corbel"/>
              </a:rPr>
              <a:t> </a:t>
            </a:r>
            <a:r>
              <a:rPr sz="1900" b="1" spc="-10" dirty="0">
                <a:latin typeface="Corbel"/>
                <a:cs typeface="Corbel"/>
              </a:rPr>
              <a:t>fo</a:t>
            </a:r>
            <a:r>
              <a:rPr sz="1900" b="1" spc="-5" dirty="0">
                <a:latin typeface="Corbel"/>
                <a:cs typeface="Corbel"/>
              </a:rPr>
              <a:t>r</a:t>
            </a:r>
            <a:r>
              <a:rPr sz="1900" b="1" spc="-10" dirty="0">
                <a:latin typeface="Corbel"/>
                <a:cs typeface="Corbel"/>
              </a:rPr>
              <a:t> </a:t>
            </a:r>
            <a:r>
              <a:rPr sz="1900" b="1" spc="-100" dirty="0">
                <a:latin typeface="Corbel"/>
                <a:cs typeface="Corbel"/>
              </a:rPr>
              <a:t>F</a:t>
            </a:r>
            <a:r>
              <a:rPr sz="1900" b="1" spc="-10" dirty="0">
                <a:latin typeface="Corbel"/>
                <a:cs typeface="Corbel"/>
              </a:rPr>
              <a:t>AFSA</a:t>
            </a:r>
            <a:endParaRPr sz="1900">
              <a:latin typeface="Corbel"/>
              <a:cs typeface="Corbel"/>
            </a:endParaRPr>
          </a:p>
          <a:p>
            <a:pPr marL="12700" marR="73660">
              <a:lnSpc>
                <a:spcPct val="70000"/>
              </a:lnSpc>
              <a:spcBef>
                <a:spcPts val="1395"/>
              </a:spcBef>
            </a:pPr>
            <a:r>
              <a:rPr sz="1800" b="1" spc="-5" dirty="0">
                <a:solidFill>
                  <a:srgbClr val="006FC0"/>
                </a:solidFill>
                <a:latin typeface="Corbel"/>
                <a:cs typeface="Corbel"/>
              </a:rPr>
              <a:t>May</a:t>
            </a:r>
            <a:r>
              <a:rPr sz="1800" b="1" dirty="0">
                <a:solidFill>
                  <a:srgbClr val="006FC0"/>
                </a:solidFill>
                <a:latin typeface="Corbel"/>
                <a:cs typeface="Corbel"/>
              </a:rPr>
              <a:t> 1,</a:t>
            </a:r>
            <a:r>
              <a:rPr sz="1800" b="1" spc="1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Corbel"/>
                <a:cs typeface="Corbel"/>
              </a:rPr>
              <a:t>2022</a:t>
            </a:r>
            <a:r>
              <a:rPr sz="1800" b="1" spc="2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-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First-time and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renewal</a:t>
            </a:r>
            <a:r>
              <a:rPr sz="1800" spc="2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students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attending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colleges,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universities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&amp;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college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transferrable </a:t>
            </a:r>
            <a:r>
              <a:rPr sz="1800" spc="-34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programs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(excluding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community colleges)</a:t>
            </a:r>
            <a:endParaRPr sz="1800">
              <a:latin typeface="Corbel"/>
              <a:cs typeface="Corbel"/>
            </a:endParaRPr>
          </a:p>
          <a:p>
            <a:pPr marL="12700" marR="5080">
              <a:lnSpc>
                <a:spcPct val="70000"/>
              </a:lnSpc>
              <a:spcBef>
                <a:spcPts val="1405"/>
              </a:spcBef>
            </a:pPr>
            <a:r>
              <a:rPr sz="1800" b="1" spc="-5" dirty="0">
                <a:solidFill>
                  <a:srgbClr val="006FC0"/>
                </a:solidFill>
                <a:latin typeface="Corbel"/>
                <a:cs typeface="Corbel"/>
              </a:rPr>
              <a:t>August</a:t>
            </a:r>
            <a:r>
              <a:rPr sz="1800" b="1" spc="-1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orbel"/>
                <a:cs typeface="Corbel"/>
              </a:rPr>
              <a:t>1,</a:t>
            </a:r>
            <a:r>
              <a:rPr sz="1800" b="1" spc="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Corbel"/>
                <a:cs typeface="Corbel"/>
              </a:rPr>
              <a:t>2022</a:t>
            </a:r>
            <a:r>
              <a:rPr sz="1800" b="1" spc="2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– </a:t>
            </a:r>
            <a:r>
              <a:rPr sz="1800" spc="-5" dirty="0">
                <a:latin typeface="Corbel"/>
                <a:cs typeface="Corbel"/>
              </a:rPr>
              <a:t>First-time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students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attending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community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college;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</a:t>
            </a:r>
            <a:r>
              <a:rPr sz="1800" spc="2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business,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trade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or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technical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schools, hospital school of </a:t>
            </a:r>
            <a:r>
              <a:rPr sz="1800" dirty="0">
                <a:latin typeface="Corbel"/>
                <a:cs typeface="Corbel"/>
              </a:rPr>
              <a:t>nursing; Open </a:t>
            </a:r>
            <a:r>
              <a:rPr sz="1800" spc="-5" dirty="0">
                <a:latin typeface="Corbel"/>
                <a:cs typeface="Corbel"/>
              </a:rPr>
              <a:t>Admissions Institutions or </a:t>
            </a:r>
            <a:r>
              <a:rPr sz="1800" dirty="0">
                <a:latin typeface="Corbel"/>
                <a:cs typeface="Corbel"/>
              </a:rPr>
              <a:t>a </a:t>
            </a:r>
            <a:r>
              <a:rPr sz="1800" spc="5" dirty="0">
                <a:latin typeface="Corbel"/>
                <a:cs typeface="Corbel"/>
              </a:rPr>
              <a:t>2-year </a:t>
            </a:r>
            <a:r>
              <a:rPr sz="1800" spc="-5" dirty="0">
                <a:latin typeface="Corbel"/>
                <a:cs typeface="Corbel"/>
              </a:rPr>
              <a:t>non-transferrable </a:t>
            </a:r>
            <a:r>
              <a:rPr sz="1800" dirty="0">
                <a:latin typeface="Corbel"/>
                <a:cs typeface="Corbel"/>
              </a:rPr>
              <a:t>degree </a:t>
            </a:r>
            <a:r>
              <a:rPr sz="1800" spc="-35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program </a:t>
            </a:r>
            <a:r>
              <a:rPr sz="1800" spc="-10" dirty="0">
                <a:latin typeface="Corbel"/>
                <a:cs typeface="Corbel"/>
              </a:rPr>
              <a:t>at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Jr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or 4-year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college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2044" y="869645"/>
            <a:ext cx="5095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0000"/>
                </a:solidFill>
                <a:latin typeface="Corbel"/>
                <a:cs typeface="Corbel"/>
              </a:rPr>
              <a:t>Know</a:t>
            </a:r>
            <a:r>
              <a:rPr sz="4400" b="1" spc="-50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4400" b="1" spc="-345" dirty="0">
                <a:solidFill>
                  <a:srgbClr val="000000"/>
                </a:solidFill>
                <a:latin typeface="Corbel"/>
                <a:cs typeface="Corbel"/>
              </a:rPr>
              <a:t>Y</a:t>
            </a:r>
            <a:r>
              <a:rPr sz="4400" b="1" dirty="0">
                <a:solidFill>
                  <a:srgbClr val="000000"/>
                </a:solidFill>
                <a:latin typeface="Corbel"/>
                <a:cs typeface="Corbel"/>
              </a:rPr>
              <a:t>our De</a:t>
            </a:r>
            <a:r>
              <a:rPr sz="4400" b="1" spc="-15" dirty="0">
                <a:solidFill>
                  <a:srgbClr val="000000"/>
                </a:solidFill>
                <a:latin typeface="Corbel"/>
                <a:cs typeface="Corbel"/>
              </a:rPr>
              <a:t>a</a:t>
            </a:r>
            <a:r>
              <a:rPr sz="4400" b="1" dirty="0">
                <a:solidFill>
                  <a:srgbClr val="000000"/>
                </a:solidFill>
                <a:latin typeface="Corbel"/>
                <a:cs typeface="Corbel"/>
              </a:rPr>
              <a:t>dlines</a:t>
            </a:r>
            <a:endParaRPr sz="440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33031" y="0"/>
            <a:ext cx="5184775" cy="4308475"/>
            <a:chOff x="6733031" y="0"/>
            <a:chExt cx="5184775" cy="43084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2403" y="2549651"/>
              <a:ext cx="3127248" cy="1758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3031" y="0"/>
              <a:ext cx="5184521" cy="20770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6243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>
                <a:solidFill>
                  <a:srgbClr val="000000"/>
                </a:solidFill>
                <a:latin typeface="Arial Narrow"/>
                <a:cs typeface="Arial Narrow"/>
              </a:rPr>
              <a:t>Search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65" dirty="0">
                <a:solidFill>
                  <a:srgbClr val="000000"/>
                </a:solidFill>
                <a:latin typeface="Arial Narrow"/>
                <a:cs typeface="Arial Narrow"/>
              </a:rPr>
              <a:t>by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80" dirty="0">
                <a:solidFill>
                  <a:srgbClr val="000000"/>
                </a:solidFill>
                <a:latin typeface="Arial Narrow"/>
                <a:cs typeface="Arial Narrow"/>
              </a:rPr>
              <a:t>Federal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5" dirty="0">
                <a:solidFill>
                  <a:srgbClr val="000000"/>
                </a:solidFill>
                <a:latin typeface="Arial Narrow"/>
                <a:cs typeface="Arial Narrow"/>
              </a:rPr>
              <a:t>School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70" dirty="0">
                <a:solidFill>
                  <a:srgbClr val="000000"/>
                </a:solidFill>
                <a:latin typeface="Arial Narrow"/>
                <a:cs typeface="Arial Narrow"/>
              </a:rPr>
              <a:t>Code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84704" y="1629140"/>
            <a:ext cx="6292215" cy="5141595"/>
            <a:chOff x="2584704" y="1629140"/>
            <a:chExt cx="6292215" cy="51415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704" y="1629140"/>
              <a:ext cx="6292215" cy="51415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4328" y="1668779"/>
              <a:ext cx="6169152" cy="50185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17978" y="1662429"/>
              <a:ext cx="6182360" cy="5031740"/>
            </a:xfrm>
            <a:custGeom>
              <a:avLst/>
              <a:gdLst/>
              <a:ahLst/>
              <a:cxnLst/>
              <a:rect l="l" t="t" r="r" b="b"/>
              <a:pathLst>
                <a:path w="6182359" h="5031740">
                  <a:moveTo>
                    <a:pt x="0" y="5031232"/>
                  </a:moveTo>
                  <a:lnTo>
                    <a:pt x="6181852" y="5031232"/>
                  </a:lnTo>
                  <a:lnTo>
                    <a:pt x="6181852" y="0"/>
                  </a:lnTo>
                  <a:lnTo>
                    <a:pt x="0" y="0"/>
                  </a:lnTo>
                  <a:lnTo>
                    <a:pt x="0" y="503123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7129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000000"/>
                </a:solidFill>
                <a:latin typeface="Arial Narrow"/>
                <a:cs typeface="Arial Narrow"/>
              </a:rPr>
              <a:t>Selected </a:t>
            </a:r>
            <a:r>
              <a:rPr sz="4400" spc="-80" dirty="0">
                <a:solidFill>
                  <a:srgbClr val="000000"/>
                </a:solidFill>
                <a:latin typeface="Arial Narrow"/>
                <a:cs typeface="Arial Narrow"/>
              </a:rPr>
              <a:t>Colleges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95" dirty="0">
                <a:solidFill>
                  <a:srgbClr val="000000"/>
                </a:solidFill>
                <a:latin typeface="Arial Narrow"/>
                <a:cs typeface="Arial Narrow"/>
              </a:rPr>
              <a:t>and</a:t>
            </a:r>
            <a:r>
              <a:rPr sz="4400" spc="1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0" dirty="0">
                <a:solidFill>
                  <a:srgbClr val="000000"/>
                </a:solidFill>
                <a:latin typeface="Arial Narrow"/>
                <a:cs typeface="Arial Narrow"/>
              </a:rPr>
              <a:t>Housing</a:t>
            </a:r>
            <a:r>
              <a:rPr sz="4400" spc="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35" dirty="0">
                <a:solidFill>
                  <a:srgbClr val="000000"/>
                </a:solidFill>
                <a:latin typeface="Arial Narrow"/>
                <a:cs typeface="Arial Narrow"/>
              </a:rPr>
              <a:t>Info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11907" y="1519440"/>
            <a:ext cx="6836409" cy="4918075"/>
            <a:chOff x="2311907" y="1519440"/>
            <a:chExt cx="6836409" cy="4918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1907" y="1519440"/>
              <a:ext cx="6836283" cy="4917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1531" y="1559051"/>
              <a:ext cx="6713220" cy="47945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45181" y="1552701"/>
              <a:ext cx="6725920" cy="4807585"/>
            </a:xfrm>
            <a:custGeom>
              <a:avLst/>
              <a:gdLst/>
              <a:ahLst/>
              <a:cxnLst/>
              <a:rect l="l" t="t" r="r" b="b"/>
              <a:pathLst>
                <a:path w="6725920" h="4807585">
                  <a:moveTo>
                    <a:pt x="0" y="4807204"/>
                  </a:moveTo>
                  <a:lnTo>
                    <a:pt x="6725920" y="4807204"/>
                  </a:lnTo>
                  <a:lnTo>
                    <a:pt x="6725920" y="0"/>
                  </a:lnTo>
                  <a:lnTo>
                    <a:pt x="0" y="0"/>
                  </a:lnTo>
                  <a:lnTo>
                    <a:pt x="0" y="480720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4620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5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85" dirty="0">
                <a:solidFill>
                  <a:srgbClr val="000000"/>
                </a:solidFill>
                <a:latin typeface="Arial Narrow"/>
                <a:cs typeface="Arial Narrow"/>
              </a:rPr>
              <a:t>Marital</a:t>
            </a:r>
            <a:r>
              <a:rPr sz="4400" spc="-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Status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36344" y="1743468"/>
            <a:ext cx="9684385" cy="4782185"/>
            <a:chOff x="1236344" y="1743468"/>
            <a:chExt cx="9684385" cy="4782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503" y="1743468"/>
              <a:ext cx="9555099" cy="4781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5127" y="1783080"/>
              <a:ext cx="9432036" cy="46588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98777" y="1776730"/>
              <a:ext cx="9444990" cy="4671695"/>
            </a:xfrm>
            <a:custGeom>
              <a:avLst/>
              <a:gdLst/>
              <a:ahLst/>
              <a:cxnLst/>
              <a:rect l="l" t="t" r="r" b="b"/>
              <a:pathLst>
                <a:path w="9444990" h="4671695">
                  <a:moveTo>
                    <a:pt x="0" y="4671568"/>
                  </a:moveTo>
                  <a:lnTo>
                    <a:pt x="9444736" y="4671568"/>
                  </a:lnTo>
                  <a:lnTo>
                    <a:pt x="9444736" y="0"/>
                  </a:lnTo>
                  <a:lnTo>
                    <a:pt x="0" y="0"/>
                  </a:lnTo>
                  <a:lnTo>
                    <a:pt x="0" y="467156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5869" y="2730246"/>
              <a:ext cx="1605280" cy="516890"/>
            </a:xfrm>
            <a:custGeom>
              <a:avLst/>
              <a:gdLst/>
              <a:ahLst/>
              <a:cxnLst/>
              <a:rect l="l" t="t" r="r" b="b"/>
              <a:pathLst>
                <a:path w="1605280" h="516889">
                  <a:moveTo>
                    <a:pt x="1346454" y="0"/>
                  </a:moveTo>
                  <a:lnTo>
                    <a:pt x="1346454" y="129158"/>
                  </a:lnTo>
                  <a:lnTo>
                    <a:pt x="0" y="129158"/>
                  </a:lnTo>
                  <a:lnTo>
                    <a:pt x="0" y="387476"/>
                  </a:lnTo>
                  <a:lnTo>
                    <a:pt x="1346454" y="387476"/>
                  </a:lnTo>
                  <a:lnTo>
                    <a:pt x="1346454" y="516636"/>
                  </a:lnTo>
                  <a:lnTo>
                    <a:pt x="1604772" y="258317"/>
                  </a:lnTo>
                  <a:lnTo>
                    <a:pt x="134645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5869" y="2730246"/>
              <a:ext cx="1605280" cy="516890"/>
            </a:xfrm>
            <a:custGeom>
              <a:avLst/>
              <a:gdLst/>
              <a:ahLst/>
              <a:cxnLst/>
              <a:rect l="l" t="t" r="r" b="b"/>
              <a:pathLst>
                <a:path w="1605280" h="516889">
                  <a:moveTo>
                    <a:pt x="0" y="129158"/>
                  </a:moveTo>
                  <a:lnTo>
                    <a:pt x="1346454" y="129158"/>
                  </a:lnTo>
                  <a:lnTo>
                    <a:pt x="1346454" y="0"/>
                  </a:lnTo>
                  <a:lnTo>
                    <a:pt x="1604772" y="258317"/>
                  </a:lnTo>
                  <a:lnTo>
                    <a:pt x="1346454" y="516636"/>
                  </a:lnTo>
                  <a:lnTo>
                    <a:pt x="1346454" y="387476"/>
                  </a:lnTo>
                  <a:lnTo>
                    <a:pt x="0" y="387476"/>
                  </a:lnTo>
                  <a:lnTo>
                    <a:pt x="0" y="129158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7400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85" dirty="0">
                <a:solidFill>
                  <a:srgbClr val="000000"/>
                </a:solidFill>
                <a:latin typeface="Arial Narrow"/>
                <a:cs typeface="Arial Narrow"/>
              </a:rPr>
              <a:t>Does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0" dirty="0">
                <a:solidFill>
                  <a:srgbClr val="000000"/>
                </a:solidFill>
                <a:latin typeface="Arial Narrow"/>
                <a:cs typeface="Arial Narrow"/>
              </a:rPr>
              <a:t>the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35" dirty="0">
                <a:solidFill>
                  <a:srgbClr val="000000"/>
                </a:solidFill>
                <a:latin typeface="Arial Narrow"/>
                <a:cs typeface="Arial Narrow"/>
              </a:rPr>
              <a:t>Have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60" dirty="0">
                <a:solidFill>
                  <a:srgbClr val="000000"/>
                </a:solidFill>
                <a:latin typeface="Arial Narrow"/>
                <a:cs typeface="Arial Narrow"/>
              </a:rPr>
              <a:t>Dependents?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9705" y="1598688"/>
            <a:ext cx="8771890" cy="5202555"/>
            <a:chOff x="1449705" y="1598688"/>
            <a:chExt cx="8771890" cy="5202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7548" y="1598688"/>
              <a:ext cx="8503539" cy="52025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7172" y="1638299"/>
              <a:ext cx="8380476" cy="50794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50822" y="1631949"/>
              <a:ext cx="8393430" cy="5092700"/>
            </a:xfrm>
            <a:custGeom>
              <a:avLst/>
              <a:gdLst/>
              <a:ahLst/>
              <a:cxnLst/>
              <a:rect l="l" t="t" r="r" b="b"/>
              <a:pathLst>
                <a:path w="8393430" h="5092700">
                  <a:moveTo>
                    <a:pt x="0" y="5092192"/>
                  </a:moveTo>
                  <a:lnTo>
                    <a:pt x="8393176" y="5092192"/>
                  </a:lnTo>
                  <a:lnTo>
                    <a:pt x="8393176" y="0"/>
                  </a:lnTo>
                  <a:lnTo>
                    <a:pt x="0" y="0"/>
                  </a:lnTo>
                  <a:lnTo>
                    <a:pt x="0" y="509219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9230" y="2637281"/>
              <a:ext cx="1576070" cy="398145"/>
            </a:xfrm>
            <a:custGeom>
              <a:avLst/>
              <a:gdLst/>
              <a:ahLst/>
              <a:cxnLst/>
              <a:rect l="l" t="t" r="r" b="b"/>
              <a:pathLst>
                <a:path w="1576070" h="398144">
                  <a:moveTo>
                    <a:pt x="1376933" y="0"/>
                  </a:moveTo>
                  <a:lnTo>
                    <a:pt x="1376933" y="99440"/>
                  </a:lnTo>
                  <a:lnTo>
                    <a:pt x="0" y="99440"/>
                  </a:lnTo>
                  <a:lnTo>
                    <a:pt x="0" y="298322"/>
                  </a:lnTo>
                  <a:lnTo>
                    <a:pt x="1376933" y="298322"/>
                  </a:lnTo>
                  <a:lnTo>
                    <a:pt x="1376933" y="397763"/>
                  </a:lnTo>
                  <a:lnTo>
                    <a:pt x="1575815" y="198881"/>
                  </a:lnTo>
                  <a:lnTo>
                    <a:pt x="137693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9230" y="2637281"/>
              <a:ext cx="1576070" cy="398145"/>
            </a:xfrm>
            <a:custGeom>
              <a:avLst/>
              <a:gdLst/>
              <a:ahLst/>
              <a:cxnLst/>
              <a:rect l="l" t="t" r="r" b="b"/>
              <a:pathLst>
                <a:path w="1576070" h="398144">
                  <a:moveTo>
                    <a:pt x="0" y="99440"/>
                  </a:moveTo>
                  <a:lnTo>
                    <a:pt x="1376933" y="99440"/>
                  </a:lnTo>
                  <a:lnTo>
                    <a:pt x="1376933" y="0"/>
                  </a:lnTo>
                  <a:lnTo>
                    <a:pt x="1575815" y="198881"/>
                  </a:lnTo>
                  <a:lnTo>
                    <a:pt x="1376933" y="397763"/>
                  </a:lnTo>
                  <a:lnTo>
                    <a:pt x="1376933" y="298322"/>
                  </a:lnTo>
                  <a:lnTo>
                    <a:pt x="0" y="298322"/>
                  </a:lnTo>
                  <a:lnTo>
                    <a:pt x="0" y="99440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8466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25" dirty="0">
                <a:solidFill>
                  <a:srgbClr val="000000"/>
                </a:solidFill>
                <a:latin typeface="Arial Narrow"/>
                <a:cs typeface="Arial Narrow"/>
              </a:rPr>
              <a:t>Additional</a:t>
            </a:r>
            <a:r>
              <a:rPr sz="4400" spc="1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10" dirty="0">
                <a:solidFill>
                  <a:srgbClr val="000000"/>
                </a:solidFill>
                <a:latin typeface="Arial Narrow"/>
                <a:cs typeface="Arial Narrow"/>
              </a:rPr>
              <a:t>Dependency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0" dirty="0">
                <a:solidFill>
                  <a:srgbClr val="000000"/>
                </a:solidFill>
                <a:latin typeface="Arial Narrow"/>
                <a:cs typeface="Arial Narrow"/>
              </a:rPr>
              <a:t>Questions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05811" y="1411230"/>
            <a:ext cx="6444615" cy="5339715"/>
            <a:chOff x="2305811" y="1411230"/>
            <a:chExt cx="6444615" cy="5339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5811" y="1411230"/>
              <a:ext cx="6444615" cy="53397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5435" y="1450847"/>
              <a:ext cx="6321552" cy="52166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39085" y="1444497"/>
              <a:ext cx="6334760" cy="5229860"/>
            </a:xfrm>
            <a:custGeom>
              <a:avLst/>
              <a:gdLst/>
              <a:ahLst/>
              <a:cxnLst/>
              <a:rect l="l" t="t" r="r" b="b"/>
              <a:pathLst>
                <a:path w="6334759" h="5229859">
                  <a:moveTo>
                    <a:pt x="0" y="5229352"/>
                  </a:moveTo>
                  <a:lnTo>
                    <a:pt x="6334252" y="5229352"/>
                  </a:lnTo>
                  <a:lnTo>
                    <a:pt x="6334252" y="0"/>
                  </a:lnTo>
                  <a:lnTo>
                    <a:pt x="0" y="0"/>
                  </a:lnTo>
                  <a:lnTo>
                    <a:pt x="0" y="522935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648" y="243852"/>
              <a:ext cx="11721465" cy="6377940"/>
            </a:xfrm>
            <a:custGeom>
              <a:avLst/>
              <a:gdLst/>
              <a:ahLst/>
              <a:cxnLst/>
              <a:rect l="l" t="t" r="r" b="b"/>
              <a:pathLst>
                <a:path w="11721465" h="6377940">
                  <a:moveTo>
                    <a:pt x="7321296" y="0"/>
                  </a:moveTo>
                  <a:lnTo>
                    <a:pt x="0" y="0"/>
                  </a:lnTo>
                  <a:lnTo>
                    <a:pt x="0" y="6377927"/>
                  </a:lnTo>
                  <a:lnTo>
                    <a:pt x="7321296" y="6377927"/>
                  </a:lnTo>
                  <a:lnTo>
                    <a:pt x="7321296" y="0"/>
                  </a:lnTo>
                  <a:close/>
                </a:path>
                <a:path w="11721465" h="6377940">
                  <a:moveTo>
                    <a:pt x="11721084" y="0"/>
                  </a:moveTo>
                  <a:lnTo>
                    <a:pt x="11719560" y="0"/>
                  </a:lnTo>
                  <a:lnTo>
                    <a:pt x="11719560" y="6377927"/>
                  </a:lnTo>
                  <a:lnTo>
                    <a:pt x="11721084" y="6377927"/>
                  </a:lnTo>
                  <a:lnTo>
                    <a:pt x="11721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647" y="243840"/>
              <a:ext cx="11721465" cy="6377940"/>
            </a:xfrm>
            <a:custGeom>
              <a:avLst/>
              <a:gdLst/>
              <a:ahLst/>
              <a:cxnLst/>
              <a:rect l="l" t="t" r="r" b="b"/>
              <a:pathLst>
                <a:path w="11721465" h="6377940">
                  <a:moveTo>
                    <a:pt x="0" y="6377939"/>
                  </a:moveTo>
                  <a:lnTo>
                    <a:pt x="11721084" y="6377939"/>
                  </a:lnTo>
                  <a:lnTo>
                    <a:pt x="11721084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2943" y="246888"/>
              <a:ext cx="4398645" cy="6377940"/>
            </a:xfrm>
            <a:custGeom>
              <a:avLst/>
              <a:gdLst/>
              <a:ahLst/>
              <a:cxnLst/>
              <a:rect l="l" t="t" r="r" b="b"/>
              <a:pathLst>
                <a:path w="4398645" h="6377940">
                  <a:moveTo>
                    <a:pt x="4398263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4398263" y="6377939"/>
                  </a:lnTo>
                  <a:lnTo>
                    <a:pt x="439826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" y="246888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7324344" y="6377939"/>
                  </a:moveTo>
                  <a:lnTo>
                    <a:pt x="11722608" y="6377939"/>
                  </a:lnTo>
                  <a:lnTo>
                    <a:pt x="11722608" y="0"/>
                  </a:lnTo>
                  <a:lnTo>
                    <a:pt x="7324344" y="0"/>
                  </a:lnTo>
                  <a:lnTo>
                    <a:pt x="7324344" y="6377939"/>
                  </a:lnTo>
                  <a:close/>
                </a:path>
                <a:path w="11724640" h="6377940">
                  <a:moveTo>
                    <a:pt x="0" y="6377939"/>
                  </a:moveTo>
                  <a:lnTo>
                    <a:pt x="11724132" y="6377939"/>
                  </a:lnTo>
                  <a:lnTo>
                    <a:pt x="11724132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" y="2189988"/>
              <a:ext cx="7318248" cy="249174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4656" y="3163951"/>
            <a:ext cx="2896235" cy="12598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 indent="595630">
              <a:lnSpc>
                <a:spcPts val="3060"/>
              </a:lnSpc>
              <a:spcBef>
                <a:spcPts val="650"/>
              </a:spcBef>
            </a:pPr>
            <a:r>
              <a:rPr sz="3000" b="1" spc="-5" dirty="0">
                <a:solidFill>
                  <a:srgbClr val="FFFFFF"/>
                </a:solidFill>
                <a:latin typeface="Corbel"/>
                <a:cs typeface="Corbel"/>
              </a:rPr>
              <a:t>STUDENT </a:t>
            </a:r>
            <a:r>
              <a:rPr sz="30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000" b="1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FFFFFF"/>
                </a:solidFill>
                <a:latin typeface="Corbel"/>
                <a:cs typeface="Corbel"/>
              </a:rPr>
              <a:t>MELESSNE</a:t>
            </a:r>
            <a:r>
              <a:rPr sz="30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65405">
              <a:lnSpc>
                <a:spcPts val="3050"/>
              </a:lnSpc>
              <a:tabLst>
                <a:tab pos="400685" algn="l"/>
                <a:tab pos="2828290" algn="l"/>
              </a:tabLst>
            </a:pPr>
            <a:r>
              <a:rPr sz="3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	</a:t>
            </a:r>
            <a:r>
              <a:rPr sz="30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QUESTIONS	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71097" y="6333898"/>
            <a:ext cx="1587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37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647" y="243840"/>
            <a:ext cx="11724640" cy="6377940"/>
            <a:chOff x="231647" y="243840"/>
            <a:chExt cx="11724640" cy="6377940"/>
          </a:xfrm>
        </p:grpSpPr>
        <p:sp>
          <p:nvSpPr>
            <p:cNvPr id="3" name="object 3"/>
            <p:cNvSpPr/>
            <p:nvPr/>
          </p:nvSpPr>
          <p:spPr>
            <a:xfrm>
              <a:off x="231647" y="243840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11724132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11724132" y="6377939"/>
                  </a:lnTo>
                  <a:lnTo>
                    <a:pt x="11724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7635" y="1258823"/>
              <a:ext cx="1172845" cy="0"/>
            </a:xfrm>
            <a:custGeom>
              <a:avLst/>
              <a:gdLst/>
              <a:ahLst/>
              <a:cxnLst/>
              <a:rect l="l" t="t" r="r" b="b"/>
              <a:pathLst>
                <a:path w="1172845">
                  <a:moveTo>
                    <a:pt x="0" y="0"/>
                  </a:moveTo>
                  <a:lnTo>
                    <a:pt x="1172337" y="0"/>
                  </a:lnTo>
                </a:path>
              </a:pathLst>
            </a:custGeom>
            <a:ln w="79375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1057" y="266358"/>
              <a:ext cx="1548789" cy="20537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9871" y="386537"/>
            <a:ext cx="6698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05" dirty="0">
                <a:solidFill>
                  <a:srgbClr val="000000"/>
                </a:solidFill>
                <a:latin typeface="Arial Narrow"/>
                <a:cs typeface="Arial Narrow"/>
              </a:rPr>
              <a:t>Homelessness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0" dirty="0">
                <a:solidFill>
                  <a:srgbClr val="000000"/>
                </a:solidFill>
                <a:latin typeface="Arial Narrow"/>
                <a:cs typeface="Arial Narrow"/>
              </a:rPr>
              <a:t>Questions</a:t>
            </a:r>
            <a:endParaRPr sz="4400">
              <a:latin typeface="Arial Narrow"/>
              <a:cs typeface="Arial Narrow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" y="1594103"/>
            <a:ext cx="10956036" cy="45902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38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647" y="243840"/>
            <a:ext cx="11724640" cy="6377940"/>
            <a:chOff x="231647" y="243840"/>
            <a:chExt cx="11724640" cy="6377940"/>
          </a:xfrm>
        </p:grpSpPr>
        <p:sp>
          <p:nvSpPr>
            <p:cNvPr id="3" name="object 3"/>
            <p:cNvSpPr/>
            <p:nvPr/>
          </p:nvSpPr>
          <p:spPr>
            <a:xfrm>
              <a:off x="231647" y="243840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11724132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11724132" y="6377939"/>
                  </a:lnTo>
                  <a:lnTo>
                    <a:pt x="11724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7635" y="1258823"/>
              <a:ext cx="1172845" cy="0"/>
            </a:xfrm>
            <a:custGeom>
              <a:avLst/>
              <a:gdLst/>
              <a:ahLst/>
              <a:cxnLst/>
              <a:rect l="l" t="t" r="r" b="b"/>
              <a:pathLst>
                <a:path w="1172845">
                  <a:moveTo>
                    <a:pt x="0" y="0"/>
                  </a:moveTo>
                  <a:lnTo>
                    <a:pt x="1172337" y="0"/>
                  </a:lnTo>
                </a:path>
              </a:pathLst>
            </a:custGeom>
            <a:ln w="79375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1057" y="266358"/>
              <a:ext cx="1548789" cy="20537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9871" y="386537"/>
            <a:ext cx="6698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05" dirty="0">
                <a:solidFill>
                  <a:srgbClr val="000000"/>
                </a:solidFill>
                <a:latin typeface="Arial Narrow"/>
                <a:cs typeface="Arial Narrow"/>
              </a:rPr>
              <a:t>Homelessness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0" dirty="0">
                <a:solidFill>
                  <a:srgbClr val="000000"/>
                </a:solidFill>
                <a:latin typeface="Arial Narrow"/>
                <a:cs typeface="Arial Narrow"/>
              </a:rPr>
              <a:t>Questions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36264" y="1873008"/>
            <a:ext cx="4963795" cy="4329430"/>
            <a:chOff x="3636264" y="1873008"/>
            <a:chExt cx="4963795" cy="43294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6264" y="1873008"/>
              <a:ext cx="4963286" cy="43293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5888" y="1912620"/>
              <a:ext cx="4840223" cy="42062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69538" y="1906270"/>
              <a:ext cx="4853305" cy="4218940"/>
            </a:xfrm>
            <a:custGeom>
              <a:avLst/>
              <a:gdLst/>
              <a:ahLst/>
              <a:cxnLst/>
              <a:rect l="l" t="t" r="r" b="b"/>
              <a:pathLst>
                <a:path w="4853305" h="4218940">
                  <a:moveTo>
                    <a:pt x="0" y="4218940"/>
                  </a:moveTo>
                  <a:lnTo>
                    <a:pt x="4852923" y="4218940"/>
                  </a:lnTo>
                  <a:lnTo>
                    <a:pt x="4852923" y="0"/>
                  </a:lnTo>
                  <a:lnTo>
                    <a:pt x="0" y="0"/>
                  </a:lnTo>
                  <a:lnTo>
                    <a:pt x="0" y="421894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39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5328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0" dirty="0">
                <a:solidFill>
                  <a:srgbClr val="000000"/>
                </a:solidFill>
                <a:latin typeface="Arial Narrow"/>
                <a:cs typeface="Arial Narrow"/>
              </a:rPr>
              <a:t>Dependent</a:t>
            </a:r>
            <a:r>
              <a:rPr sz="4400" spc="-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5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Status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21764" y="1760232"/>
            <a:ext cx="8392795" cy="4329430"/>
            <a:chOff x="1921764" y="1760232"/>
            <a:chExt cx="8392795" cy="4329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1764" y="1760232"/>
              <a:ext cx="8392286" cy="4329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388" y="1799843"/>
              <a:ext cx="8269223" cy="42062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55038" y="1793493"/>
              <a:ext cx="8282305" cy="4218940"/>
            </a:xfrm>
            <a:custGeom>
              <a:avLst/>
              <a:gdLst/>
              <a:ahLst/>
              <a:cxnLst/>
              <a:rect l="l" t="t" r="r" b="b"/>
              <a:pathLst>
                <a:path w="8282305" h="4218940">
                  <a:moveTo>
                    <a:pt x="0" y="4218940"/>
                  </a:moveTo>
                  <a:lnTo>
                    <a:pt x="8281923" y="4218940"/>
                  </a:lnTo>
                  <a:lnTo>
                    <a:pt x="8281923" y="0"/>
                  </a:lnTo>
                  <a:lnTo>
                    <a:pt x="0" y="0"/>
                  </a:lnTo>
                  <a:lnTo>
                    <a:pt x="0" y="421894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40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7539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0" dirty="0">
                <a:solidFill>
                  <a:srgbClr val="000000"/>
                </a:solidFill>
                <a:latin typeface="Arial Narrow"/>
                <a:cs typeface="Arial Narrow"/>
              </a:rPr>
              <a:t>Whose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0" dirty="0">
                <a:solidFill>
                  <a:srgbClr val="000000"/>
                </a:solidFill>
                <a:latin typeface="Arial Narrow"/>
                <a:cs typeface="Arial Narrow"/>
              </a:rPr>
              <a:t>Information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5" dirty="0">
                <a:solidFill>
                  <a:srgbClr val="000000"/>
                </a:solidFill>
                <a:latin typeface="Arial Narrow"/>
                <a:cs typeface="Arial Narrow"/>
              </a:rPr>
              <a:t>Should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85" dirty="0">
                <a:solidFill>
                  <a:srgbClr val="000000"/>
                </a:solidFill>
                <a:latin typeface="Arial Narrow"/>
                <a:cs typeface="Arial Narrow"/>
              </a:rPr>
              <a:t>I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Provide?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0655" y="1219205"/>
            <a:ext cx="7557134" cy="5530215"/>
            <a:chOff x="2200655" y="1219205"/>
            <a:chExt cx="7557134" cy="5530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0655" y="1219205"/>
              <a:ext cx="7557134" cy="5530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0279" y="1258823"/>
              <a:ext cx="7434072" cy="54071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33929" y="1252473"/>
              <a:ext cx="7447280" cy="5420360"/>
            </a:xfrm>
            <a:custGeom>
              <a:avLst/>
              <a:gdLst/>
              <a:ahLst/>
              <a:cxnLst/>
              <a:rect l="l" t="t" r="r" b="b"/>
              <a:pathLst>
                <a:path w="7447280" h="5420359">
                  <a:moveTo>
                    <a:pt x="0" y="5419852"/>
                  </a:moveTo>
                  <a:lnTo>
                    <a:pt x="7446772" y="5419852"/>
                  </a:lnTo>
                  <a:lnTo>
                    <a:pt x="7446772" y="0"/>
                  </a:lnTo>
                  <a:lnTo>
                    <a:pt x="0" y="0"/>
                  </a:lnTo>
                  <a:lnTo>
                    <a:pt x="0" y="541985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41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2605" y="5871159"/>
            <a:ext cx="7820025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10"/>
              </a:lnSpc>
              <a:spcBef>
                <a:spcPts val="95"/>
              </a:spcBef>
            </a:pP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Visit</a:t>
            </a:r>
            <a:r>
              <a:rPr sz="2200" spc="15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200" u="sng" spc="-5" dirty="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Corbel"/>
                <a:cs typeface="Corbel"/>
                <a:hlinkClick r:id="rId2"/>
              </a:rPr>
              <a:t>studentaid.gov/help/browser-requirements</a:t>
            </a:r>
            <a:r>
              <a:rPr sz="2200" spc="55" dirty="0">
                <a:solidFill>
                  <a:srgbClr val="6DAC1C"/>
                </a:solidFill>
                <a:latin typeface="Corbel"/>
                <a:cs typeface="Corbel"/>
                <a:hlinkClick r:id="rId2"/>
              </a:rPr>
              <a:t> </a:t>
            </a: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for</a:t>
            </a:r>
            <a:r>
              <a:rPr sz="2200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the</a:t>
            </a:r>
            <a:r>
              <a:rPr sz="2200" spc="10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most</a:t>
            </a:r>
            <a:r>
              <a:rPr sz="2200" spc="5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up-to-</a:t>
            </a:r>
            <a:endParaRPr sz="2200">
              <a:latin typeface="Corbel"/>
              <a:cs typeface="Corbel"/>
            </a:endParaRPr>
          </a:p>
          <a:p>
            <a:pPr algn="ctr">
              <a:lnSpc>
                <a:spcPts val="2510"/>
              </a:lnSpc>
            </a:pP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date</a:t>
            </a:r>
            <a:r>
              <a:rPr sz="2200" spc="-20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information</a:t>
            </a:r>
            <a:r>
              <a:rPr sz="2200" spc="5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on</a:t>
            </a:r>
            <a:r>
              <a:rPr sz="2200" spc="-10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browsers.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076" y="567944"/>
            <a:ext cx="8540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Certified</a:t>
            </a:r>
            <a:r>
              <a:rPr sz="4400" spc="-10" dirty="0"/>
              <a:t> </a:t>
            </a:r>
            <a:r>
              <a:rPr sz="4400" spc="-5" dirty="0"/>
              <a:t>Browsers</a:t>
            </a:r>
            <a:r>
              <a:rPr sz="4400" spc="-50" dirty="0"/>
              <a:t> </a:t>
            </a:r>
            <a:r>
              <a:rPr sz="4400" dirty="0"/>
              <a:t>&amp;</a:t>
            </a:r>
            <a:r>
              <a:rPr sz="4400" spc="-10" dirty="0"/>
              <a:t> </a:t>
            </a:r>
            <a:r>
              <a:rPr sz="4400" spc="-5" dirty="0"/>
              <a:t>Enable</a:t>
            </a:r>
            <a:r>
              <a:rPr sz="4400" spc="-10" dirty="0"/>
              <a:t> </a:t>
            </a:r>
            <a:r>
              <a:rPr sz="4400" spc="-20" dirty="0"/>
              <a:t>Pop-Ups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452627" y="1786127"/>
            <a:ext cx="4180840" cy="4101465"/>
            <a:chOff x="452627" y="1786127"/>
            <a:chExt cx="4180840" cy="41014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1786127"/>
              <a:ext cx="1655064" cy="15590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2404" y="1865375"/>
              <a:ext cx="1400556" cy="14005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6231" y="4373879"/>
              <a:ext cx="1516380" cy="15133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42645" y="3356609"/>
            <a:ext cx="19602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Mozilla</a:t>
            </a:r>
            <a:r>
              <a:rPr sz="2400" b="1" spc="-7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Firefox</a:t>
            </a:r>
            <a:endParaRPr sz="2400">
              <a:latin typeface="Corbel"/>
              <a:cs typeface="Corbel"/>
            </a:endParaRPr>
          </a:p>
          <a:p>
            <a:pPr marL="147955">
              <a:lnSpc>
                <a:spcPct val="100000"/>
              </a:lnSpc>
            </a:pPr>
            <a:r>
              <a:rPr sz="2400" spc="-15" dirty="0">
                <a:latin typeface="Corbel"/>
                <a:cs typeface="Corbel"/>
              </a:rPr>
              <a:t>(Version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68+)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9767" y="3365754"/>
            <a:ext cx="2057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rbel"/>
                <a:cs typeface="Corbel"/>
              </a:rPr>
              <a:t>Googl</a:t>
            </a:r>
            <a:r>
              <a:rPr sz="2400" b="1" dirty="0">
                <a:latin typeface="Corbel"/>
                <a:cs typeface="Corbel"/>
              </a:rPr>
              <a:t>e</a:t>
            </a:r>
            <a:r>
              <a:rPr sz="2400" b="1" spc="-105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Chrome</a:t>
            </a:r>
            <a:endParaRPr sz="2400">
              <a:latin typeface="Corbel"/>
              <a:cs typeface="Corbel"/>
            </a:endParaRPr>
          </a:p>
          <a:p>
            <a:pPr marL="4445" algn="ctr">
              <a:lnSpc>
                <a:spcPct val="100000"/>
              </a:lnSpc>
            </a:pPr>
            <a:r>
              <a:rPr sz="2400" spc="-15" dirty="0">
                <a:latin typeface="Corbel"/>
                <a:cs typeface="Corbel"/>
              </a:rPr>
              <a:t>(Version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76+)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3019" y="5816904"/>
            <a:ext cx="1621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rbel"/>
                <a:cs typeface="Corbel"/>
              </a:rPr>
              <a:t>Apple</a:t>
            </a:r>
            <a:r>
              <a:rPr sz="2400" b="1" spc="-11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Safari</a:t>
            </a:r>
            <a:endParaRPr sz="2400">
              <a:latin typeface="Corbel"/>
              <a:cs typeface="Corbel"/>
            </a:endParaRPr>
          </a:p>
          <a:p>
            <a:pPr marL="57785">
              <a:lnSpc>
                <a:spcPct val="100000"/>
              </a:lnSpc>
            </a:pPr>
            <a:r>
              <a:rPr sz="2400" spc="-15" dirty="0">
                <a:latin typeface="Corbel"/>
                <a:cs typeface="Corbel"/>
              </a:rPr>
              <a:t>(Version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9+)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03976" y="1677923"/>
            <a:ext cx="6072505" cy="3248025"/>
            <a:chOff x="5903976" y="1677923"/>
            <a:chExt cx="6072505" cy="324802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3976" y="1677923"/>
              <a:ext cx="6072124" cy="32478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4560" y="1845563"/>
              <a:ext cx="5934710" cy="302221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096000" y="1819655"/>
            <a:ext cx="5716905" cy="2893060"/>
          </a:xfrm>
          <a:prstGeom prst="rect">
            <a:avLst/>
          </a:prstGeom>
          <a:solidFill>
            <a:srgbClr val="FFE4B5"/>
          </a:solidFill>
        </p:spPr>
        <p:txBody>
          <a:bodyPr vert="horz" wrap="square" lIns="0" tIns="229235" rIns="0" bIns="0" rtlCol="0">
            <a:spAutoFit/>
          </a:bodyPr>
          <a:lstStyle/>
          <a:p>
            <a:pPr marL="254000" marR="245745" algn="ctr">
              <a:lnSpc>
                <a:spcPct val="100000"/>
              </a:lnSpc>
              <a:spcBef>
                <a:spcPts val="1805"/>
              </a:spcBef>
            </a:pPr>
            <a:r>
              <a:rPr sz="2000" spc="-40" dirty="0">
                <a:latin typeface="Lucida Sans"/>
                <a:cs typeface="Lucida Sans"/>
              </a:rPr>
              <a:t>If</a:t>
            </a:r>
            <a:r>
              <a:rPr sz="2000" spc="-105" dirty="0">
                <a:latin typeface="Lucida Sans"/>
                <a:cs typeface="Lucida Sans"/>
              </a:rPr>
              <a:t> </a:t>
            </a:r>
            <a:r>
              <a:rPr sz="2000" spc="-25" dirty="0">
                <a:latin typeface="Lucida Sans"/>
                <a:cs typeface="Lucida Sans"/>
              </a:rPr>
              <a:t>t</a:t>
            </a:r>
            <a:r>
              <a:rPr sz="2000" spc="-50" dirty="0">
                <a:latin typeface="Lucida Sans"/>
                <a:cs typeface="Lucida Sans"/>
              </a:rPr>
              <a:t>h</a:t>
            </a:r>
            <a:r>
              <a:rPr sz="2000" spc="10" dirty="0">
                <a:latin typeface="Lucida Sans"/>
                <a:cs typeface="Lucida Sans"/>
              </a:rPr>
              <a:t>e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60" dirty="0">
                <a:latin typeface="Lucida Sans"/>
                <a:cs typeface="Lucida Sans"/>
              </a:rPr>
              <a:t>FAFS</a:t>
            </a:r>
            <a:r>
              <a:rPr sz="2000" spc="-65" dirty="0">
                <a:latin typeface="Lucida Sans"/>
                <a:cs typeface="Lucida Sans"/>
              </a:rPr>
              <a:t>A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70" dirty="0">
                <a:latin typeface="Lucida Sans"/>
                <a:cs typeface="Lucida Sans"/>
              </a:rPr>
              <a:t>is</a:t>
            </a:r>
            <a:r>
              <a:rPr sz="2000" spc="-130" dirty="0">
                <a:latin typeface="Lucida Sans"/>
                <a:cs typeface="Lucida Sans"/>
              </a:rPr>
              <a:t> </a:t>
            </a:r>
            <a:r>
              <a:rPr sz="2000" spc="-75" dirty="0">
                <a:latin typeface="Lucida Sans"/>
                <a:cs typeface="Lucida Sans"/>
              </a:rPr>
              <a:t>c</a:t>
            </a:r>
            <a:r>
              <a:rPr sz="2000" spc="-20" dirty="0">
                <a:latin typeface="Lucida Sans"/>
                <a:cs typeface="Lucida Sans"/>
              </a:rPr>
              <a:t>om</a:t>
            </a:r>
            <a:r>
              <a:rPr sz="2000" spc="-25" dirty="0">
                <a:latin typeface="Lucida Sans"/>
                <a:cs typeface="Lucida Sans"/>
              </a:rPr>
              <a:t>pleted</a:t>
            </a:r>
            <a:r>
              <a:rPr sz="2000" spc="-130" dirty="0">
                <a:latin typeface="Lucida Sans"/>
                <a:cs typeface="Lucida Sans"/>
              </a:rPr>
              <a:t> </a:t>
            </a:r>
            <a:r>
              <a:rPr sz="2000" spc="-15" dirty="0">
                <a:latin typeface="Lucida Sans"/>
                <a:cs typeface="Lucida Sans"/>
              </a:rPr>
              <a:t>on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10" dirty="0">
                <a:latin typeface="Lucida Sans"/>
                <a:cs typeface="Lucida Sans"/>
              </a:rPr>
              <a:t>a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35" dirty="0">
                <a:latin typeface="Lucida Sans"/>
                <a:cs typeface="Lucida Sans"/>
              </a:rPr>
              <a:t>device</a:t>
            </a:r>
            <a:r>
              <a:rPr sz="2000" spc="-125" dirty="0">
                <a:latin typeface="Lucida Sans"/>
                <a:cs typeface="Lucida Sans"/>
              </a:rPr>
              <a:t> </a:t>
            </a:r>
            <a:r>
              <a:rPr sz="2000" spc="-30" dirty="0">
                <a:latin typeface="Lucida Sans"/>
                <a:cs typeface="Lucida Sans"/>
              </a:rPr>
              <a:t>wh</a:t>
            </a:r>
            <a:r>
              <a:rPr sz="2000" spc="-25" dirty="0">
                <a:latin typeface="Lucida Sans"/>
                <a:cs typeface="Lucida Sans"/>
              </a:rPr>
              <a:t>i</a:t>
            </a:r>
            <a:r>
              <a:rPr sz="2000" spc="-75" dirty="0">
                <a:latin typeface="Lucida Sans"/>
                <a:cs typeface="Lucida Sans"/>
              </a:rPr>
              <a:t>c</a:t>
            </a:r>
            <a:r>
              <a:rPr sz="2000" spc="-10" dirty="0">
                <a:latin typeface="Lucida Sans"/>
                <a:cs typeface="Lucida Sans"/>
              </a:rPr>
              <a:t>h  </a:t>
            </a:r>
            <a:r>
              <a:rPr sz="2000" spc="-30" dirty="0">
                <a:latin typeface="Lucida Sans"/>
                <a:cs typeface="Lucida Sans"/>
              </a:rPr>
              <a:t>does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25" dirty="0">
                <a:latin typeface="Lucida Sans"/>
                <a:cs typeface="Lucida Sans"/>
              </a:rPr>
              <a:t>n</a:t>
            </a:r>
            <a:r>
              <a:rPr sz="2000" spc="-30" dirty="0">
                <a:latin typeface="Lucida Sans"/>
                <a:cs typeface="Lucida Sans"/>
              </a:rPr>
              <a:t>ot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55" dirty="0">
                <a:latin typeface="Lucida Sans"/>
                <a:cs typeface="Lucida Sans"/>
              </a:rPr>
              <a:t>al</a:t>
            </a:r>
            <a:r>
              <a:rPr sz="2000" spc="-45" dirty="0">
                <a:latin typeface="Lucida Sans"/>
                <a:cs typeface="Lucida Sans"/>
              </a:rPr>
              <a:t>l</a:t>
            </a:r>
            <a:r>
              <a:rPr sz="2000" spc="-5" dirty="0">
                <a:latin typeface="Lucida Sans"/>
                <a:cs typeface="Lucida Sans"/>
              </a:rPr>
              <a:t>ow</a:t>
            </a:r>
            <a:r>
              <a:rPr sz="2000" spc="-130" dirty="0">
                <a:latin typeface="Lucida Sans"/>
                <a:cs typeface="Lucida Sans"/>
              </a:rPr>
              <a:t> </a:t>
            </a:r>
            <a:r>
              <a:rPr sz="2000" spc="-30" dirty="0">
                <a:latin typeface="Lucida Sans"/>
                <a:cs typeface="Lucida Sans"/>
              </a:rPr>
              <a:t>po</a:t>
            </a:r>
            <a:r>
              <a:rPr sz="2000" spc="-40" dirty="0">
                <a:latin typeface="Lucida Sans"/>
                <a:cs typeface="Lucida Sans"/>
              </a:rPr>
              <a:t>p</a:t>
            </a:r>
            <a:r>
              <a:rPr sz="2000" spc="-10" dirty="0">
                <a:latin typeface="Lucida Sans"/>
                <a:cs typeface="Lucida Sans"/>
              </a:rPr>
              <a:t>-</a:t>
            </a:r>
            <a:r>
              <a:rPr sz="2000" spc="-25" dirty="0">
                <a:latin typeface="Lucida Sans"/>
                <a:cs typeface="Lucida Sans"/>
              </a:rPr>
              <a:t>u</a:t>
            </a:r>
            <a:r>
              <a:rPr sz="2000" spc="-80" dirty="0">
                <a:latin typeface="Lucida Sans"/>
                <a:cs typeface="Lucida Sans"/>
              </a:rPr>
              <a:t>ps,</a:t>
            </a:r>
            <a:r>
              <a:rPr sz="2000" spc="-130" dirty="0">
                <a:latin typeface="Lucida Sans"/>
                <a:cs typeface="Lucida Sans"/>
              </a:rPr>
              <a:t> </a:t>
            </a:r>
            <a:r>
              <a:rPr sz="2000" spc="-20" dirty="0">
                <a:latin typeface="Lucida Sans"/>
                <a:cs typeface="Lucida Sans"/>
              </a:rPr>
              <a:t>then</a:t>
            </a:r>
            <a:r>
              <a:rPr sz="2000" spc="-120" dirty="0">
                <a:latin typeface="Lucida Sans"/>
                <a:cs typeface="Lucida Sans"/>
              </a:rPr>
              <a:t> </a:t>
            </a:r>
            <a:r>
              <a:rPr sz="2000" spc="-25" dirty="0">
                <a:latin typeface="Lucida Sans"/>
                <a:cs typeface="Lucida Sans"/>
              </a:rPr>
              <a:t>t</a:t>
            </a:r>
            <a:r>
              <a:rPr sz="2000" spc="-50" dirty="0">
                <a:latin typeface="Lucida Sans"/>
                <a:cs typeface="Lucida Sans"/>
              </a:rPr>
              <a:t>h</a:t>
            </a:r>
            <a:r>
              <a:rPr sz="2000" spc="10" dirty="0">
                <a:latin typeface="Lucida Sans"/>
                <a:cs typeface="Lucida Sans"/>
              </a:rPr>
              <a:t>e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75" dirty="0">
                <a:latin typeface="Lucida Sans"/>
                <a:cs typeface="Lucida Sans"/>
              </a:rPr>
              <a:t>l</a:t>
            </a:r>
            <a:r>
              <a:rPr sz="2000" spc="-85" dirty="0">
                <a:latin typeface="Lucida Sans"/>
                <a:cs typeface="Lucida Sans"/>
              </a:rPr>
              <a:t>i</a:t>
            </a:r>
            <a:r>
              <a:rPr sz="2000" spc="-25" dirty="0">
                <a:latin typeface="Lucida Sans"/>
                <a:cs typeface="Lucida Sans"/>
              </a:rPr>
              <a:t>n</a:t>
            </a:r>
            <a:r>
              <a:rPr sz="2000" spc="-120" dirty="0">
                <a:latin typeface="Lucida Sans"/>
                <a:cs typeface="Lucida Sans"/>
              </a:rPr>
              <a:t>k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20" dirty="0">
                <a:latin typeface="Lucida Sans"/>
                <a:cs typeface="Lucida Sans"/>
              </a:rPr>
              <a:t>from  the </a:t>
            </a:r>
            <a:r>
              <a:rPr sz="2000" spc="-60" dirty="0">
                <a:latin typeface="Lucida Sans"/>
                <a:cs typeface="Lucida Sans"/>
              </a:rPr>
              <a:t>FAFSA </a:t>
            </a:r>
            <a:r>
              <a:rPr sz="2000" spc="-40" dirty="0">
                <a:latin typeface="Lucida Sans"/>
                <a:cs typeface="Lucida Sans"/>
              </a:rPr>
              <a:t>Confirmation </a:t>
            </a:r>
            <a:r>
              <a:rPr sz="2000" spc="-10" dirty="0">
                <a:latin typeface="Lucida Sans"/>
                <a:cs typeface="Lucida Sans"/>
              </a:rPr>
              <a:t>Page </a:t>
            </a:r>
            <a:r>
              <a:rPr sz="2000" spc="-55" dirty="0">
                <a:latin typeface="Lucida Sans"/>
                <a:cs typeface="Lucida Sans"/>
              </a:rPr>
              <a:t>will </a:t>
            </a:r>
            <a:r>
              <a:rPr sz="2000" spc="-30" dirty="0">
                <a:latin typeface="Lucida Sans"/>
                <a:cs typeface="Lucida Sans"/>
              </a:rPr>
              <a:t>not </a:t>
            </a:r>
            <a:r>
              <a:rPr sz="2000" spc="-35" dirty="0">
                <a:latin typeface="Lucida Sans"/>
                <a:cs typeface="Lucida Sans"/>
              </a:rPr>
              <a:t>work </a:t>
            </a:r>
            <a:r>
              <a:rPr sz="2000" spc="-30" dirty="0">
                <a:latin typeface="Lucida Sans"/>
                <a:cs typeface="Lucida Sans"/>
              </a:rPr>
              <a:t> </a:t>
            </a:r>
            <a:r>
              <a:rPr sz="2000" spc="-40" dirty="0">
                <a:latin typeface="Lucida Sans"/>
                <a:cs typeface="Lucida Sans"/>
              </a:rPr>
              <a:t>fo</a:t>
            </a:r>
            <a:r>
              <a:rPr sz="2000" spc="-5" dirty="0">
                <a:latin typeface="Lucida Sans"/>
                <a:cs typeface="Lucida Sans"/>
              </a:rPr>
              <a:t>r</a:t>
            </a:r>
            <a:r>
              <a:rPr sz="2000" spc="-120" dirty="0">
                <a:latin typeface="Lucida Sans"/>
                <a:cs typeface="Lucida Sans"/>
              </a:rPr>
              <a:t> </a:t>
            </a:r>
            <a:r>
              <a:rPr sz="2000" spc="-40" dirty="0">
                <a:latin typeface="Lucida Sans"/>
                <a:cs typeface="Lucida Sans"/>
              </a:rPr>
              <a:t>a</a:t>
            </a:r>
            <a:r>
              <a:rPr sz="2000" spc="-25" dirty="0">
                <a:latin typeface="Lucida Sans"/>
                <a:cs typeface="Lucida Sans"/>
              </a:rPr>
              <a:t>c</a:t>
            </a:r>
            <a:r>
              <a:rPr sz="2000" spc="-75" dirty="0">
                <a:latin typeface="Lucida Sans"/>
                <a:cs typeface="Lucida Sans"/>
              </a:rPr>
              <a:t>c</a:t>
            </a:r>
            <a:r>
              <a:rPr sz="2000" spc="-35" dirty="0">
                <a:latin typeface="Lucida Sans"/>
                <a:cs typeface="Lucida Sans"/>
              </a:rPr>
              <a:t>e</a:t>
            </a:r>
            <a:r>
              <a:rPr sz="2000" spc="-25" dirty="0">
                <a:latin typeface="Lucida Sans"/>
                <a:cs typeface="Lucida Sans"/>
              </a:rPr>
              <a:t>s</a:t>
            </a:r>
            <a:r>
              <a:rPr sz="2000" spc="-75" dirty="0">
                <a:latin typeface="Lucida Sans"/>
                <a:cs typeface="Lucida Sans"/>
              </a:rPr>
              <a:t>s</a:t>
            </a:r>
            <a:r>
              <a:rPr sz="2000" spc="-30" dirty="0">
                <a:latin typeface="Lucida Sans"/>
                <a:cs typeface="Lucida Sans"/>
              </a:rPr>
              <a:t>i</a:t>
            </a:r>
            <a:r>
              <a:rPr sz="2000" spc="-70" dirty="0">
                <a:latin typeface="Lucida Sans"/>
                <a:cs typeface="Lucida Sans"/>
              </a:rPr>
              <a:t>n</a:t>
            </a:r>
            <a:r>
              <a:rPr sz="2000" spc="-150" dirty="0">
                <a:latin typeface="Lucida Sans"/>
                <a:cs typeface="Lucida Sans"/>
              </a:rPr>
              <a:t>g </a:t>
            </a:r>
            <a:r>
              <a:rPr sz="2000" spc="-20" dirty="0">
                <a:latin typeface="Lucida Sans"/>
                <a:cs typeface="Lucida Sans"/>
              </a:rPr>
              <a:t>th</a:t>
            </a:r>
            <a:r>
              <a:rPr sz="2000" spc="-15" dirty="0">
                <a:latin typeface="Lucida Sans"/>
                <a:cs typeface="Lucida Sans"/>
              </a:rPr>
              <a:t>e</a:t>
            </a:r>
            <a:r>
              <a:rPr sz="2000" spc="-120" dirty="0">
                <a:latin typeface="Lucida Sans"/>
                <a:cs typeface="Lucida Sans"/>
              </a:rPr>
              <a:t> </a:t>
            </a:r>
            <a:r>
              <a:rPr sz="2000" spc="-10" dirty="0">
                <a:latin typeface="Lucida Sans"/>
                <a:cs typeface="Lucida Sans"/>
              </a:rPr>
              <a:t>PA</a:t>
            </a:r>
            <a:r>
              <a:rPr sz="2000" spc="-125" dirty="0">
                <a:latin typeface="Lucida Sans"/>
                <a:cs typeface="Lucida Sans"/>
              </a:rPr>
              <a:t> </a:t>
            </a:r>
            <a:r>
              <a:rPr sz="2000" spc="-5" dirty="0">
                <a:latin typeface="Lucida Sans"/>
                <a:cs typeface="Lucida Sans"/>
              </a:rPr>
              <a:t>Sta</a:t>
            </a:r>
            <a:r>
              <a:rPr sz="2000" spc="-20" dirty="0">
                <a:latin typeface="Lucida Sans"/>
                <a:cs typeface="Lucida Sans"/>
              </a:rPr>
              <a:t>te</a:t>
            </a:r>
            <a:r>
              <a:rPr sz="2000" spc="-140" dirty="0">
                <a:latin typeface="Lucida Sans"/>
                <a:cs typeface="Lucida Sans"/>
              </a:rPr>
              <a:t> </a:t>
            </a:r>
            <a:r>
              <a:rPr sz="2000" spc="-15" dirty="0">
                <a:latin typeface="Lucida Sans"/>
                <a:cs typeface="Lucida Sans"/>
              </a:rPr>
              <a:t>Gran</a:t>
            </a:r>
            <a:r>
              <a:rPr sz="2000" spc="-5" dirty="0">
                <a:latin typeface="Lucida Sans"/>
                <a:cs typeface="Lucida Sans"/>
              </a:rPr>
              <a:t>t</a:t>
            </a:r>
            <a:r>
              <a:rPr sz="2000" spc="-130" dirty="0">
                <a:latin typeface="Lucida Sans"/>
                <a:cs typeface="Lucida Sans"/>
              </a:rPr>
              <a:t> </a:t>
            </a:r>
            <a:r>
              <a:rPr sz="2000" spc="-20" dirty="0">
                <a:latin typeface="Lucida Sans"/>
                <a:cs typeface="Lucida Sans"/>
              </a:rPr>
              <a:t>For</a:t>
            </a:r>
            <a:r>
              <a:rPr sz="2000" spc="-25" dirty="0">
                <a:latin typeface="Lucida Sans"/>
                <a:cs typeface="Lucida Sans"/>
              </a:rPr>
              <a:t>m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35" dirty="0">
                <a:latin typeface="Lucida Sans"/>
                <a:cs typeface="Lucida Sans"/>
              </a:rPr>
              <a:t>(SGF).  </a:t>
            </a:r>
            <a:r>
              <a:rPr sz="2000" spc="-75" dirty="0">
                <a:latin typeface="Lucida Sans"/>
                <a:cs typeface="Lucida Sans"/>
              </a:rPr>
              <a:t>App</a:t>
            </a:r>
            <a:r>
              <a:rPr sz="2000" spc="-45" dirty="0">
                <a:latin typeface="Lucida Sans"/>
                <a:cs typeface="Lucida Sans"/>
              </a:rPr>
              <a:t>licants</a:t>
            </a:r>
            <a:r>
              <a:rPr sz="2000" spc="-120" dirty="0">
                <a:latin typeface="Lucida Sans"/>
                <a:cs typeface="Lucida Sans"/>
              </a:rPr>
              <a:t> </a:t>
            </a:r>
            <a:r>
              <a:rPr sz="2000" spc="-40" dirty="0">
                <a:latin typeface="Lucida Sans"/>
                <a:cs typeface="Lucida Sans"/>
              </a:rPr>
              <a:t>s</a:t>
            </a:r>
            <a:r>
              <a:rPr sz="2000" spc="-55" dirty="0">
                <a:latin typeface="Lucida Sans"/>
                <a:cs typeface="Lucida Sans"/>
              </a:rPr>
              <a:t>h</a:t>
            </a:r>
            <a:r>
              <a:rPr sz="2000" spc="-45" dirty="0">
                <a:latin typeface="Lucida Sans"/>
                <a:cs typeface="Lucida Sans"/>
              </a:rPr>
              <a:t>ou</a:t>
            </a:r>
            <a:r>
              <a:rPr sz="2000" spc="-30" dirty="0">
                <a:latin typeface="Lucida Sans"/>
                <a:cs typeface="Lucida Sans"/>
              </a:rPr>
              <a:t>l</a:t>
            </a:r>
            <a:r>
              <a:rPr sz="2000" spc="-35" dirty="0">
                <a:latin typeface="Lucida Sans"/>
                <a:cs typeface="Lucida Sans"/>
              </a:rPr>
              <a:t>d</a:t>
            </a:r>
            <a:r>
              <a:rPr sz="2000" spc="-145" dirty="0">
                <a:latin typeface="Lucida Sans"/>
                <a:cs typeface="Lucida Sans"/>
              </a:rPr>
              <a:t> </a:t>
            </a:r>
            <a:r>
              <a:rPr sz="2000" spc="-30" dirty="0">
                <a:latin typeface="Lucida Sans"/>
                <a:cs typeface="Lucida Sans"/>
              </a:rPr>
              <a:t>allo</a:t>
            </a:r>
            <a:r>
              <a:rPr sz="2000" spc="-45" dirty="0">
                <a:latin typeface="Lucida Sans"/>
                <a:cs typeface="Lucida Sans"/>
              </a:rPr>
              <a:t>w</a:t>
            </a:r>
            <a:r>
              <a:rPr sz="2000" spc="-135" dirty="0">
                <a:latin typeface="Lucida Sans"/>
                <a:cs typeface="Lucida Sans"/>
              </a:rPr>
              <a:t> </a:t>
            </a:r>
            <a:r>
              <a:rPr sz="2000" spc="-10" dirty="0">
                <a:latin typeface="Lucida Sans"/>
                <a:cs typeface="Lucida Sans"/>
              </a:rPr>
              <a:t>or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10" dirty="0">
                <a:latin typeface="Lucida Sans"/>
                <a:cs typeface="Lucida Sans"/>
              </a:rPr>
              <a:t>e</a:t>
            </a:r>
            <a:r>
              <a:rPr sz="2000" spc="-15" dirty="0">
                <a:latin typeface="Lucida Sans"/>
                <a:cs typeface="Lucida Sans"/>
              </a:rPr>
              <a:t>n</a:t>
            </a:r>
            <a:r>
              <a:rPr sz="2000" spc="-25" dirty="0">
                <a:latin typeface="Lucida Sans"/>
                <a:cs typeface="Lucida Sans"/>
              </a:rPr>
              <a:t>able</a:t>
            </a:r>
            <a:r>
              <a:rPr sz="2000" spc="-120" dirty="0">
                <a:latin typeface="Lucida Sans"/>
                <a:cs typeface="Lucida Sans"/>
              </a:rPr>
              <a:t> </a:t>
            </a:r>
            <a:r>
              <a:rPr sz="2000" spc="-30" dirty="0">
                <a:latin typeface="Lucida Sans"/>
                <a:cs typeface="Lucida Sans"/>
              </a:rPr>
              <a:t>po</a:t>
            </a:r>
            <a:r>
              <a:rPr sz="2000" spc="-35" dirty="0">
                <a:latin typeface="Lucida Sans"/>
                <a:cs typeface="Lucida Sans"/>
              </a:rPr>
              <a:t>p</a:t>
            </a:r>
            <a:r>
              <a:rPr sz="2000" spc="-10" dirty="0">
                <a:latin typeface="Lucida Sans"/>
                <a:cs typeface="Lucida Sans"/>
              </a:rPr>
              <a:t>-</a:t>
            </a:r>
            <a:r>
              <a:rPr sz="2000" spc="-25" dirty="0">
                <a:latin typeface="Lucida Sans"/>
                <a:cs typeface="Lucida Sans"/>
              </a:rPr>
              <a:t>u</a:t>
            </a:r>
            <a:r>
              <a:rPr sz="2000" spc="-40" dirty="0">
                <a:latin typeface="Lucida Sans"/>
                <a:cs typeface="Lucida Sans"/>
              </a:rPr>
              <a:t>ps  </a:t>
            </a:r>
            <a:r>
              <a:rPr sz="2000" spc="-20" dirty="0">
                <a:latin typeface="Lucida Sans"/>
                <a:cs typeface="Lucida Sans"/>
              </a:rPr>
              <a:t>from</a:t>
            </a:r>
            <a:r>
              <a:rPr sz="2000" spc="-120" dirty="0">
                <a:latin typeface="Lucida Sans"/>
                <a:cs typeface="Lucida Sans"/>
              </a:rPr>
              <a:t> </a:t>
            </a:r>
            <a:r>
              <a:rPr sz="2000" u="sng" spc="-50" dirty="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Lucida Sans"/>
                <a:cs typeface="Lucida Sans"/>
                <a:hlinkClick r:id="rId8"/>
              </a:rPr>
              <a:t>studentaid.gov</a:t>
            </a:r>
            <a:r>
              <a:rPr sz="2000" spc="-120" dirty="0">
                <a:solidFill>
                  <a:srgbClr val="6DAC1C"/>
                </a:solidFill>
                <a:latin typeface="Lucida Sans"/>
                <a:cs typeface="Lucida Sans"/>
                <a:hlinkClick r:id="rId8"/>
              </a:rPr>
              <a:t> </a:t>
            </a:r>
            <a:r>
              <a:rPr sz="2000" spc="-30" dirty="0">
                <a:latin typeface="Lucida Sans"/>
                <a:cs typeface="Lucida Sans"/>
              </a:rPr>
              <a:t>prior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35" dirty="0">
                <a:latin typeface="Lucida Sans"/>
                <a:cs typeface="Lucida Sans"/>
              </a:rPr>
              <a:t>to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55" dirty="0">
                <a:latin typeface="Lucida Sans"/>
                <a:cs typeface="Lucida Sans"/>
              </a:rPr>
              <a:t>completing</a:t>
            </a:r>
            <a:r>
              <a:rPr sz="2000" spc="-135" dirty="0">
                <a:latin typeface="Lucida Sans"/>
                <a:cs typeface="Lucida Sans"/>
              </a:rPr>
              <a:t> </a:t>
            </a:r>
            <a:r>
              <a:rPr sz="2000" spc="-20" dirty="0">
                <a:latin typeface="Lucida Sans"/>
                <a:cs typeface="Lucida Sans"/>
              </a:rPr>
              <a:t>the </a:t>
            </a:r>
            <a:r>
              <a:rPr sz="2000" spc="-620" dirty="0">
                <a:latin typeface="Lucida Sans"/>
                <a:cs typeface="Lucida Sans"/>
              </a:rPr>
              <a:t> </a:t>
            </a:r>
            <a:r>
              <a:rPr sz="2000" spc="-80" dirty="0">
                <a:latin typeface="Lucida Sans"/>
                <a:cs typeface="Lucida Sans"/>
              </a:rPr>
              <a:t>FAFSA</a:t>
            </a:r>
            <a:r>
              <a:rPr sz="2000" spc="-40" dirty="0">
                <a:latin typeface="Lucida Sans"/>
                <a:cs typeface="Lucida Sans"/>
              </a:rPr>
              <a:t>,</a:t>
            </a:r>
            <a:r>
              <a:rPr sz="2000" spc="-130" dirty="0">
                <a:latin typeface="Lucida Sans"/>
                <a:cs typeface="Lucida Sans"/>
              </a:rPr>
              <a:t> </a:t>
            </a:r>
            <a:r>
              <a:rPr sz="2000" spc="-30" dirty="0">
                <a:latin typeface="Lucida Sans"/>
                <a:cs typeface="Lucida Sans"/>
              </a:rPr>
              <a:t>t</a:t>
            </a:r>
            <a:r>
              <a:rPr sz="2000" spc="-35" dirty="0">
                <a:latin typeface="Lucida Sans"/>
                <a:cs typeface="Lucida Sans"/>
              </a:rPr>
              <a:t>o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5" dirty="0">
                <a:latin typeface="Lucida Sans"/>
                <a:cs typeface="Lucida Sans"/>
              </a:rPr>
              <a:t>e</a:t>
            </a:r>
            <a:r>
              <a:rPr sz="2000" spc="-15" dirty="0">
                <a:latin typeface="Lucida Sans"/>
                <a:cs typeface="Lucida Sans"/>
              </a:rPr>
              <a:t>n</a:t>
            </a:r>
            <a:r>
              <a:rPr sz="2000" spc="-35" dirty="0">
                <a:latin typeface="Lucida Sans"/>
                <a:cs typeface="Lucida Sans"/>
              </a:rPr>
              <a:t>su</a:t>
            </a:r>
            <a:r>
              <a:rPr sz="2000" spc="-30" dirty="0">
                <a:latin typeface="Lucida Sans"/>
                <a:cs typeface="Lucida Sans"/>
              </a:rPr>
              <a:t>r</a:t>
            </a:r>
            <a:r>
              <a:rPr sz="2000" spc="10" dirty="0">
                <a:latin typeface="Lucida Sans"/>
                <a:cs typeface="Lucida Sans"/>
              </a:rPr>
              <a:t>e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spc="-50" dirty="0">
                <a:latin typeface="Lucida Sans"/>
                <a:cs typeface="Lucida Sans"/>
              </a:rPr>
              <a:t>ac</a:t>
            </a:r>
            <a:r>
              <a:rPr sz="2000" spc="-40" dirty="0">
                <a:latin typeface="Lucida Sans"/>
                <a:cs typeface="Lucida Sans"/>
              </a:rPr>
              <a:t>c</a:t>
            </a:r>
            <a:r>
              <a:rPr sz="2000" spc="-45" dirty="0">
                <a:latin typeface="Lucida Sans"/>
                <a:cs typeface="Lucida Sans"/>
              </a:rPr>
              <a:t>es</a:t>
            </a:r>
            <a:r>
              <a:rPr sz="2000" spc="-40" dirty="0">
                <a:latin typeface="Lucida Sans"/>
                <a:cs typeface="Lucida Sans"/>
              </a:rPr>
              <a:t>s</a:t>
            </a:r>
            <a:r>
              <a:rPr sz="2000" spc="-125" dirty="0">
                <a:latin typeface="Lucida Sans"/>
                <a:cs typeface="Lucida Sans"/>
              </a:rPr>
              <a:t> </a:t>
            </a:r>
            <a:r>
              <a:rPr sz="2000" spc="-30" dirty="0">
                <a:latin typeface="Lucida Sans"/>
                <a:cs typeface="Lucida Sans"/>
              </a:rPr>
              <a:t>t</a:t>
            </a:r>
            <a:r>
              <a:rPr sz="2000" spc="-35" dirty="0">
                <a:latin typeface="Lucida Sans"/>
                <a:cs typeface="Lucida Sans"/>
              </a:rPr>
              <a:t>o</a:t>
            </a:r>
            <a:r>
              <a:rPr sz="2000" spc="-145" dirty="0">
                <a:latin typeface="Lucida Sans"/>
                <a:cs typeface="Lucida Sans"/>
              </a:rPr>
              <a:t> </a:t>
            </a:r>
            <a:r>
              <a:rPr sz="2000" spc="-25" dirty="0">
                <a:latin typeface="Lucida Sans"/>
                <a:cs typeface="Lucida Sans"/>
              </a:rPr>
              <a:t>t</a:t>
            </a:r>
            <a:r>
              <a:rPr sz="2000" spc="-45" dirty="0">
                <a:latin typeface="Lucida Sans"/>
                <a:cs typeface="Lucida Sans"/>
              </a:rPr>
              <a:t>h</a:t>
            </a:r>
            <a:r>
              <a:rPr sz="2000" spc="10" dirty="0">
                <a:latin typeface="Lucida Sans"/>
                <a:cs typeface="Lucida Sans"/>
              </a:rPr>
              <a:t>e</a:t>
            </a:r>
            <a:r>
              <a:rPr sz="2000" spc="-114" dirty="0">
                <a:latin typeface="Lucida Sans"/>
                <a:cs typeface="Lucida Sans"/>
              </a:rPr>
              <a:t> </a:t>
            </a:r>
            <a:r>
              <a:rPr sz="2000" dirty="0">
                <a:latin typeface="Lucida Sans"/>
                <a:cs typeface="Lucida Sans"/>
              </a:rPr>
              <a:t>SGF</a:t>
            </a:r>
            <a:r>
              <a:rPr sz="2000" spc="-130" dirty="0">
                <a:latin typeface="Lucida Sans"/>
                <a:cs typeface="Lucida Sans"/>
              </a:rPr>
              <a:t> </a:t>
            </a:r>
            <a:r>
              <a:rPr sz="2000" spc="-30" dirty="0">
                <a:latin typeface="Lucida Sans"/>
                <a:cs typeface="Lucida Sans"/>
              </a:rPr>
              <a:t>via</a:t>
            </a:r>
            <a:r>
              <a:rPr sz="2000" spc="-120" dirty="0">
                <a:latin typeface="Lucida Sans"/>
                <a:cs typeface="Lucida Sans"/>
              </a:rPr>
              <a:t> </a:t>
            </a:r>
            <a:r>
              <a:rPr sz="2000" spc="-25" dirty="0">
                <a:latin typeface="Lucida Sans"/>
                <a:cs typeface="Lucida Sans"/>
              </a:rPr>
              <a:t>t</a:t>
            </a:r>
            <a:r>
              <a:rPr sz="2000" spc="-45" dirty="0">
                <a:latin typeface="Lucida Sans"/>
                <a:cs typeface="Lucida Sans"/>
              </a:rPr>
              <a:t>h</a:t>
            </a:r>
            <a:r>
              <a:rPr sz="2000" spc="5" dirty="0">
                <a:latin typeface="Lucida Sans"/>
                <a:cs typeface="Lucida Sans"/>
              </a:rPr>
              <a:t>e  </a:t>
            </a:r>
            <a:r>
              <a:rPr sz="2000" spc="-60" dirty="0">
                <a:latin typeface="Lucida Sans"/>
                <a:cs typeface="Lucida Sans"/>
              </a:rPr>
              <a:t>FAFS</a:t>
            </a:r>
            <a:r>
              <a:rPr sz="2000" spc="-65" dirty="0">
                <a:latin typeface="Lucida Sans"/>
                <a:cs typeface="Lucida Sans"/>
              </a:rPr>
              <a:t>A</a:t>
            </a:r>
            <a:r>
              <a:rPr sz="2000" spc="-110" dirty="0">
                <a:latin typeface="Lucida Sans"/>
                <a:cs typeface="Lucida Sans"/>
              </a:rPr>
              <a:t> </a:t>
            </a:r>
            <a:r>
              <a:rPr sz="2000" spc="-85" dirty="0">
                <a:latin typeface="Lucida Sans"/>
                <a:cs typeface="Lucida Sans"/>
              </a:rPr>
              <a:t>l</a:t>
            </a:r>
            <a:r>
              <a:rPr sz="2000" spc="-30" dirty="0">
                <a:latin typeface="Lucida Sans"/>
                <a:cs typeface="Lucida Sans"/>
              </a:rPr>
              <a:t>i</a:t>
            </a:r>
            <a:r>
              <a:rPr sz="2000" spc="-70" dirty="0">
                <a:latin typeface="Lucida Sans"/>
                <a:cs typeface="Lucida Sans"/>
              </a:rPr>
              <a:t>n</a:t>
            </a:r>
            <a:r>
              <a:rPr sz="2000" spc="-110" dirty="0">
                <a:latin typeface="Lucida Sans"/>
                <a:cs typeface="Lucida Sans"/>
              </a:rPr>
              <a:t>k.</a:t>
            </a:r>
            <a:endParaRPr sz="2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4375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85" dirty="0">
                <a:solidFill>
                  <a:srgbClr val="000000"/>
                </a:solidFill>
                <a:latin typeface="Arial Narrow"/>
                <a:cs typeface="Arial Narrow"/>
              </a:rPr>
              <a:t>Marital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Status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33827" y="1824253"/>
            <a:ext cx="7368540" cy="3963670"/>
            <a:chOff x="2433827" y="1824253"/>
            <a:chExt cx="7368540" cy="396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3827" y="1824253"/>
              <a:ext cx="7368158" cy="39635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3451" y="1863852"/>
              <a:ext cx="7245095" cy="38404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67101" y="1857501"/>
              <a:ext cx="7258050" cy="3853179"/>
            </a:xfrm>
            <a:custGeom>
              <a:avLst/>
              <a:gdLst/>
              <a:ahLst/>
              <a:cxnLst/>
              <a:rect l="l" t="t" r="r" b="b"/>
              <a:pathLst>
                <a:path w="7258050" h="3853179">
                  <a:moveTo>
                    <a:pt x="0" y="3853179"/>
                  </a:moveTo>
                  <a:lnTo>
                    <a:pt x="7257796" y="3853179"/>
                  </a:lnTo>
                  <a:lnTo>
                    <a:pt x="7257796" y="0"/>
                  </a:lnTo>
                  <a:lnTo>
                    <a:pt x="0" y="0"/>
                  </a:lnTo>
                  <a:lnTo>
                    <a:pt x="0" y="385317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42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7472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>
                <a:solidFill>
                  <a:srgbClr val="000000"/>
                </a:solidFill>
                <a:latin typeface="Arial Narrow"/>
                <a:cs typeface="Arial Narrow"/>
              </a:rPr>
              <a:t>Personal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0" dirty="0">
                <a:solidFill>
                  <a:srgbClr val="000000"/>
                </a:solidFill>
                <a:latin typeface="Arial Narrow"/>
                <a:cs typeface="Arial Narrow"/>
              </a:rPr>
              <a:t>Information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110" dirty="0">
                <a:solidFill>
                  <a:srgbClr val="000000"/>
                </a:solidFill>
                <a:latin typeface="Arial Narrow"/>
                <a:cs typeface="Arial Narrow"/>
              </a:rPr>
              <a:t>for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25" dirty="0">
                <a:solidFill>
                  <a:srgbClr val="000000"/>
                </a:solidFill>
                <a:latin typeface="Arial Narrow"/>
                <a:cs typeface="Arial Narrow"/>
              </a:rPr>
              <a:t>First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20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23644" y="1199380"/>
            <a:ext cx="8291830" cy="5575935"/>
            <a:chOff x="1723644" y="1199380"/>
            <a:chExt cx="8291830" cy="55759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3644" y="1199380"/>
              <a:ext cx="8146923" cy="55759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8" y="1239011"/>
              <a:ext cx="8023859" cy="5452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56918" y="1232661"/>
              <a:ext cx="8036559" cy="5466080"/>
            </a:xfrm>
            <a:custGeom>
              <a:avLst/>
              <a:gdLst/>
              <a:ahLst/>
              <a:cxnLst/>
              <a:rect l="l" t="t" r="r" b="b"/>
              <a:pathLst>
                <a:path w="8036559" h="5466080">
                  <a:moveTo>
                    <a:pt x="0" y="5465572"/>
                  </a:moveTo>
                  <a:lnTo>
                    <a:pt x="8036559" y="5465572"/>
                  </a:lnTo>
                  <a:lnTo>
                    <a:pt x="8036559" y="0"/>
                  </a:lnTo>
                  <a:lnTo>
                    <a:pt x="0" y="0"/>
                  </a:lnTo>
                  <a:lnTo>
                    <a:pt x="0" y="5465572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90409" y="3658362"/>
              <a:ext cx="2915920" cy="1103630"/>
            </a:xfrm>
            <a:custGeom>
              <a:avLst/>
              <a:gdLst/>
              <a:ahLst/>
              <a:cxnLst/>
              <a:rect l="l" t="t" r="r" b="b"/>
              <a:pathLst>
                <a:path w="2915920" h="1103629">
                  <a:moveTo>
                    <a:pt x="2731516" y="0"/>
                  </a:moveTo>
                  <a:lnTo>
                    <a:pt x="183896" y="0"/>
                  </a:lnTo>
                  <a:lnTo>
                    <a:pt x="134996" y="6566"/>
                  </a:lnTo>
                  <a:lnTo>
                    <a:pt x="91063" y="25098"/>
                  </a:lnTo>
                  <a:lnTo>
                    <a:pt x="53848" y="53848"/>
                  </a:lnTo>
                  <a:lnTo>
                    <a:pt x="25098" y="91063"/>
                  </a:lnTo>
                  <a:lnTo>
                    <a:pt x="6566" y="134996"/>
                  </a:lnTo>
                  <a:lnTo>
                    <a:pt x="0" y="183895"/>
                  </a:lnTo>
                  <a:lnTo>
                    <a:pt x="0" y="919480"/>
                  </a:lnTo>
                  <a:lnTo>
                    <a:pt x="6566" y="968379"/>
                  </a:lnTo>
                  <a:lnTo>
                    <a:pt x="25098" y="1012312"/>
                  </a:lnTo>
                  <a:lnTo>
                    <a:pt x="53848" y="1049528"/>
                  </a:lnTo>
                  <a:lnTo>
                    <a:pt x="91063" y="1078277"/>
                  </a:lnTo>
                  <a:lnTo>
                    <a:pt x="134996" y="1096809"/>
                  </a:lnTo>
                  <a:lnTo>
                    <a:pt x="183896" y="1103376"/>
                  </a:lnTo>
                  <a:lnTo>
                    <a:pt x="2731516" y="1103376"/>
                  </a:lnTo>
                  <a:lnTo>
                    <a:pt x="2780415" y="1096809"/>
                  </a:lnTo>
                  <a:lnTo>
                    <a:pt x="2824348" y="1078277"/>
                  </a:lnTo>
                  <a:lnTo>
                    <a:pt x="2861563" y="1049527"/>
                  </a:lnTo>
                  <a:lnTo>
                    <a:pt x="2890313" y="1012312"/>
                  </a:lnTo>
                  <a:lnTo>
                    <a:pt x="2908845" y="968379"/>
                  </a:lnTo>
                  <a:lnTo>
                    <a:pt x="2915412" y="919480"/>
                  </a:lnTo>
                  <a:lnTo>
                    <a:pt x="2915412" y="183895"/>
                  </a:lnTo>
                  <a:lnTo>
                    <a:pt x="2908845" y="134996"/>
                  </a:lnTo>
                  <a:lnTo>
                    <a:pt x="2890313" y="91063"/>
                  </a:lnTo>
                  <a:lnTo>
                    <a:pt x="2861564" y="53847"/>
                  </a:lnTo>
                  <a:lnTo>
                    <a:pt x="2824348" y="25098"/>
                  </a:lnTo>
                  <a:lnTo>
                    <a:pt x="2780415" y="6566"/>
                  </a:lnTo>
                  <a:lnTo>
                    <a:pt x="273151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90409" y="3658362"/>
              <a:ext cx="2915920" cy="1103630"/>
            </a:xfrm>
            <a:custGeom>
              <a:avLst/>
              <a:gdLst/>
              <a:ahLst/>
              <a:cxnLst/>
              <a:rect l="l" t="t" r="r" b="b"/>
              <a:pathLst>
                <a:path w="2915920" h="1103629">
                  <a:moveTo>
                    <a:pt x="0" y="183895"/>
                  </a:moveTo>
                  <a:lnTo>
                    <a:pt x="6566" y="134996"/>
                  </a:lnTo>
                  <a:lnTo>
                    <a:pt x="25098" y="91063"/>
                  </a:lnTo>
                  <a:lnTo>
                    <a:pt x="53848" y="53848"/>
                  </a:lnTo>
                  <a:lnTo>
                    <a:pt x="91063" y="25098"/>
                  </a:lnTo>
                  <a:lnTo>
                    <a:pt x="134996" y="6566"/>
                  </a:lnTo>
                  <a:lnTo>
                    <a:pt x="183896" y="0"/>
                  </a:lnTo>
                  <a:lnTo>
                    <a:pt x="2731516" y="0"/>
                  </a:lnTo>
                  <a:lnTo>
                    <a:pt x="2780415" y="6566"/>
                  </a:lnTo>
                  <a:lnTo>
                    <a:pt x="2824348" y="25098"/>
                  </a:lnTo>
                  <a:lnTo>
                    <a:pt x="2861564" y="53847"/>
                  </a:lnTo>
                  <a:lnTo>
                    <a:pt x="2890313" y="91063"/>
                  </a:lnTo>
                  <a:lnTo>
                    <a:pt x="2908845" y="134996"/>
                  </a:lnTo>
                  <a:lnTo>
                    <a:pt x="2915412" y="183895"/>
                  </a:lnTo>
                  <a:lnTo>
                    <a:pt x="2915412" y="919480"/>
                  </a:lnTo>
                  <a:lnTo>
                    <a:pt x="2908845" y="968379"/>
                  </a:lnTo>
                  <a:lnTo>
                    <a:pt x="2890313" y="1012312"/>
                  </a:lnTo>
                  <a:lnTo>
                    <a:pt x="2861563" y="1049527"/>
                  </a:lnTo>
                  <a:lnTo>
                    <a:pt x="2824348" y="1078277"/>
                  </a:lnTo>
                  <a:lnTo>
                    <a:pt x="2780415" y="1096809"/>
                  </a:lnTo>
                  <a:lnTo>
                    <a:pt x="2731516" y="1103376"/>
                  </a:lnTo>
                  <a:lnTo>
                    <a:pt x="183896" y="1103376"/>
                  </a:lnTo>
                  <a:lnTo>
                    <a:pt x="134996" y="1096809"/>
                  </a:lnTo>
                  <a:lnTo>
                    <a:pt x="91063" y="1078277"/>
                  </a:lnTo>
                  <a:lnTo>
                    <a:pt x="53848" y="1049528"/>
                  </a:lnTo>
                  <a:lnTo>
                    <a:pt x="25098" y="1012312"/>
                  </a:lnTo>
                  <a:lnTo>
                    <a:pt x="6566" y="968379"/>
                  </a:lnTo>
                  <a:lnTo>
                    <a:pt x="0" y="919480"/>
                  </a:lnTo>
                  <a:lnTo>
                    <a:pt x="0" y="183895"/>
                  </a:lnTo>
                  <a:close/>
                </a:path>
              </a:pathLst>
            </a:custGeom>
            <a:ln w="19049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47915" y="3979240"/>
            <a:ext cx="222186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rbel"/>
                <a:cs typeface="Corbel"/>
              </a:rPr>
              <a:t>Remember</a:t>
            </a:r>
            <a:r>
              <a:rPr sz="2000" b="1" spc="-7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who</a:t>
            </a:r>
            <a:r>
              <a:rPr sz="2000" b="1" spc="-3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you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orbel"/>
                <a:cs typeface="Corbel"/>
              </a:rPr>
              <a:t>list</a:t>
            </a:r>
            <a:r>
              <a:rPr sz="2000" b="1" spc="-2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as</a:t>
            </a:r>
            <a:r>
              <a:rPr sz="2000" b="1" spc="-1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first</a:t>
            </a:r>
            <a:r>
              <a:rPr sz="2000" b="1" spc="-1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parent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43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7701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>
                <a:solidFill>
                  <a:srgbClr val="000000"/>
                </a:solidFill>
                <a:latin typeface="Arial Narrow"/>
                <a:cs typeface="Arial Narrow"/>
              </a:rPr>
              <a:t>Personal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0" dirty="0">
                <a:solidFill>
                  <a:srgbClr val="000000"/>
                </a:solidFill>
                <a:latin typeface="Arial Narrow"/>
                <a:cs typeface="Arial Narrow"/>
              </a:rPr>
              <a:t>Information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110" dirty="0">
                <a:solidFill>
                  <a:srgbClr val="000000"/>
                </a:solidFill>
                <a:latin typeface="Arial Narrow"/>
                <a:cs typeface="Arial Narrow"/>
              </a:rPr>
              <a:t>for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Other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42872" y="1484363"/>
            <a:ext cx="8852535" cy="5215255"/>
            <a:chOff x="1642872" y="1484363"/>
            <a:chExt cx="8852535" cy="5215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2872" y="1484363"/>
              <a:ext cx="8852535" cy="52147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2496" y="1523999"/>
              <a:ext cx="8729472" cy="50916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76146" y="1517649"/>
              <a:ext cx="8742680" cy="5104765"/>
            </a:xfrm>
            <a:custGeom>
              <a:avLst/>
              <a:gdLst/>
              <a:ahLst/>
              <a:cxnLst/>
              <a:rect l="l" t="t" r="r" b="b"/>
              <a:pathLst>
                <a:path w="8742680" h="5104765">
                  <a:moveTo>
                    <a:pt x="0" y="5104384"/>
                  </a:moveTo>
                  <a:lnTo>
                    <a:pt x="8742172" y="5104384"/>
                  </a:lnTo>
                  <a:lnTo>
                    <a:pt x="8742172" y="0"/>
                  </a:lnTo>
                  <a:lnTo>
                    <a:pt x="0" y="0"/>
                  </a:lnTo>
                  <a:lnTo>
                    <a:pt x="0" y="510438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44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6480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20" dirty="0">
                <a:solidFill>
                  <a:srgbClr val="000000"/>
                </a:solidFill>
                <a:latin typeface="Arial Narrow"/>
                <a:cs typeface="Arial Narrow"/>
              </a:rPr>
              <a:t>State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6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85" dirty="0">
                <a:solidFill>
                  <a:srgbClr val="000000"/>
                </a:solidFill>
                <a:latin typeface="Arial Narrow"/>
                <a:cs typeface="Arial Narrow"/>
              </a:rPr>
              <a:t>Legal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95" dirty="0">
                <a:solidFill>
                  <a:srgbClr val="000000"/>
                </a:solidFill>
                <a:latin typeface="Arial Narrow"/>
                <a:cs typeface="Arial Narrow"/>
              </a:rPr>
              <a:t>Residence</a:t>
            </a:r>
            <a:endParaRPr sz="4400">
              <a:latin typeface="Arial Narrow"/>
              <a:cs typeface="Arial Narro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0744" y="1208532"/>
            <a:ext cx="9430512" cy="48066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45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6090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80" dirty="0">
                <a:solidFill>
                  <a:srgbClr val="000000"/>
                </a:solidFill>
                <a:latin typeface="Arial Narrow"/>
                <a:cs typeface="Arial Narrow"/>
              </a:rPr>
              <a:t>Household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0" dirty="0">
                <a:solidFill>
                  <a:srgbClr val="000000"/>
                </a:solidFill>
                <a:latin typeface="Arial Narrow"/>
                <a:cs typeface="Arial Narrow"/>
              </a:rPr>
              <a:t>Information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07692" y="1074426"/>
            <a:ext cx="7887970" cy="5739130"/>
            <a:chOff x="2107692" y="1074426"/>
            <a:chExt cx="7887970" cy="5739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7692" y="1074426"/>
              <a:ext cx="7887843" cy="57390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7316" y="1114044"/>
              <a:ext cx="7764780" cy="56159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0966" y="1107694"/>
              <a:ext cx="7777480" cy="5628640"/>
            </a:xfrm>
            <a:custGeom>
              <a:avLst/>
              <a:gdLst/>
              <a:ahLst/>
              <a:cxnLst/>
              <a:rect l="l" t="t" r="r" b="b"/>
              <a:pathLst>
                <a:path w="7777480" h="5628640">
                  <a:moveTo>
                    <a:pt x="0" y="5628640"/>
                  </a:moveTo>
                  <a:lnTo>
                    <a:pt x="7777480" y="5628640"/>
                  </a:lnTo>
                  <a:lnTo>
                    <a:pt x="7777480" y="0"/>
                  </a:lnTo>
                  <a:lnTo>
                    <a:pt x="0" y="0"/>
                  </a:lnTo>
                  <a:lnTo>
                    <a:pt x="0" y="562864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46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6090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80" dirty="0">
                <a:solidFill>
                  <a:srgbClr val="000000"/>
                </a:solidFill>
                <a:latin typeface="Arial Narrow"/>
                <a:cs typeface="Arial Narrow"/>
              </a:rPr>
              <a:t>Household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0" dirty="0">
                <a:solidFill>
                  <a:srgbClr val="000000"/>
                </a:solidFill>
                <a:latin typeface="Arial Narrow"/>
                <a:cs typeface="Arial Narrow"/>
              </a:rPr>
              <a:t>Information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87424" y="1367027"/>
            <a:ext cx="8968740" cy="5142230"/>
            <a:chOff x="1487424" y="1367027"/>
            <a:chExt cx="8968740" cy="5142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7424" y="1367027"/>
              <a:ext cx="8968740" cy="51419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13476" y="3128772"/>
              <a:ext cx="201295" cy="234950"/>
            </a:xfrm>
            <a:custGeom>
              <a:avLst/>
              <a:gdLst/>
              <a:ahLst/>
              <a:cxnLst/>
              <a:rect l="l" t="t" r="r" b="b"/>
              <a:pathLst>
                <a:path w="201295" h="234950">
                  <a:moveTo>
                    <a:pt x="201167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01167" y="234696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47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48323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204" dirty="0">
                <a:solidFill>
                  <a:srgbClr val="000000"/>
                </a:solidFill>
                <a:latin typeface="Arial Narrow"/>
                <a:cs typeface="Arial Narrow"/>
              </a:rPr>
              <a:t>Tax</a:t>
            </a: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Filing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Status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1076" y="1277111"/>
            <a:ext cx="8559165" cy="5394960"/>
            <a:chOff x="1751076" y="1277111"/>
            <a:chExt cx="8559165" cy="5394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1076" y="1277111"/>
              <a:ext cx="8558784" cy="5394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0118" y="2611373"/>
              <a:ext cx="5161915" cy="530860"/>
            </a:xfrm>
            <a:custGeom>
              <a:avLst/>
              <a:gdLst/>
              <a:ahLst/>
              <a:cxnLst/>
              <a:rect l="l" t="t" r="r" b="b"/>
              <a:pathLst>
                <a:path w="5161915" h="530860">
                  <a:moveTo>
                    <a:pt x="5161787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5161787" y="530351"/>
                  </a:lnTo>
                  <a:lnTo>
                    <a:pt x="5161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0118" y="2611373"/>
              <a:ext cx="5161915" cy="530860"/>
            </a:xfrm>
            <a:custGeom>
              <a:avLst/>
              <a:gdLst/>
              <a:ahLst/>
              <a:cxnLst/>
              <a:rect l="l" t="t" r="r" b="b"/>
              <a:pathLst>
                <a:path w="5161915" h="530860">
                  <a:moveTo>
                    <a:pt x="0" y="530351"/>
                  </a:moveTo>
                  <a:lnTo>
                    <a:pt x="5161787" y="530351"/>
                  </a:lnTo>
                  <a:lnTo>
                    <a:pt x="5161787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48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80549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 </a:t>
            </a:r>
            <a:r>
              <a:rPr sz="4400" spc="-165" dirty="0">
                <a:solidFill>
                  <a:srgbClr val="000000"/>
                </a:solidFill>
                <a:latin typeface="Arial Narrow"/>
                <a:cs typeface="Arial Narrow"/>
              </a:rPr>
              <a:t>Log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In</a:t>
            </a:r>
            <a:r>
              <a:rPr sz="4400" spc="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110" dirty="0">
                <a:solidFill>
                  <a:srgbClr val="000000"/>
                </a:solidFill>
                <a:latin typeface="Arial Narrow"/>
                <a:cs typeface="Arial Narrow"/>
              </a:rPr>
              <a:t>to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85" dirty="0">
                <a:solidFill>
                  <a:srgbClr val="000000"/>
                </a:solidFill>
                <a:latin typeface="Arial Narrow"/>
                <a:cs typeface="Arial Narrow"/>
              </a:rPr>
              <a:t>IRS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55" dirty="0">
                <a:solidFill>
                  <a:srgbClr val="000000"/>
                </a:solidFill>
                <a:latin typeface="Arial Narrow"/>
                <a:cs typeface="Arial Narrow"/>
              </a:rPr>
              <a:t>Data</a:t>
            </a:r>
            <a:r>
              <a:rPr sz="4400" spc="10" dirty="0">
                <a:solidFill>
                  <a:srgbClr val="000000"/>
                </a:solidFill>
                <a:latin typeface="Arial Narrow"/>
                <a:cs typeface="Arial Narrow"/>
              </a:rPr>
              <a:t> Retrieval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14" dirty="0">
                <a:solidFill>
                  <a:srgbClr val="000000"/>
                </a:solidFill>
                <a:latin typeface="Arial Narrow"/>
                <a:cs typeface="Arial Narrow"/>
              </a:rPr>
              <a:t>Tool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73223" y="1109484"/>
            <a:ext cx="7697470" cy="5565775"/>
            <a:chOff x="2173223" y="1109484"/>
            <a:chExt cx="7697470" cy="5565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3223" y="1109484"/>
              <a:ext cx="7697343" cy="55652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2847" y="1149096"/>
              <a:ext cx="7574280" cy="54422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06497" y="1142746"/>
              <a:ext cx="7586980" cy="5455285"/>
            </a:xfrm>
            <a:custGeom>
              <a:avLst/>
              <a:gdLst/>
              <a:ahLst/>
              <a:cxnLst/>
              <a:rect l="l" t="t" r="r" b="b"/>
              <a:pathLst>
                <a:path w="7586980" h="5455284">
                  <a:moveTo>
                    <a:pt x="0" y="5454904"/>
                  </a:moveTo>
                  <a:lnTo>
                    <a:pt x="7586980" y="5454904"/>
                  </a:lnTo>
                  <a:lnTo>
                    <a:pt x="7586980" y="0"/>
                  </a:lnTo>
                  <a:lnTo>
                    <a:pt x="0" y="0"/>
                  </a:lnTo>
                  <a:lnTo>
                    <a:pt x="0" y="545490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49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420115"/>
            <a:ext cx="516890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b="1" spc="170" dirty="0">
                <a:solidFill>
                  <a:srgbClr val="000000"/>
                </a:solidFill>
                <a:latin typeface="Calibri"/>
                <a:cs typeface="Calibri"/>
              </a:rPr>
              <a:t>IRS</a:t>
            </a:r>
            <a:r>
              <a:rPr sz="4250" b="1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145" dirty="0">
                <a:solidFill>
                  <a:srgbClr val="000000"/>
                </a:solidFill>
                <a:latin typeface="Calibri"/>
                <a:cs typeface="Calibri"/>
              </a:rPr>
              <a:t>Website</a:t>
            </a:r>
            <a:r>
              <a:rPr sz="4250" b="1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15" dirty="0">
                <a:solidFill>
                  <a:srgbClr val="000000"/>
                </a:solidFill>
                <a:latin typeface="Calibri"/>
                <a:cs typeface="Calibri"/>
              </a:rPr>
              <a:t>Disclaimer</a:t>
            </a:r>
            <a:endParaRPr sz="42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94176" y="1363992"/>
            <a:ext cx="4847590" cy="4920615"/>
            <a:chOff x="3694176" y="1363992"/>
            <a:chExt cx="4847590" cy="49206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4176" y="1363992"/>
              <a:ext cx="4847462" cy="4920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403604"/>
              <a:ext cx="4724400" cy="4797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27450" y="1397254"/>
              <a:ext cx="4737100" cy="4810760"/>
            </a:xfrm>
            <a:custGeom>
              <a:avLst/>
              <a:gdLst/>
              <a:ahLst/>
              <a:cxnLst/>
              <a:rect l="l" t="t" r="r" b="b"/>
              <a:pathLst>
                <a:path w="4737100" h="4810760">
                  <a:moveTo>
                    <a:pt x="0" y="4810252"/>
                  </a:moveTo>
                  <a:lnTo>
                    <a:pt x="4737100" y="4810252"/>
                  </a:lnTo>
                  <a:lnTo>
                    <a:pt x="4737100" y="0"/>
                  </a:lnTo>
                  <a:lnTo>
                    <a:pt x="0" y="0"/>
                  </a:lnTo>
                  <a:lnTo>
                    <a:pt x="0" y="481025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50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7961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5" dirty="0">
                <a:solidFill>
                  <a:srgbClr val="000000"/>
                </a:solidFill>
                <a:latin typeface="Arial Narrow"/>
                <a:cs typeface="Arial Narrow"/>
              </a:rPr>
              <a:t>Get</a:t>
            </a:r>
            <a:r>
              <a:rPr sz="4400" spc="-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90" dirty="0">
                <a:solidFill>
                  <a:srgbClr val="000000"/>
                </a:solidFill>
                <a:latin typeface="Arial Narrow"/>
                <a:cs typeface="Arial Narrow"/>
              </a:rPr>
              <a:t>My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80" dirty="0">
                <a:solidFill>
                  <a:srgbClr val="000000"/>
                </a:solidFill>
                <a:latin typeface="Arial Narrow"/>
                <a:cs typeface="Arial Narrow"/>
              </a:rPr>
              <a:t>Federal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50" dirty="0">
                <a:solidFill>
                  <a:srgbClr val="000000"/>
                </a:solidFill>
                <a:latin typeface="Arial Narrow"/>
                <a:cs typeface="Arial Narrow"/>
              </a:rPr>
              <a:t>Income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204" dirty="0">
                <a:solidFill>
                  <a:srgbClr val="000000"/>
                </a:solidFill>
                <a:latin typeface="Arial Narrow"/>
                <a:cs typeface="Arial Narrow"/>
              </a:rPr>
              <a:t>Tax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0" dirty="0">
                <a:solidFill>
                  <a:srgbClr val="000000"/>
                </a:solidFill>
                <a:latin typeface="Arial Narrow"/>
                <a:cs typeface="Arial Narrow"/>
              </a:rPr>
              <a:t>Information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0768" y="1734311"/>
            <a:ext cx="10570845" cy="4785360"/>
            <a:chOff x="810768" y="1734311"/>
            <a:chExt cx="10570845" cy="4785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768" y="1734311"/>
              <a:ext cx="10570464" cy="43403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93870" y="5461253"/>
              <a:ext cx="4281170" cy="1049020"/>
            </a:xfrm>
            <a:custGeom>
              <a:avLst/>
              <a:gdLst/>
              <a:ahLst/>
              <a:cxnLst/>
              <a:rect l="l" t="t" r="r" b="b"/>
              <a:pathLst>
                <a:path w="4281170" h="1049020">
                  <a:moveTo>
                    <a:pt x="4106163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0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2"/>
                  </a:lnTo>
                  <a:lnTo>
                    <a:pt x="0" y="873760"/>
                  </a:lnTo>
                  <a:lnTo>
                    <a:pt x="6241" y="920214"/>
                  </a:lnTo>
                  <a:lnTo>
                    <a:pt x="23857" y="961958"/>
                  </a:lnTo>
                  <a:lnTo>
                    <a:pt x="51181" y="997326"/>
                  </a:lnTo>
                  <a:lnTo>
                    <a:pt x="86548" y="1024651"/>
                  </a:lnTo>
                  <a:lnTo>
                    <a:pt x="128293" y="1042269"/>
                  </a:lnTo>
                  <a:lnTo>
                    <a:pt x="174751" y="1048512"/>
                  </a:lnTo>
                  <a:lnTo>
                    <a:pt x="4106163" y="1048512"/>
                  </a:lnTo>
                  <a:lnTo>
                    <a:pt x="4152622" y="1042269"/>
                  </a:lnTo>
                  <a:lnTo>
                    <a:pt x="4194367" y="1024651"/>
                  </a:lnTo>
                  <a:lnTo>
                    <a:pt x="4229734" y="997326"/>
                  </a:lnTo>
                  <a:lnTo>
                    <a:pt x="4257058" y="961958"/>
                  </a:lnTo>
                  <a:lnTo>
                    <a:pt x="4274674" y="920214"/>
                  </a:lnTo>
                  <a:lnTo>
                    <a:pt x="4280915" y="873760"/>
                  </a:lnTo>
                  <a:lnTo>
                    <a:pt x="4280915" y="174752"/>
                  </a:lnTo>
                  <a:lnTo>
                    <a:pt x="4274674" y="128293"/>
                  </a:lnTo>
                  <a:lnTo>
                    <a:pt x="4257058" y="86548"/>
                  </a:lnTo>
                  <a:lnTo>
                    <a:pt x="4229734" y="51181"/>
                  </a:lnTo>
                  <a:lnTo>
                    <a:pt x="4194367" y="23857"/>
                  </a:lnTo>
                  <a:lnTo>
                    <a:pt x="4152622" y="6241"/>
                  </a:lnTo>
                  <a:lnTo>
                    <a:pt x="41061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93870" y="5461253"/>
              <a:ext cx="4281170" cy="1049020"/>
            </a:xfrm>
            <a:custGeom>
              <a:avLst/>
              <a:gdLst/>
              <a:ahLst/>
              <a:cxnLst/>
              <a:rect l="l" t="t" r="r" b="b"/>
              <a:pathLst>
                <a:path w="4281170" h="1049020">
                  <a:moveTo>
                    <a:pt x="0" y="174752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0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4106163" y="0"/>
                  </a:lnTo>
                  <a:lnTo>
                    <a:pt x="4152622" y="6241"/>
                  </a:lnTo>
                  <a:lnTo>
                    <a:pt x="4194367" y="23857"/>
                  </a:lnTo>
                  <a:lnTo>
                    <a:pt x="4229734" y="51181"/>
                  </a:lnTo>
                  <a:lnTo>
                    <a:pt x="4257058" y="86548"/>
                  </a:lnTo>
                  <a:lnTo>
                    <a:pt x="4274674" y="128293"/>
                  </a:lnTo>
                  <a:lnTo>
                    <a:pt x="4280915" y="174752"/>
                  </a:lnTo>
                  <a:lnTo>
                    <a:pt x="4280915" y="873760"/>
                  </a:lnTo>
                  <a:lnTo>
                    <a:pt x="4274674" y="920214"/>
                  </a:lnTo>
                  <a:lnTo>
                    <a:pt x="4257058" y="961958"/>
                  </a:lnTo>
                  <a:lnTo>
                    <a:pt x="4229734" y="997326"/>
                  </a:lnTo>
                  <a:lnTo>
                    <a:pt x="4194367" y="1024651"/>
                  </a:lnTo>
                  <a:lnTo>
                    <a:pt x="4152622" y="1042269"/>
                  </a:lnTo>
                  <a:lnTo>
                    <a:pt x="4106163" y="1048512"/>
                  </a:lnTo>
                  <a:lnTo>
                    <a:pt x="174751" y="1048512"/>
                  </a:lnTo>
                  <a:lnTo>
                    <a:pt x="128293" y="1042269"/>
                  </a:lnTo>
                  <a:lnTo>
                    <a:pt x="86548" y="1024651"/>
                  </a:lnTo>
                  <a:lnTo>
                    <a:pt x="51181" y="997326"/>
                  </a:lnTo>
                  <a:lnTo>
                    <a:pt x="23857" y="961958"/>
                  </a:lnTo>
                  <a:lnTo>
                    <a:pt x="6241" y="920214"/>
                  </a:lnTo>
                  <a:lnTo>
                    <a:pt x="0" y="873760"/>
                  </a:lnTo>
                  <a:lnTo>
                    <a:pt x="0" y="174752"/>
                  </a:lnTo>
                  <a:close/>
                </a:path>
              </a:pathLst>
            </a:custGeom>
            <a:ln w="19049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77917" y="5789777"/>
            <a:ext cx="3375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rbel"/>
                <a:cs typeface="Corbel"/>
              </a:rPr>
              <a:t>Use</a:t>
            </a:r>
            <a:r>
              <a:rPr sz="2000" b="1" spc="-2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address</a:t>
            </a:r>
            <a:r>
              <a:rPr sz="2000" b="1" spc="-2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on</a:t>
            </a:r>
            <a:r>
              <a:rPr sz="2000" b="1" dirty="0">
                <a:latin typeface="Corbel"/>
                <a:cs typeface="Corbel"/>
              </a:rPr>
              <a:t> </a:t>
            </a:r>
            <a:r>
              <a:rPr sz="2000" b="1" spc="-35" dirty="0">
                <a:latin typeface="Corbel"/>
                <a:cs typeface="Corbel"/>
              </a:rPr>
              <a:t>2020</a:t>
            </a:r>
            <a:r>
              <a:rPr sz="2000" b="1" spc="-3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tax</a:t>
            </a:r>
            <a:r>
              <a:rPr sz="2000" b="1" spc="-2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return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51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044" y="898347"/>
            <a:ext cx="3764279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-335" dirty="0">
                <a:solidFill>
                  <a:srgbClr val="000000"/>
                </a:solidFill>
                <a:latin typeface="Trebuchet MS"/>
                <a:cs typeface="Trebuchet MS"/>
              </a:rPr>
              <a:t>Let’s</a:t>
            </a:r>
            <a:r>
              <a:rPr sz="4250" b="1" spc="-1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250" b="1" spc="-434" dirty="0">
                <a:solidFill>
                  <a:srgbClr val="000000"/>
                </a:solidFill>
                <a:latin typeface="Trebuchet MS"/>
                <a:cs typeface="Trebuchet MS"/>
              </a:rPr>
              <a:t>G</a:t>
            </a:r>
            <a:r>
              <a:rPr sz="4250" b="1" spc="-39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4250" b="1" spc="-175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4250" b="1" spc="-1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250" b="1" spc="-215" dirty="0">
                <a:solidFill>
                  <a:srgbClr val="000000"/>
                </a:solidFill>
                <a:latin typeface="Trebuchet MS"/>
                <a:cs typeface="Trebuchet MS"/>
              </a:rPr>
              <a:t>Started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713" y="2052345"/>
            <a:ext cx="4441825" cy="3768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30000"/>
              </a:lnSpc>
              <a:spcBef>
                <a:spcPts val="100"/>
              </a:spcBef>
              <a:buClr>
                <a:srgbClr val="1CACE3"/>
              </a:buClr>
              <a:buSzPct val="78125"/>
              <a:buChar char="•"/>
              <a:tabLst>
                <a:tab pos="195580" algn="l"/>
              </a:tabLst>
            </a:pPr>
            <a:r>
              <a:rPr sz="1600" spc="-10" dirty="0">
                <a:latin typeface="Corbel"/>
                <a:cs typeface="Corbel"/>
              </a:rPr>
              <a:t>Social </a:t>
            </a:r>
            <a:r>
              <a:rPr sz="1600" spc="-5" dirty="0">
                <a:latin typeface="Corbel"/>
                <a:cs typeface="Corbel"/>
              </a:rPr>
              <a:t>Security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numbers,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alien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registration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number </a:t>
            </a:r>
            <a:r>
              <a:rPr sz="1600" spc="-30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(if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not</a:t>
            </a:r>
            <a:r>
              <a:rPr sz="1600" spc="-5" dirty="0">
                <a:latin typeface="Corbel"/>
                <a:cs typeface="Corbel"/>
              </a:rPr>
              <a:t> a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spc="-20" dirty="0">
                <a:latin typeface="Corbel"/>
                <a:cs typeface="Corbel"/>
              </a:rPr>
              <a:t>U.S.</a:t>
            </a:r>
            <a:r>
              <a:rPr sz="1600" spc="20" dirty="0">
                <a:latin typeface="Corbel"/>
                <a:cs typeface="Corbel"/>
              </a:rPr>
              <a:t> </a:t>
            </a:r>
            <a:r>
              <a:rPr sz="1600" spc="-15" dirty="0">
                <a:latin typeface="Corbel"/>
                <a:cs typeface="Corbel"/>
              </a:rPr>
              <a:t>citizen)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CACE3"/>
              </a:buClr>
              <a:buFont typeface="Corbel"/>
              <a:buChar char="•"/>
            </a:pPr>
            <a:endParaRPr sz="160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1CACE3"/>
              </a:buClr>
              <a:buSzPct val="78125"/>
              <a:buChar char="•"/>
              <a:tabLst>
                <a:tab pos="195580" algn="l"/>
              </a:tabLst>
            </a:pPr>
            <a:r>
              <a:rPr sz="1600" spc="-30" dirty="0">
                <a:latin typeface="Corbel"/>
                <a:cs typeface="Corbel"/>
              </a:rPr>
              <a:t>2020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income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tax </a:t>
            </a:r>
            <a:r>
              <a:rPr sz="1600" spc="-5" dirty="0">
                <a:latin typeface="Corbel"/>
                <a:cs typeface="Corbel"/>
              </a:rPr>
              <a:t>and</a:t>
            </a:r>
            <a:r>
              <a:rPr sz="1600" spc="-5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W2s </a:t>
            </a:r>
            <a:r>
              <a:rPr sz="1600" dirty="0">
                <a:latin typeface="Corbel"/>
                <a:cs typeface="Corbel"/>
              </a:rPr>
              <a:t>(if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employed)</a:t>
            </a:r>
            <a:endParaRPr sz="1600">
              <a:latin typeface="Corbel"/>
              <a:cs typeface="Corbel"/>
            </a:endParaRPr>
          </a:p>
          <a:p>
            <a:pPr marL="195580" marR="161925" indent="-182880">
              <a:lnSpc>
                <a:spcPct val="130000"/>
              </a:lnSpc>
              <a:spcBef>
                <a:spcPts val="1390"/>
              </a:spcBef>
              <a:buClr>
                <a:srgbClr val="1CACE3"/>
              </a:buClr>
              <a:buSzPct val="78125"/>
              <a:buChar char="•"/>
              <a:tabLst>
                <a:tab pos="195580" algn="l"/>
              </a:tabLst>
            </a:pPr>
            <a:r>
              <a:rPr sz="1600" spc="-5" dirty="0">
                <a:latin typeface="Corbel"/>
                <a:cs typeface="Corbel"/>
              </a:rPr>
              <a:t>Untaxed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income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(Social </a:t>
            </a:r>
            <a:r>
              <a:rPr sz="1600" spc="-5" dirty="0">
                <a:latin typeface="Corbel"/>
                <a:cs typeface="Corbel"/>
              </a:rPr>
              <a:t>Security</a:t>
            </a:r>
            <a:r>
              <a:rPr sz="1600" spc="2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benefits</a:t>
            </a:r>
            <a:r>
              <a:rPr sz="1600" spc="50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are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not </a:t>
            </a:r>
            <a:r>
              <a:rPr sz="1600" spc="-30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considered)</a:t>
            </a:r>
            <a:endParaRPr sz="1600">
              <a:latin typeface="Corbel"/>
              <a:cs typeface="Corbel"/>
            </a:endParaRPr>
          </a:p>
          <a:p>
            <a:pPr marL="195580" marR="133350" indent="-182880">
              <a:lnSpc>
                <a:spcPct val="130000"/>
              </a:lnSpc>
              <a:spcBef>
                <a:spcPts val="1405"/>
              </a:spcBef>
              <a:buClr>
                <a:srgbClr val="1CACE3"/>
              </a:buClr>
              <a:buSzPct val="78125"/>
              <a:buChar char="•"/>
              <a:tabLst>
                <a:tab pos="195580" algn="l"/>
              </a:tabLst>
            </a:pPr>
            <a:r>
              <a:rPr sz="1600" spc="-10" dirty="0">
                <a:latin typeface="Corbel"/>
                <a:cs typeface="Corbel"/>
              </a:rPr>
              <a:t>CURRENT</a:t>
            </a:r>
            <a:r>
              <a:rPr sz="1600" spc="20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bank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statements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and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records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of other </a:t>
            </a:r>
            <a:r>
              <a:rPr sz="160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investment</a:t>
            </a:r>
            <a:r>
              <a:rPr sz="1600" spc="4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accounts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(as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of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the</a:t>
            </a:r>
            <a:r>
              <a:rPr sz="1600" spc="-5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FAFSA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filing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spc="-15" dirty="0">
                <a:latin typeface="Corbel"/>
                <a:cs typeface="Corbel"/>
              </a:rPr>
              <a:t>date)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CACE3"/>
              </a:buClr>
              <a:buFont typeface="Corbel"/>
              <a:buChar char="•"/>
            </a:pPr>
            <a:endParaRPr sz="160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buClr>
                <a:srgbClr val="1CACE3"/>
              </a:buClr>
              <a:buSzPct val="78125"/>
              <a:buChar char="•"/>
              <a:tabLst>
                <a:tab pos="195580" algn="l"/>
              </a:tabLst>
            </a:pPr>
            <a:r>
              <a:rPr sz="1600" spc="-5" dirty="0">
                <a:latin typeface="Corbel"/>
                <a:cs typeface="Corbel"/>
              </a:rPr>
              <a:t>Email</a:t>
            </a:r>
            <a:r>
              <a:rPr sz="1600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addresses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CACE3"/>
              </a:buClr>
              <a:buFont typeface="Corbel"/>
              <a:buChar char="•"/>
            </a:pPr>
            <a:endParaRPr sz="160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buClr>
                <a:srgbClr val="1CACE3"/>
              </a:buClr>
              <a:buSzPct val="78125"/>
              <a:buChar char="•"/>
              <a:tabLst>
                <a:tab pos="195580" algn="l"/>
              </a:tabLst>
            </a:pPr>
            <a:r>
              <a:rPr sz="1600" spc="-15" dirty="0">
                <a:latin typeface="Corbel"/>
                <a:cs typeface="Corbel"/>
              </a:rPr>
              <a:t>Student’s</a:t>
            </a:r>
            <a:r>
              <a:rPr sz="1600" spc="3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drivers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license</a:t>
            </a:r>
            <a:r>
              <a:rPr sz="1600" spc="4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(optional)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8211" y="2478023"/>
            <a:ext cx="4753355" cy="31821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760329" y="6333898"/>
            <a:ext cx="236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0"/>
              </a:lnSpc>
            </a:pPr>
            <a:fld id="{81D60167-4931-47E6-BA6A-407CBD079E47}" type="slidenum">
              <a:rPr sz="1200" dirty="0">
                <a:solidFill>
                  <a:srgbClr val="1CACE3"/>
                </a:solidFill>
                <a:latin typeface="Corbel"/>
                <a:cs typeface="Corbel"/>
              </a:rPr>
              <a:t>5</a:t>
            </a:fld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486282"/>
            <a:ext cx="80289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>
                <a:solidFill>
                  <a:srgbClr val="000000"/>
                </a:solidFill>
                <a:latin typeface="Arial Narrow"/>
                <a:cs typeface="Arial Narrow"/>
              </a:rPr>
              <a:t>Federal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50" dirty="0">
                <a:solidFill>
                  <a:srgbClr val="000000"/>
                </a:solidFill>
                <a:latin typeface="Arial Narrow"/>
                <a:cs typeface="Arial Narrow"/>
              </a:rPr>
              <a:t>Income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204" dirty="0">
                <a:solidFill>
                  <a:srgbClr val="000000"/>
                </a:solidFill>
                <a:latin typeface="Arial Narrow"/>
                <a:cs typeface="Arial Narrow"/>
              </a:rPr>
              <a:t>Tax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0" dirty="0">
                <a:solidFill>
                  <a:srgbClr val="000000"/>
                </a:solidFill>
                <a:latin typeface="Arial Narrow"/>
                <a:cs typeface="Arial Narrow"/>
              </a:rPr>
              <a:t>Information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45" dirty="0">
                <a:solidFill>
                  <a:srgbClr val="000000"/>
                </a:solidFill>
                <a:latin typeface="Arial Narrow"/>
                <a:cs typeface="Arial Narrow"/>
              </a:rPr>
              <a:t>Results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70376" y="1472183"/>
            <a:ext cx="4965065" cy="5036820"/>
            <a:chOff x="3770376" y="1472183"/>
            <a:chExt cx="4965065" cy="5036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0376" y="1472183"/>
              <a:ext cx="4651248" cy="50368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72327" y="3723132"/>
              <a:ext cx="3034665" cy="2082164"/>
            </a:xfrm>
            <a:custGeom>
              <a:avLst/>
              <a:gdLst/>
              <a:ahLst/>
              <a:cxnLst/>
              <a:rect l="l" t="t" r="r" b="b"/>
              <a:pathLst>
                <a:path w="3034665" h="2082164">
                  <a:moveTo>
                    <a:pt x="0" y="1040892"/>
                  </a:moveTo>
                  <a:lnTo>
                    <a:pt x="1046" y="1001865"/>
                  </a:lnTo>
                  <a:lnTo>
                    <a:pt x="4161" y="963201"/>
                  </a:lnTo>
                  <a:lnTo>
                    <a:pt x="9307" y="924925"/>
                  </a:lnTo>
                  <a:lnTo>
                    <a:pt x="16448" y="887063"/>
                  </a:lnTo>
                  <a:lnTo>
                    <a:pt x="25548" y="849638"/>
                  </a:lnTo>
                  <a:lnTo>
                    <a:pt x="36569" y="812677"/>
                  </a:lnTo>
                  <a:lnTo>
                    <a:pt x="49475" y="776205"/>
                  </a:lnTo>
                  <a:lnTo>
                    <a:pt x="64230" y="740246"/>
                  </a:lnTo>
                  <a:lnTo>
                    <a:pt x="80796" y="704826"/>
                  </a:lnTo>
                  <a:lnTo>
                    <a:pt x="99137" y="669971"/>
                  </a:lnTo>
                  <a:lnTo>
                    <a:pt x="119217" y="635704"/>
                  </a:lnTo>
                  <a:lnTo>
                    <a:pt x="140998" y="602052"/>
                  </a:lnTo>
                  <a:lnTo>
                    <a:pt x="164445" y="569039"/>
                  </a:lnTo>
                  <a:lnTo>
                    <a:pt x="189519" y="536690"/>
                  </a:lnTo>
                  <a:lnTo>
                    <a:pt x="216186" y="505032"/>
                  </a:lnTo>
                  <a:lnTo>
                    <a:pt x="244407" y="474088"/>
                  </a:lnTo>
                  <a:lnTo>
                    <a:pt x="274147" y="443885"/>
                  </a:lnTo>
                  <a:lnTo>
                    <a:pt x="305369" y="414446"/>
                  </a:lnTo>
                  <a:lnTo>
                    <a:pt x="338036" y="385798"/>
                  </a:lnTo>
                  <a:lnTo>
                    <a:pt x="372111" y="357965"/>
                  </a:lnTo>
                  <a:lnTo>
                    <a:pt x="407559" y="330973"/>
                  </a:lnTo>
                  <a:lnTo>
                    <a:pt x="444341" y="304847"/>
                  </a:lnTo>
                  <a:lnTo>
                    <a:pt x="482421" y="279612"/>
                  </a:lnTo>
                  <a:lnTo>
                    <a:pt x="521764" y="255292"/>
                  </a:lnTo>
                  <a:lnTo>
                    <a:pt x="562332" y="231914"/>
                  </a:lnTo>
                  <a:lnTo>
                    <a:pt x="604088" y="209502"/>
                  </a:lnTo>
                  <a:lnTo>
                    <a:pt x="646996" y="188082"/>
                  </a:lnTo>
                  <a:lnTo>
                    <a:pt x="691019" y="167678"/>
                  </a:lnTo>
                  <a:lnTo>
                    <a:pt x="736121" y="148317"/>
                  </a:lnTo>
                  <a:lnTo>
                    <a:pt x="782264" y="130022"/>
                  </a:lnTo>
                  <a:lnTo>
                    <a:pt x="829413" y="112819"/>
                  </a:lnTo>
                  <a:lnTo>
                    <a:pt x="877530" y="96733"/>
                  </a:lnTo>
                  <a:lnTo>
                    <a:pt x="926580" y="81789"/>
                  </a:lnTo>
                  <a:lnTo>
                    <a:pt x="976524" y="68014"/>
                  </a:lnTo>
                  <a:lnTo>
                    <a:pt x="1027327" y="55430"/>
                  </a:lnTo>
                  <a:lnTo>
                    <a:pt x="1078952" y="44065"/>
                  </a:lnTo>
                  <a:lnTo>
                    <a:pt x="1131362" y="33942"/>
                  </a:lnTo>
                  <a:lnTo>
                    <a:pt x="1184521" y="25088"/>
                  </a:lnTo>
                  <a:lnTo>
                    <a:pt x="1238392" y="17527"/>
                  </a:lnTo>
                  <a:lnTo>
                    <a:pt x="1292938" y="11284"/>
                  </a:lnTo>
                  <a:lnTo>
                    <a:pt x="1348122" y="6385"/>
                  </a:lnTo>
                  <a:lnTo>
                    <a:pt x="1403909" y="2854"/>
                  </a:lnTo>
                  <a:lnTo>
                    <a:pt x="1460261" y="717"/>
                  </a:lnTo>
                  <a:lnTo>
                    <a:pt x="1517142" y="0"/>
                  </a:lnTo>
                  <a:lnTo>
                    <a:pt x="1574022" y="717"/>
                  </a:lnTo>
                  <a:lnTo>
                    <a:pt x="1630374" y="2854"/>
                  </a:lnTo>
                  <a:lnTo>
                    <a:pt x="1686161" y="6385"/>
                  </a:lnTo>
                  <a:lnTo>
                    <a:pt x="1741345" y="11284"/>
                  </a:lnTo>
                  <a:lnTo>
                    <a:pt x="1795891" y="17527"/>
                  </a:lnTo>
                  <a:lnTo>
                    <a:pt x="1849762" y="25088"/>
                  </a:lnTo>
                  <a:lnTo>
                    <a:pt x="1902921" y="33942"/>
                  </a:lnTo>
                  <a:lnTo>
                    <a:pt x="1955331" y="44065"/>
                  </a:lnTo>
                  <a:lnTo>
                    <a:pt x="2006956" y="55430"/>
                  </a:lnTo>
                  <a:lnTo>
                    <a:pt x="2057759" y="68014"/>
                  </a:lnTo>
                  <a:lnTo>
                    <a:pt x="2107703" y="81789"/>
                  </a:lnTo>
                  <a:lnTo>
                    <a:pt x="2156753" y="96733"/>
                  </a:lnTo>
                  <a:lnTo>
                    <a:pt x="2204870" y="112819"/>
                  </a:lnTo>
                  <a:lnTo>
                    <a:pt x="2252019" y="130022"/>
                  </a:lnTo>
                  <a:lnTo>
                    <a:pt x="2298162" y="148317"/>
                  </a:lnTo>
                  <a:lnTo>
                    <a:pt x="2343264" y="167678"/>
                  </a:lnTo>
                  <a:lnTo>
                    <a:pt x="2387287" y="188082"/>
                  </a:lnTo>
                  <a:lnTo>
                    <a:pt x="2430195" y="209502"/>
                  </a:lnTo>
                  <a:lnTo>
                    <a:pt x="2471951" y="231914"/>
                  </a:lnTo>
                  <a:lnTo>
                    <a:pt x="2512519" y="255292"/>
                  </a:lnTo>
                  <a:lnTo>
                    <a:pt x="2551862" y="279612"/>
                  </a:lnTo>
                  <a:lnTo>
                    <a:pt x="2589942" y="304847"/>
                  </a:lnTo>
                  <a:lnTo>
                    <a:pt x="2626724" y="330973"/>
                  </a:lnTo>
                  <a:lnTo>
                    <a:pt x="2662172" y="357965"/>
                  </a:lnTo>
                  <a:lnTo>
                    <a:pt x="2696247" y="385798"/>
                  </a:lnTo>
                  <a:lnTo>
                    <a:pt x="2728914" y="414446"/>
                  </a:lnTo>
                  <a:lnTo>
                    <a:pt x="2760136" y="443885"/>
                  </a:lnTo>
                  <a:lnTo>
                    <a:pt x="2789876" y="474088"/>
                  </a:lnTo>
                  <a:lnTo>
                    <a:pt x="2818097" y="505032"/>
                  </a:lnTo>
                  <a:lnTo>
                    <a:pt x="2844764" y="536690"/>
                  </a:lnTo>
                  <a:lnTo>
                    <a:pt x="2869838" y="569039"/>
                  </a:lnTo>
                  <a:lnTo>
                    <a:pt x="2893285" y="602052"/>
                  </a:lnTo>
                  <a:lnTo>
                    <a:pt x="2915066" y="635704"/>
                  </a:lnTo>
                  <a:lnTo>
                    <a:pt x="2935146" y="669971"/>
                  </a:lnTo>
                  <a:lnTo>
                    <a:pt x="2953487" y="704826"/>
                  </a:lnTo>
                  <a:lnTo>
                    <a:pt x="2970053" y="740246"/>
                  </a:lnTo>
                  <a:lnTo>
                    <a:pt x="2984808" y="776205"/>
                  </a:lnTo>
                  <a:lnTo>
                    <a:pt x="2997714" y="812677"/>
                  </a:lnTo>
                  <a:lnTo>
                    <a:pt x="3008735" y="849638"/>
                  </a:lnTo>
                  <a:lnTo>
                    <a:pt x="3017835" y="887063"/>
                  </a:lnTo>
                  <a:lnTo>
                    <a:pt x="3024976" y="924925"/>
                  </a:lnTo>
                  <a:lnTo>
                    <a:pt x="3030122" y="963201"/>
                  </a:lnTo>
                  <a:lnTo>
                    <a:pt x="3033237" y="1001865"/>
                  </a:lnTo>
                  <a:lnTo>
                    <a:pt x="3034283" y="1040892"/>
                  </a:lnTo>
                  <a:lnTo>
                    <a:pt x="3033237" y="1079918"/>
                  </a:lnTo>
                  <a:lnTo>
                    <a:pt x="3030122" y="1118582"/>
                  </a:lnTo>
                  <a:lnTo>
                    <a:pt x="3024976" y="1156858"/>
                  </a:lnTo>
                  <a:lnTo>
                    <a:pt x="3017835" y="1194720"/>
                  </a:lnTo>
                  <a:lnTo>
                    <a:pt x="3008735" y="1232145"/>
                  </a:lnTo>
                  <a:lnTo>
                    <a:pt x="2997714" y="1269106"/>
                  </a:lnTo>
                  <a:lnTo>
                    <a:pt x="2984808" y="1305578"/>
                  </a:lnTo>
                  <a:lnTo>
                    <a:pt x="2970053" y="1341537"/>
                  </a:lnTo>
                  <a:lnTo>
                    <a:pt x="2953487" y="1376957"/>
                  </a:lnTo>
                  <a:lnTo>
                    <a:pt x="2935146" y="1411812"/>
                  </a:lnTo>
                  <a:lnTo>
                    <a:pt x="2915066" y="1446079"/>
                  </a:lnTo>
                  <a:lnTo>
                    <a:pt x="2893285" y="1479731"/>
                  </a:lnTo>
                  <a:lnTo>
                    <a:pt x="2869838" y="1512744"/>
                  </a:lnTo>
                  <a:lnTo>
                    <a:pt x="2844764" y="1545093"/>
                  </a:lnTo>
                  <a:lnTo>
                    <a:pt x="2818097" y="1576751"/>
                  </a:lnTo>
                  <a:lnTo>
                    <a:pt x="2789876" y="1607695"/>
                  </a:lnTo>
                  <a:lnTo>
                    <a:pt x="2760136" y="1637898"/>
                  </a:lnTo>
                  <a:lnTo>
                    <a:pt x="2728914" y="1667337"/>
                  </a:lnTo>
                  <a:lnTo>
                    <a:pt x="2696247" y="1695985"/>
                  </a:lnTo>
                  <a:lnTo>
                    <a:pt x="2662172" y="1723818"/>
                  </a:lnTo>
                  <a:lnTo>
                    <a:pt x="2626724" y="1750810"/>
                  </a:lnTo>
                  <a:lnTo>
                    <a:pt x="2589942" y="1776936"/>
                  </a:lnTo>
                  <a:lnTo>
                    <a:pt x="2551862" y="1802171"/>
                  </a:lnTo>
                  <a:lnTo>
                    <a:pt x="2512519" y="1826491"/>
                  </a:lnTo>
                  <a:lnTo>
                    <a:pt x="2471951" y="1849869"/>
                  </a:lnTo>
                  <a:lnTo>
                    <a:pt x="2430195" y="1872281"/>
                  </a:lnTo>
                  <a:lnTo>
                    <a:pt x="2387287" y="1893701"/>
                  </a:lnTo>
                  <a:lnTo>
                    <a:pt x="2343264" y="1914105"/>
                  </a:lnTo>
                  <a:lnTo>
                    <a:pt x="2298162" y="1933466"/>
                  </a:lnTo>
                  <a:lnTo>
                    <a:pt x="2252019" y="1951761"/>
                  </a:lnTo>
                  <a:lnTo>
                    <a:pt x="2204870" y="1968964"/>
                  </a:lnTo>
                  <a:lnTo>
                    <a:pt x="2156753" y="1985050"/>
                  </a:lnTo>
                  <a:lnTo>
                    <a:pt x="2107703" y="1999994"/>
                  </a:lnTo>
                  <a:lnTo>
                    <a:pt x="2057759" y="2013769"/>
                  </a:lnTo>
                  <a:lnTo>
                    <a:pt x="2006956" y="2026353"/>
                  </a:lnTo>
                  <a:lnTo>
                    <a:pt x="1955331" y="2037718"/>
                  </a:lnTo>
                  <a:lnTo>
                    <a:pt x="1902921" y="2047841"/>
                  </a:lnTo>
                  <a:lnTo>
                    <a:pt x="1849762" y="2056695"/>
                  </a:lnTo>
                  <a:lnTo>
                    <a:pt x="1795891" y="2064256"/>
                  </a:lnTo>
                  <a:lnTo>
                    <a:pt x="1741345" y="2070499"/>
                  </a:lnTo>
                  <a:lnTo>
                    <a:pt x="1686161" y="2075398"/>
                  </a:lnTo>
                  <a:lnTo>
                    <a:pt x="1630374" y="2078929"/>
                  </a:lnTo>
                  <a:lnTo>
                    <a:pt x="1574022" y="2081066"/>
                  </a:lnTo>
                  <a:lnTo>
                    <a:pt x="1517142" y="2081784"/>
                  </a:lnTo>
                  <a:lnTo>
                    <a:pt x="1460261" y="2081066"/>
                  </a:lnTo>
                  <a:lnTo>
                    <a:pt x="1403909" y="2078929"/>
                  </a:lnTo>
                  <a:lnTo>
                    <a:pt x="1348122" y="2075398"/>
                  </a:lnTo>
                  <a:lnTo>
                    <a:pt x="1292938" y="2070499"/>
                  </a:lnTo>
                  <a:lnTo>
                    <a:pt x="1238392" y="2064256"/>
                  </a:lnTo>
                  <a:lnTo>
                    <a:pt x="1184521" y="2056695"/>
                  </a:lnTo>
                  <a:lnTo>
                    <a:pt x="1131362" y="2047841"/>
                  </a:lnTo>
                  <a:lnTo>
                    <a:pt x="1078952" y="2037718"/>
                  </a:lnTo>
                  <a:lnTo>
                    <a:pt x="1027327" y="2026353"/>
                  </a:lnTo>
                  <a:lnTo>
                    <a:pt x="976524" y="2013769"/>
                  </a:lnTo>
                  <a:lnTo>
                    <a:pt x="926580" y="1999994"/>
                  </a:lnTo>
                  <a:lnTo>
                    <a:pt x="877530" y="1985050"/>
                  </a:lnTo>
                  <a:lnTo>
                    <a:pt x="829413" y="1968964"/>
                  </a:lnTo>
                  <a:lnTo>
                    <a:pt x="782264" y="1951761"/>
                  </a:lnTo>
                  <a:lnTo>
                    <a:pt x="736121" y="1933466"/>
                  </a:lnTo>
                  <a:lnTo>
                    <a:pt x="691019" y="1914105"/>
                  </a:lnTo>
                  <a:lnTo>
                    <a:pt x="646996" y="1893701"/>
                  </a:lnTo>
                  <a:lnTo>
                    <a:pt x="604088" y="1872281"/>
                  </a:lnTo>
                  <a:lnTo>
                    <a:pt x="562332" y="1849869"/>
                  </a:lnTo>
                  <a:lnTo>
                    <a:pt x="521764" y="1826491"/>
                  </a:lnTo>
                  <a:lnTo>
                    <a:pt x="482421" y="1802171"/>
                  </a:lnTo>
                  <a:lnTo>
                    <a:pt x="444341" y="1776936"/>
                  </a:lnTo>
                  <a:lnTo>
                    <a:pt x="407559" y="1750810"/>
                  </a:lnTo>
                  <a:lnTo>
                    <a:pt x="372111" y="1723818"/>
                  </a:lnTo>
                  <a:lnTo>
                    <a:pt x="338036" y="1695985"/>
                  </a:lnTo>
                  <a:lnTo>
                    <a:pt x="305369" y="1667337"/>
                  </a:lnTo>
                  <a:lnTo>
                    <a:pt x="274147" y="1637898"/>
                  </a:lnTo>
                  <a:lnTo>
                    <a:pt x="244407" y="1607695"/>
                  </a:lnTo>
                  <a:lnTo>
                    <a:pt x="216186" y="1576751"/>
                  </a:lnTo>
                  <a:lnTo>
                    <a:pt x="189519" y="1545093"/>
                  </a:lnTo>
                  <a:lnTo>
                    <a:pt x="164445" y="1512744"/>
                  </a:lnTo>
                  <a:lnTo>
                    <a:pt x="140998" y="1479731"/>
                  </a:lnTo>
                  <a:lnTo>
                    <a:pt x="119217" y="1446079"/>
                  </a:lnTo>
                  <a:lnTo>
                    <a:pt x="99137" y="1411812"/>
                  </a:lnTo>
                  <a:lnTo>
                    <a:pt x="80796" y="1376957"/>
                  </a:lnTo>
                  <a:lnTo>
                    <a:pt x="64230" y="1341537"/>
                  </a:lnTo>
                  <a:lnTo>
                    <a:pt x="49475" y="1305578"/>
                  </a:lnTo>
                  <a:lnTo>
                    <a:pt x="36569" y="1269106"/>
                  </a:lnTo>
                  <a:lnTo>
                    <a:pt x="25548" y="1232145"/>
                  </a:lnTo>
                  <a:lnTo>
                    <a:pt x="16448" y="1194720"/>
                  </a:lnTo>
                  <a:lnTo>
                    <a:pt x="9307" y="1156858"/>
                  </a:lnTo>
                  <a:lnTo>
                    <a:pt x="4161" y="1118582"/>
                  </a:lnTo>
                  <a:lnTo>
                    <a:pt x="1046" y="1079918"/>
                  </a:lnTo>
                  <a:lnTo>
                    <a:pt x="0" y="1040892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52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3096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5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85" dirty="0">
                <a:solidFill>
                  <a:srgbClr val="000000"/>
                </a:solidFill>
                <a:latin typeface="Arial Narrow"/>
                <a:cs typeface="Arial Narrow"/>
              </a:rPr>
              <a:t>IRS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35" dirty="0">
                <a:solidFill>
                  <a:srgbClr val="000000"/>
                </a:solidFill>
                <a:latin typeface="Arial Narrow"/>
                <a:cs typeface="Arial Narrow"/>
              </a:rPr>
              <a:t>Info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17903" y="2066544"/>
            <a:ext cx="9756775" cy="3494404"/>
            <a:chOff x="1517903" y="2066544"/>
            <a:chExt cx="9756775" cy="34944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2066544"/>
              <a:ext cx="9200007" cy="34941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7527" y="2106168"/>
              <a:ext cx="9076944" cy="33710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51177" y="2099818"/>
              <a:ext cx="9090025" cy="3383915"/>
            </a:xfrm>
            <a:custGeom>
              <a:avLst/>
              <a:gdLst/>
              <a:ahLst/>
              <a:cxnLst/>
              <a:rect l="l" t="t" r="r" b="b"/>
              <a:pathLst>
                <a:path w="9090025" h="3383915">
                  <a:moveTo>
                    <a:pt x="0" y="3383787"/>
                  </a:moveTo>
                  <a:lnTo>
                    <a:pt x="9089644" y="3383787"/>
                  </a:lnTo>
                  <a:lnTo>
                    <a:pt x="9089644" y="0"/>
                  </a:lnTo>
                  <a:lnTo>
                    <a:pt x="0" y="0"/>
                  </a:lnTo>
                  <a:lnTo>
                    <a:pt x="0" y="33837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97445" y="2678430"/>
              <a:ext cx="4267200" cy="2133600"/>
            </a:xfrm>
            <a:custGeom>
              <a:avLst/>
              <a:gdLst/>
              <a:ahLst/>
              <a:cxnLst/>
              <a:rect l="l" t="t" r="r" b="b"/>
              <a:pathLst>
                <a:path w="4267200" h="2133600">
                  <a:moveTo>
                    <a:pt x="3911600" y="0"/>
                  </a:moveTo>
                  <a:lnTo>
                    <a:pt x="355600" y="0"/>
                  </a:lnTo>
                  <a:lnTo>
                    <a:pt x="307357" y="3247"/>
                  </a:lnTo>
                  <a:lnTo>
                    <a:pt x="261084" y="12705"/>
                  </a:lnTo>
                  <a:lnTo>
                    <a:pt x="217205" y="27951"/>
                  </a:lnTo>
                  <a:lnTo>
                    <a:pt x="176144" y="48561"/>
                  </a:lnTo>
                  <a:lnTo>
                    <a:pt x="138324" y="74109"/>
                  </a:lnTo>
                  <a:lnTo>
                    <a:pt x="104171" y="104171"/>
                  </a:lnTo>
                  <a:lnTo>
                    <a:pt x="74109" y="138324"/>
                  </a:lnTo>
                  <a:lnTo>
                    <a:pt x="48561" y="176144"/>
                  </a:lnTo>
                  <a:lnTo>
                    <a:pt x="27951" y="217205"/>
                  </a:lnTo>
                  <a:lnTo>
                    <a:pt x="12705" y="261084"/>
                  </a:lnTo>
                  <a:lnTo>
                    <a:pt x="3247" y="307357"/>
                  </a:lnTo>
                  <a:lnTo>
                    <a:pt x="0" y="355600"/>
                  </a:lnTo>
                  <a:lnTo>
                    <a:pt x="0" y="1778000"/>
                  </a:lnTo>
                  <a:lnTo>
                    <a:pt x="3247" y="1826242"/>
                  </a:lnTo>
                  <a:lnTo>
                    <a:pt x="12705" y="1872515"/>
                  </a:lnTo>
                  <a:lnTo>
                    <a:pt x="27951" y="1916394"/>
                  </a:lnTo>
                  <a:lnTo>
                    <a:pt x="48561" y="1957455"/>
                  </a:lnTo>
                  <a:lnTo>
                    <a:pt x="74109" y="1995275"/>
                  </a:lnTo>
                  <a:lnTo>
                    <a:pt x="104171" y="2029428"/>
                  </a:lnTo>
                  <a:lnTo>
                    <a:pt x="138324" y="2059490"/>
                  </a:lnTo>
                  <a:lnTo>
                    <a:pt x="176144" y="2085038"/>
                  </a:lnTo>
                  <a:lnTo>
                    <a:pt x="217205" y="2105648"/>
                  </a:lnTo>
                  <a:lnTo>
                    <a:pt x="261084" y="2120894"/>
                  </a:lnTo>
                  <a:lnTo>
                    <a:pt x="307357" y="2130352"/>
                  </a:lnTo>
                  <a:lnTo>
                    <a:pt x="355600" y="2133600"/>
                  </a:lnTo>
                  <a:lnTo>
                    <a:pt x="3911600" y="2133600"/>
                  </a:lnTo>
                  <a:lnTo>
                    <a:pt x="3959842" y="2130352"/>
                  </a:lnTo>
                  <a:lnTo>
                    <a:pt x="4006115" y="2120894"/>
                  </a:lnTo>
                  <a:lnTo>
                    <a:pt x="4049994" y="2105648"/>
                  </a:lnTo>
                  <a:lnTo>
                    <a:pt x="4091055" y="2085038"/>
                  </a:lnTo>
                  <a:lnTo>
                    <a:pt x="4128875" y="2059490"/>
                  </a:lnTo>
                  <a:lnTo>
                    <a:pt x="4163028" y="2029428"/>
                  </a:lnTo>
                  <a:lnTo>
                    <a:pt x="4193090" y="1995275"/>
                  </a:lnTo>
                  <a:lnTo>
                    <a:pt x="4218638" y="1957455"/>
                  </a:lnTo>
                  <a:lnTo>
                    <a:pt x="4239248" y="1916394"/>
                  </a:lnTo>
                  <a:lnTo>
                    <a:pt x="4254494" y="1872515"/>
                  </a:lnTo>
                  <a:lnTo>
                    <a:pt x="4263952" y="1826242"/>
                  </a:lnTo>
                  <a:lnTo>
                    <a:pt x="4267200" y="1778000"/>
                  </a:lnTo>
                  <a:lnTo>
                    <a:pt x="4267200" y="355600"/>
                  </a:lnTo>
                  <a:lnTo>
                    <a:pt x="4263952" y="307357"/>
                  </a:lnTo>
                  <a:lnTo>
                    <a:pt x="4254494" y="261084"/>
                  </a:lnTo>
                  <a:lnTo>
                    <a:pt x="4239248" y="217205"/>
                  </a:lnTo>
                  <a:lnTo>
                    <a:pt x="4218638" y="176144"/>
                  </a:lnTo>
                  <a:lnTo>
                    <a:pt x="4193090" y="138324"/>
                  </a:lnTo>
                  <a:lnTo>
                    <a:pt x="4163028" y="104171"/>
                  </a:lnTo>
                  <a:lnTo>
                    <a:pt x="4128875" y="74109"/>
                  </a:lnTo>
                  <a:lnTo>
                    <a:pt x="4091055" y="48561"/>
                  </a:lnTo>
                  <a:lnTo>
                    <a:pt x="4049994" y="27951"/>
                  </a:lnTo>
                  <a:lnTo>
                    <a:pt x="4006115" y="12705"/>
                  </a:lnTo>
                  <a:lnTo>
                    <a:pt x="3959842" y="3247"/>
                  </a:lnTo>
                  <a:lnTo>
                    <a:pt x="39116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97445" y="2678430"/>
              <a:ext cx="4267200" cy="2133600"/>
            </a:xfrm>
            <a:custGeom>
              <a:avLst/>
              <a:gdLst/>
              <a:ahLst/>
              <a:cxnLst/>
              <a:rect l="l" t="t" r="r" b="b"/>
              <a:pathLst>
                <a:path w="4267200" h="2133600">
                  <a:moveTo>
                    <a:pt x="0" y="355600"/>
                  </a:moveTo>
                  <a:lnTo>
                    <a:pt x="3247" y="307357"/>
                  </a:lnTo>
                  <a:lnTo>
                    <a:pt x="12705" y="261084"/>
                  </a:lnTo>
                  <a:lnTo>
                    <a:pt x="27951" y="217205"/>
                  </a:lnTo>
                  <a:lnTo>
                    <a:pt x="48561" y="176144"/>
                  </a:lnTo>
                  <a:lnTo>
                    <a:pt x="74109" y="138324"/>
                  </a:lnTo>
                  <a:lnTo>
                    <a:pt x="104171" y="104171"/>
                  </a:lnTo>
                  <a:lnTo>
                    <a:pt x="138324" y="74109"/>
                  </a:lnTo>
                  <a:lnTo>
                    <a:pt x="176144" y="48561"/>
                  </a:lnTo>
                  <a:lnTo>
                    <a:pt x="217205" y="27951"/>
                  </a:lnTo>
                  <a:lnTo>
                    <a:pt x="261084" y="12705"/>
                  </a:lnTo>
                  <a:lnTo>
                    <a:pt x="307357" y="3247"/>
                  </a:lnTo>
                  <a:lnTo>
                    <a:pt x="355600" y="0"/>
                  </a:lnTo>
                  <a:lnTo>
                    <a:pt x="3911600" y="0"/>
                  </a:lnTo>
                  <a:lnTo>
                    <a:pt x="3959842" y="3247"/>
                  </a:lnTo>
                  <a:lnTo>
                    <a:pt x="4006115" y="12705"/>
                  </a:lnTo>
                  <a:lnTo>
                    <a:pt x="4049994" y="27951"/>
                  </a:lnTo>
                  <a:lnTo>
                    <a:pt x="4091055" y="48561"/>
                  </a:lnTo>
                  <a:lnTo>
                    <a:pt x="4128875" y="74109"/>
                  </a:lnTo>
                  <a:lnTo>
                    <a:pt x="4163028" y="104171"/>
                  </a:lnTo>
                  <a:lnTo>
                    <a:pt x="4193090" y="138324"/>
                  </a:lnTo>
                  <a:lnTo>
                    <a:pt x="4218638" y="176144"/>
                  </a:lnTo>
                  <a:lnTo>
                    <a:pt x="4239248" y="217205"/>
                  </a:lnTo>
                  <a:lnTo>
                    <a:pt x="4254494" y="261084"/>
                  </a:lnTo>
                  <a:lnTo>
                    <a:pt x="4263952" y="307357"/>
                  </a:lnTo>
                  <a:lnTo>
                    <a:pt x="4267200" y="355600"/>
                  </a:lnTo>
                  <a:lnTo>
                    <a:pt x="4267200" y="1778000"/>
                  </a:lnTo>
                  <a:lnTo>
                    <a:pt x="4263952" y="1826242"/>
                  </a:lnTo>
                  <a:lnTo>
                    <a:pt x="4254494" y="1872515"/>
                  </a:lnTo>
                  <a:lnTo>
                    <a:pt x="4239248" y="1916394"/>
                  </a:lnTo>
                  <a:lnTo>
                    <a:pt x="4218638" y="1957455"/>
                  </a:lnTo>
                  <a:lnTo>
                    <a:pt x="4193090" y="1995275"/>
                  </a:lnTo>
                  <a:lnTo>
                    <a:pt x="4163028" y="2029428"/>
                  </a:lnTo>
                  <a:lnTo>
                    <a:pt x="4128875" y="2059490"/>
                  </a:lnTo>
                  <a:lnTo>
                    <a:pt x="4091055" y="2085038"/>
                  </a:lnTo>
                  <a:lnTo>
                    <a:pt x="4049994" y="2105648"/>
                  </a:lnTo>
                  <a:lnTo>
                    <a:pt x="4006115" y="2120894"/>
                  </a:lnTo>
                  <a:lnTo>
                    <a:pt x="3959842" y="2130352"/>
                  </a:lnTo>
                  <a:lnTo>
                    <a:pt x="3911600" y="2133600"/>
                  </a:lnTo>
                  <a:lnTo>
                    <a:pt x="355600" y="2133600"/>
                  </a:lnTo>
                  <a:lnTo>
                    <a:pt x="307357" y="2130352"/>
                  </a:lnTo>
                  <a:lnTo>
                    <a:pt x="261084" y="2120894"/>
                  </a:lnTo>
                  <a:lnTo>
                    <a:pt x="217205" y="2105648"/>
                  </a:lnTo>
                  <a:lnTo>
                    <a:pt x="176144" y="2085038"/>
                  </a:lnTo>
                  <a:lnTo>
                    <a:pt x="138324" y="2059490"/>
                  </a:lnTo>
                  <a:lnTo>
                    <a:pt x="104171" y="2029428"/>
                  </a:lnTo>
                  <a:lnTo>
                    <a:pt x="74109" y="1995275"/>
                  </a:lnTo>
                  <a:lnTo>
                    <a:pt x="48561" y="1957455"/>
                  </a:lnTo>
                  <a:lnTo>
                    <a:pt x="27951" y="1916394"/>
                  </a:lnTo>
                  <a:lnTo>
                    <a:pt x="12705" y="1872515"/>
                  </a:lnTo>
                  <a:lnTo>
                    <a:pt x="3247" y="1826242"/>
                  </a:lnTo>
                  <a:lnTo>
                    <a:pt x="0" y="1778000"/>
                  </a:lnTo>
                  <a:lnTo>
                    <a:pt x="0" y="355600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41869" y="3065145"/>
            <a:ext cx="3643629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orbel"/>
                <a:cs typeface="Corbel"/>
              </a:rPr>
              <a:t>If</a:t>
            </a:r>
            <a:r>
              <a:rPr sz="2000" b="1" spc="-1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the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parent</a:t>
            </a:r>
            <a:r>
              <a:rPr sz="2000" b="1" spc="-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is</a:t>
            </a:r>
            <a:r>
              <a:rPr sz="2000" b="1" spc="-1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either</a:t>
            </a:r>
            <a:r>
              <a:rPr sz="2000" b="1" spc="-1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ineligible</a:t>
            </a:r>
            <a:r>
              <a:rPr sz="2000" b="1" spc="-4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or </a:t>
            </a:r>
            <a:r>
              <a:rPr sz="2000" b="1" spc="-39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decides not </a:t>
            </a:r>
            <a:r>
              <a:rPr sz="2000" b="1" spc="-5" dirty="0">
                <a:latin typeface="Corbel"/>
                <a:cs typeface="Corbel"/>
              </a:rPr>
              <a:t>to </a:t>
            </a:r>
            <a:r>
              <a:rPr sz="2000" b="1" dirty="0">
                <a:latin typeface="Corbel"/>
                <a:cs typeface="Corbel"/>
              </a:rPr>
              <a:t>use </a:t>
            </a:r>
            <a:r>
              <a:rPr sz="2000" b="1" spc="-5" dirty="0">
                <a:latin typeface="Corbel"/>
                <a:cs typeface="Corbel"/>
              </a:rPr>
              <a:t>the </a:t>
            </a:r>
            <a:r>
              <a:rPr sz="2000" b="1" dirty="0">
                <a:latin typeface="Corbel"/>
                <a:cs typeface="Corbel"/>
              </a:rPr>
              <a:t>IRS </a:t>
            </a:r>
            <a:r>
              <a:rPr sz="2000" b="1" spc="-30" dirty="0">
                <a:latin typeface="Corbel"/>
                <a:cs typeface="Corbel"/>
              </a:rPr>
              <a:t>DRT, </a:t>
            </a:r>
            <a:r>
              <a:rPr sz="2000" b="1" spc="-2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he</a:t>
            </a:r>
            <a:r>
              <a:rPr sz="2000" b="1" spc="5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or</a:t>
            </a:r>
            <a:r>
              <a:rPr sz="2000" b="1" spc="4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she</a:t>
            </a:r>
            <a:r>
              <a:rPr sz="2000" b="1" spc="4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will</a:t>
            </a:r>
            <a:r>
              <a:rPr sz="2000" b="1" spc="4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be</a:t>
            </a:r>
            <a:r>
              <a:rPr sz="2000" b="1" spc="3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required</a:t>
            </a:r>
            <a:r>
              <a:rPr sz="2000" b="1" spc="3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to </a:t>
            </a:r>
            <a:r>
              <a:rPr sz="2000" b="1" dirty="0">
                <a:latin typeface="Corbel"/>
                <a:cs typeface="Corbel"/>
              </a:rPr>
              <a:t> enter</a:t>
            </a:r>
            <a:r>
              <a:rPr sz="2000" b="1" spc="-1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his</a:t>
            </a:r>
            <a:r>
              <a:rPr sz="2000" b="1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or</a:t>
            </a:r>
            <a:r>
              <a:rPr sz="2000" b="1" spc="1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her </a:t>
            </a:r>
            <a:r>
              <a:rPr sz="2000" b="1" dirty="0">
                <a:latin typeface="Corbel"/>
                <a:cs typeface="Corbel"/>
              </a:rPr>
              <a:t>financial 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information</a:t>
            </a:r>
            <a:r>
              <a:rPr sz="2000" b="1" spc="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manually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53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5240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50" dirty="0">
                <a:solidFill>
                  <a:srgbClr val="000000"/>
                </a:solidFill>
                <a:latin typeface="Arial Narrow"/>
                <a:cs typeface="Arial Narrow"/>
              </a:rPr>
              <a:t>Income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80" dirty="0">
                <a:solidFill>
                  <a:srgbClr val="000000"/>
                </a:solidFill>
                <a:latin typeface="Arial Narrow"/>
                <a:cs typeface="Arial Narrow"/>
              </a:rPr>
              <a:t>from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Work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90927" y="1901951"/>
            <a:ext cx="9627235" cy="4237990"/>
            <a:chOff x="2090927" y="1901951"/>
            <a:chExt cx="9627235" cy="4237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0927" y="1901951"/>
              <a:ext cx="8053958" cy="42378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0551" y="1941575"/>
              <a:ext cx="7930895" cy="4114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24201" y="1935225"/>
              <a:ext cx="7943850" cy="4127500"/>
            </a:xfrm>
            <a:custGeom>
              <a:avLst/>
              <a:gdLst/>
              <a:ahLst/>
              <a:cxnLst/>
              <a:rect l="l" t="t" r="r" b="b"/>
              <a:pathLst>
                <a:path w="7943850" h="4127500">
                  <a:moveTo>
                    <a:pt x="0" y="4127500"/>
                  </a:moveTo>
                  <a:lnTo>
                    <a:pt x="7943596" y="4127500"/>
                  </a:lnTo>
                  <a:lnTo>
                    <a:pt x="7943596" y="0"/>
                  </a:lnTo>
                  <a:lnTo>
                    <a:pt x="0" y="0"/>
                  </a:lnTo>
                  <a:lnTo>
                    <a:pt x="0" y="4127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16289" y="3155441"/>
              <a:ext cx="3291840" cy="1961514"/>
            </a:xfrm>
            <a:custGeom>
              <a:avLst/>
              <a:gdLst/>
              <a:ahLst/>
              <a:cxnLst/>
              <a:rect l="l" t="t" r="r" b="b"/>
              <a:pathLst>
                <a:path w="3291840" h="1961514">
                  <a:moveTo>
                    <a:pt x="2964941" y="0"/>
                  </a:moveTo>
                  <a:lnTo>
                    <a:pt x="326898" y="0"/>
                  </a:lnTo>
                  <a:lnTo>
                    <a:pt x="278579" y="3543"/>
                  </a:lnTo>
                  <a:lnTo>
                    <a:pt x="232466" y="13836"/>
                  </a:lnTo>
                  <a:lnTo>
                    <a:pt x="189063" y="30374"/>
                  </a:lnTo>
                  <a:lnTo>
                    <a:pt x="148875" y="52651"/>
                  </a:lnTo>
                  <a:lnTo>
                    <a:pt x="112407" y="80164"/>
                  </a:lnTo>
                  <a:lnTo>
                    <a:pt x="80164" y="112407"/>
                  </a:lnTo>
                  <a:lnTo>
                    <a:pt x="52651" y="148875"/>
                  </a:lnTo>
                  <a:lnTo>
                    <a:pt x="30374" y="189063"/>
                  </a:lnTo>
                  <a:lnTo>
                    <a:pt x="13836" y="232466"/>
                  </a:lnTo>
                  <a:lnTo>
                    <a:pt x="3543" y="278579"/>
                  </a:lnTo>
                  <a:lnTo>
                    <a:pt x="0" y="326898"/>
                  </a:lnTo>
                  <a:lnTo>
                    <a:pt x="0" y="1634490"/>
                  </a:lnTo>
                  <a:lnTo>
                    <a:pt x="3543" y="1682808"/>
                  </a:lnTo>
                  <a:lnTo>
                    <a:pt x="13836" y="1728921"/>
                  </a:lnTo>
                  <a:lnTo>
                    <a:pt x="30374" y="1772324"/>
                  </a:lnTo>
                  <a:lnTo>
                    <a:pt x="52651" y="1812512"/>
                  </a:lnTo>
                  <a:lnTo>
                    <a:pt x="80164" y="1848980"/>
                  </a:lnTo>
                  <a:lnTo>
                    <a:pt x="112407" y="1881223"/>
                  </a:lnTo>
                  <a:lnTo>
                    <a:pt x="148875" y="1908736"/>
                  </a:lnTo>
                  <a:lnTo>
                    <a:pt x="189063" y="1931013"/>
                  </a:lnTo>
                  <a:lnTo>
                    <a:pt x="232466" y="1947551"/>
                  </a:lnTo>
                  <a:lnTo>
                    <a:pt x="278579" y="1957844"/>
                  </a:lnTo>
                  <a:lnTo>
                    <a:pt x="326898" y="1961388"/>
                  </a:lnTo>
                  <a:lnTo>
                    <a:pt x="2964941" y="1961388"/>
                  </a:lnTo>
                  <a:lnTo>
                    <a:pt x="3013260" y="1957844"/>
                  </a:lnTo>
                  <a:lnTo>
                    <a:pt x="3059373" y="1947551"/>
                  </a:lnTo>
                  <a:lnTo>
                    <a:pt x="3102776" y="1931013"/>
                  </a:lnTo>
                  <a:lnTo>
                    <a:pt x="3142964" y="1908736"/>
                  </a:lnTo>
                  <a:lnTo>
                    <a:pt x="3179432" y="1881223"/>
                  </a:lnTo>
                  <a:lnTo>
                    <a:pt x="3211675" y="1848980"/>
                  </a:lnTo>
                  <a:lnTo>
                    <a:pt x="3239188" y="1812512"/>
                  </a:lnTo>
                  <a:lnTo>
                    <a:pt x="3261465" y="1772324"/>
                  </a:lnTo>
                  <a:lnTo>
                    <a:pt x="3278003" y="1728921"/>
                  </a:lnTo>
                  <a:lnTo>
                    <a:pt x="3288296" y="1682808"/>
                  </a:lnTo>
                  <a:lnTo>
                    <a:pt x="3291839" y="1634490"/>
                  </a:lnTo>
                  <a:lnTo>
                    <a:pt x="3291839" y="326898"/>
                  </a:lnTo>
                  <a:lnTo>
                    <a:pt x="3288296" y="278579"/>
                  </a:lnTo>
                  <a:lnTo>
                    <a:pt x="3278003" y="232466"/>
                  </a:lnTo>
                  <a:lnTo>
                    <a:pt x="3261465" y="189063"/>
                  </a:lnTo>
                  <a:lnTo>
                    <a:pt x="3239188" y="148875"/>
                  </a:lnTo>
                  <a:lnTo>
                    <a:pt x="3211675" y="112407"/>
                  </a:lnTo>
                  <a:lnTo>
                    <a:pt x="3179432" y="80164"/>
                  </a:lnTo>
                  <a:lnTo>
                    <a:pt x="3142964" y="52651"/>
                  </a:lnTo>
                  <a:lnTo>
                    <a:pt x="3102776" y="30374"/>
                  </a:lnTo>
                  <a:lnTo>
                    <a:pt x="3059373" y="13836"/>
                  </a:lnTo>
                  <a:lnTo>
                    <a:pt x="3013260" y="3543"/>
                  </a:lnTo>
                  <a:lnTo>
                    <a:pt x="296494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16289" y="3155441"/>
              <a:ext cx="3291840" cy="1961514"/>
            </a:xfrm>
            <a:custGeom>
              <a:avLst/>
              <a:gdLst/>
              <a:ahLst/>
              <a:cxnLst/>
              <a:rect l="l" t="t" r="r" b="b"/>
              <a:pathLst>
                <a:path w="3291840" h="1961514">
                  <a:moveTo>
                    <a:pt x="0" y="326898"/>
                  </a:moveTo>
                  <a:lnTo>
                    <a:pt x="3543" y="278579"/>
                  </a:lnTo>
                  <a:lnTo>
                    <a:pt x="13836" y="232466"/>
                  </a:lnTo>
                  <a:lnTo>
                    <a:pt x="30374" y="189063"/>
                  </a:lnTo>
                  <a:lnTo>
                    <a:pt x="52651" y="148875"/>
                  </a:lnTo>
                  <a:lnTo>
                    <a:pt x="80164" y="112407"/>
                  </a:lnTo>
                  <a:lnTo>
                    <a:pt x="112407" y="80164"/>
                  </a:lnTo>
                  <a:lnTo>
                    <a:pt x="148875" y="52651"/>
                  </a:lnTo>
                  <a:lnTo>
                    <a:pt x="189063" y="30374"/>
                  </a:lnTo>
                  <a:lnTo>
                    <a:pt x="232466" y="13836"/>
                  </a:lnTo>
                  <a:lnTo>
                    <a:pt x="278579" y="3543"/>
                  </a:lnTo>
                  <a:lnTo>
                    <a:pt x="326898" y="0"/>
                  </a:lnTo>
                  <a:lnTo>
                    <a:pt x="2964941" y="0"/>
                  </a:lnTo>
                  <a:lnTo>
                    <a:pt x="3013260" y="3543"/>
                  </a:lnTo>
                  <a:lnTo>
                    <a:pt x="3059373" y="13836"/>
                  </a:lnTo>
                  <a:lnTo>
                    <a:pt x="3102776" y="30374"/>
                  </a:lnTo>
                  <a:lnTo>
                    <a:pt x="3142964" y="52651"/>
                  </a:lnTo>
                  <a:lnTo>
                    <a:pt x="3179432" y="80164"/>
                  </a:lnTo>
                  <a:lnTo>
                    <a:pt x="3211675" y="112407"/>
                  </a:lnTo>
                  <a:lnTo>
                    <a:pt x="3239188" y="148875"/>
                  </a:lnTo>
                  <a:lnTo>
                    <a:pt x="3261465" y="189063"/>
                  </a:lnTo>
                  <a:lnTo>
                    <a:pt x="3278003" y="232466"/>
                  </a:lnTo>
                  <a:lnTo>
                    <a:pt x="3288296" y="278579"/>
                  </a:lnTo>
                  <a:lnTo>
                    <a:pt x="3291839" y="326898"/>
                  </a:lnTo>
                  <a:lnTo>
                    <a:pt x="3291839" y="1634490"/>
                  </a:lnTo>
                  <a:lnTo>
                    <a:pt x="3288296" y="1682808"/>
                  </a:lnTo>
                  <a:lnTo>
                    <a:pt x="3278003" y="1728921"/>
                  </a:lnTo>
                  <a:lnTo>
                    <a:pt x="3261465" y="1772324"/>
                  </a:lnTo>
                  <a:lnTo>
                    <a:pt x="3239188" y="1812512"/>
                  </a:lnTo>
                  <a:lnTo>
                    <a:pt x="3211675" y="1848980"/>
                  </a:lnTo>
                  <a:lnTo>
                    <a:pt x="3179432" y="1881223"/>
                  </a:lnTo>
                  <a:lnTo>
                    <a:pt x="3142964" y="1908736"/>
                  </a:lnTo>
                  <a:lnTo>
                    <a:pt x="3102776" y="1931013"/>
                  </a:lnTo>
                  <a:lnTo>
                    <a:pt x="3059373" y="1947551"/>
                  </a:lnTo>
                  <a:lnTo>
                    <a:pt x="3013260" y="1957844"/>
                  </a:lnTo>
                  <a:lnTo>
                    <a:pt x="2964941" y="1961388"/>
                  </a:lnTo>
                  <a:lnTo>
                    <a:pt x="326898" y="1961388"/>
                  </a:lnTo>
                  <a:lnTo>
                    <a:pt x="278579" y="1957844"/>
                  </a:lnTo>
                  <a:lnTo>
                    <a:pt x="232466" y="1947551"/>
                  </a:lnTo>
                  <a:lnTo>
                    <a:pt x="189063" y="1931013"/>
                  </a:lnTo>
                  <a:lnTo>
                    <a:pt x="148875" y="1908736"/>
                  </a:lnTo>
                  <a:lnTo>
                    <a:pt x="112407" y="1881223"/>
                  </a:lnTo>
                  <a:lnTo>
                    <a:pt x="80164" y="1848980"/>
                  </a:lnTo>
                  <a:lnTo>
                    <a:pt x="52651" y="1812512"/>
                  </a:lnTo>
                  <a:lnTo>
                    <a:pt x="30374" y="1772324"/>
                  </a:lnTo>
                  <a:lnTo>
                    <a:pt x="13836" y="1728921"/>
                  </a:lnTo>
                  <a:lnTo>
                    <a:pt x="3543" y="1682808"/>
                  </a:lnTo>
                  <a:lnTo>
                    <a:pt x="0" y="1634490"/>
                  </a:lnTo>
                  <a:lnTo>
                    <a:pt x="0" y="326898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60079" y="3483355"/>
            <a:ext cx="23475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rbel"/>
                <a:cs typeface="Corbel"/>
              </a:rPr>
              <a:t>This</a:t>
            </a:r>
            <a:r>
              <a:rPr sz="2000" b="1" spc="-3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information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orbel"/>
                <a:cs typeface="Corbel"/>
              </a:rPr>
              <a:t>doesn’t</a:t>
            </a:r>
            <a:r>
              <a:rPr sz="2000" b="1" spc="-3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transfer</a:t>
            </a:r>
            <a:r>
              <a:rPr sz="2000" b="1" spc="-3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from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orbel"/>
                <a:cs typeface="Corbel"/>
              </a:rPr>
              <a:t>the</a:t>
            </a:r>
            <a:r>
              <a:rPr sz="2000" b="1" spc="-3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IRS.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54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779" y="646302"/>
            <a:ext cx="21869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5" dirty="0">
                <a:latin typeface="Corbel"/>
                <a:cs typeface="Corbel"/>
              </a:rPr>
              <a:t>202</a:t>
            </a:r>
            <a:r>
              <a:rPr sz="4400" b="1" dirty="0">
                <a:latin typeface="Corbel"/>
                <a:cs typeface="Corbel"/>
              </a:rPr>
              <a:t>0</a:t>
            </a:r>
            <a:r>
              <a:rPr sz="4400" b="1" spc="-235" dirty="0">
                <a:latin typeface="Corbel"/>
                <a:cs typeface="Corbel"/>
              </a:rPr>
              <a:t> </a:t>
            </a:r>
            <a:r>
              <a:rPr sz="4400" b="1" spc="-5" dirty="0">
                <a:latin typeface="Corbel"/>
                <a:cs typeface="Corbel"/>
              </a:rPr>
              <a:t>W-</a:t>
            </a:r>
            <a:r>
              <a:rPr sz="4400" b="1" dirty="0">
                <a:latin typeface="Corbel"/>
                <a:cs typeface="Corbel"/>
              </a:rPr>
              <a:t>2</a:t>
            </a:r>
            <a:endParaRPr sz="44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7400" y="1342644"/>
            <a:ext cx="8720455" cy="4867910"/>
            <a:chOff x="2057400" y="1342644"/>
            <a:chExt cx="8720455" cy="48679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0" y="1342644"/>
              <a:ext cx="8720328" cy="48676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35318" y="2283459"/>
              <a:ext cx="1961514" cy="533400"/>
            </a:xfrm>
            <a:custGeom>
              <a:avLst/>
              <a:gdLst/>
              <a:ahLst/>
              <a:cxnLst/>
              <a:rect l="l" t="t" r="r" b="b"/>
              <a:pathLst>
                <a:path w="1961515" h="533400">
                  <a:moveTo>
                    <a:pt x="1961388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0" y="467360"/>
                  </a:lnTo>
                  <a:lnTo>
                    <a:pt x="0" y="533400"/>
                  </a:lnTo>
                  <a:lnTo>
                    <a:pt x="1961388" y="533400"/>
                  </a:lnTo>
                  <a:lnTo>
                    <a:pt x="1961388" y="467360"/>
                  </a:lnTo>
                  <a:lnTo>
                    <a:pt x="66675" y="467360"/>
                  </a:lnTo>
                  <a:lnTo>
                    <a:pt x="66675" y="67310"/>
                  </a:lnTo>
                  <a:lnTo>
                    <a:pt x="1894713" y="67310"/>
                  </a:lnTo>
                  <a:lnTo>
                    <a:pt x="1894713" y="466979"/>
                  </a:lnTo>
                  <a:lnTo>
                    <a:pt x="1961388" y="466979"/>
                  </a:lnTo>
                  <a:lnTo>
                    <a:pt x="1961388" y="67310"/>
                  </a:lnTo>
                  <a:lnTo>
                    <a:pt x="1961388" y="66929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5317" y="2283713"/>
              <a:ext cx="1961514" cy="533400"/>
            </a:xfrm>
            <a:custGeom>
              <a:avLst/>
              <a:gdLst/>
              <a:ahLst/>
              <a:cxnLst/>
              <a:rect l="l" t="t" r="r" b="b"/>
              <a:pathLst>
                <a:path w="1961515" h="533400">
                  <a:moveTo>
                    <a:pt x="0" y="0"/>
                  </a:moveTo>
                  <a:lnTo>
                    <a:pt x="1961387" y="0"/>
                  </a:lnTo>
                  <a:lnTo>
                    <a:pt x="1961387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  <a:path w="1961515" h="533400">
                  <a:moveTo>
                    <a:pt x="66675" y="66675"/>
                  </a:moveTo>
                  <a:lnTo>
                    <a:pt x="66675" y="466725"/>
                  </a:lnTo>
                  <a:lnTo>
                    <a:pt x="1894712" y="466725"/>
                  </a:lnTo>
                  <a:lnTo>
                    <a:pt x="1894712" y="66675"/>
                  </a:lnTo>
                  <a:lnTo>
                    <a:pt x="66675" y="66675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29300" y="5330952"/>
              <a:ext cx="1066800" cy="368935"/>
            </a:xfrm>
            <a:custGeom>
              <a:avLst/>
              <a:gdLst/>
              <a:ahLst/>
              <a:cxnLst/>
              <a:rect l="l" t="t" r="r" b="b"/>
              <a:pathLst>
                <a:path w="1066800" h="368935">
                  <a:moveTo>
                    <a:pt x="10668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066800" y="368808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418922"/>
            <a:ext cx="239331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-15" dirty="0">
                <a:solidFill>
                  <a:srgbClr val="000000"/>
                </a:solidFill>
                <a:latin typeface="Calibri"/>
                <a:cs typeface="Calibri"/>
              </a:rPr>
              <a:t>Schedule</a:t>
            </a:r>
            <a:r>
              <a:rPr sz="4250" b="1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495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sz="42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744" y="1214627"/>
            <a:ext cx="7906511" cy="44287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56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5273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25" dirty="0">
                <a:solidFill>
                  <a:srgbClr val="000000"/>
                </a:solidFill>
                <a:latin typeface="Arial Narrow"/>
                <a:cs typeface="Arial Narrow"/>
              </a:rPr>
              <a:t>Additional</a:t>
            </a:r>
            <a:r>
              <a:rPr sz="4400" spc="1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85" dirty="0">
                <a:solidFill>
                  <a:srgbClr val="000000"/>
                </a:solidFill>
                <a:latin typeface="Arial Narrow"/>
                <a:cs typeface="Arial Narrow"/>
              </a:rPr>
              <a:t>IRS</a:t>
            </a:r>
            <a:r>
              <a:rPr sz="4400" spc="-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35" dirty="0">
                <a:solidFill>
                  <a:srgbClr val="000000"/>
                </a:solidFill>
                <a:latin typeface="Arial Narrow"/>
                <a:cs typeface="Arial Narrow"/>
              </a:rPr>
              <a:t>Info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12391" y="2147316"/>
            <a:ext cx="9011285" cy="3390900"/>
            <a:chOff x="1612391" y="2147316"/>
            <a:chExt cx="9011285" cy="339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2391" y="2147316"/>
              <a:ext cx="9011031" cy="33905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2015" y="2186940"/>
              <a:ext cx="8887968" cy="32674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45665" y="2180590"/>
              <a:ext cx="8900795" cy="3280410"/>
            </a:xfrm>
            <a:custGeom>
              <a:avLst/>
              <a:gdLst/>
              <a:ahLst/>
              <a:cxnLst/>
              <a:rect l="l" t="t" r="r" b="b"/>
              <a:pathLst>
                <a:path w="8900795" h="3280410">
                  <a:moveTo>
                    <a:pt x="0" y="3280155"/>
                  </a:moveTo>
                  <a:lnTo>
                    <a:pt x="8900668" y="3280155"/>
                  </a:lnTo>
                  <a:lnTo>
                    <a:pt x="8900668" y="0"/>
                  </a:lnTo>
                  <a:lnTo>
                    <a:pt x="0" y="0"/>
                  </a:lnTo>
                  <a:lnTo>
                    <a:pt x="0" y="328015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57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408" y="0"/>
            <a:ext cx="11976100" cy="6621780"/>
            <a:chOff x="216408" y="0"/>
            <a:chExt cx="11976100" cy="6621780"/>
          </a:xfrm>
        </p:grpSpPr>
        <p:sp>
          <p:nvSpPr>
            <p:cNvPr id="3" name="object 3"/>
            <p:cNvSpPr/>
            <p:nvPr/>
          </p:nvSpPr>
          <p:spPr>
            <a:xfrm>
              <a:off x="231648" y="243852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11724132" y="0"/>
                  </a:moveTo>
                  <a:lnTo>
                    <a:pt x="0" y="0"/>
                  </a:lnTo>
                  <a:lnTo>
                    <a:pt x="0" y="6080747"/>
                  </a:lnTo>
                  <a:lnTo>
                    <a:pt x="0" y="6377927"/>
                  </a:lnTo>
                  <a:lnTo>
                    <a:pt x="11724132" y="6377927"/>
                  </a:lnTo>
                  <a:lnTo>
                    <a:pt x="11724132" y="6080747"/>
                  </a:lnTo>
                  <a:lnTo>
                    <a:pt x="11724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9" y="0"/>
              <a:ext cx="6096000" cy="6324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999" y="0"/>
              <a:ext cx="6096000" cy="6324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408" y="2237232"/>
              <a:ext cx="5702808" cy="27797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9" y="1828800"/>
              <a:ext cx="6003036" cy="38252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68527" y="571322"/>
            <a:ext cx="235902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-120" dirty="0">
                <a:latin typeface="Calibri"/>
                <a:cs typeface="Calibri"/>
              </a:rPr>
              <a:t>Form</a:t>
            </a:r>
            <a:r>
              <a:rPr sz="4250" b="1" spc="50" dirty="0">
                <a:latin typeface="Calibri"/>
                <a:cs typeface="Calibri"/>
              </a:rPr>
              <a:t> </a:t>
            </a:r>
            <a:r>
              <a:rPr sz="4250" b="1" spc="-20" dirty="0">
                <a:latin typeface="Calibri"/>
                <a:cs typeface="Calibri"/>
              </a:rPr>
              <a:t>1040</a:t>
            </a:r>
            <a:endParaRPr sz="42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49643" y="528065"/>
            <a:ext cx="2443480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b="1" spc="-25" dirty="0">
                <a:solidFill>
                  <a:srgbClr val="000000"/>
                </a:solidFill>
                <a:latin typeface="Calibri"/>
                <a:cs typeface="Calibri"/>
              </a:rPr>
              <a:t>Schedule</a:t>
            </a:r>
            <a:r>
              <a:rPr sz="425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25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42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7250" y="2948177"/>
            <a:ext cx="10846435" cy="1371600"/>
          </a:xfrm>
          <a:custGeom>
            <a:avLst/>
            <a:gdLst/>
            <a:ahLst/>
            <a:cxnLst/>
            <a:rect l="l" t="t" r="r" b="b"/>
            <a:pathLst>
              <a:path w="10846435" h="1371600">
                <a:moveTo>
                  <a:pt x="0" y="1371600"/>
                </a:moveTo>
                <a:lnTo>
                  <a:pt x="4951476" y="1371600"/>
                </a:lnTo>
                <a:lnTo>
                  <a:pt x="4951476" y="1031748"/>
                </a:lnTo>
                <a:lnTo>
                  <a:pt x="0" y="1031748"/>
                </a:lnTo>
                <a:lnTo>
                  <a:pt x="0" y="1371600"/>
                </a:lnTo>
                <a:close/>
              </a:path>
              <a:path w="10846435" h="1371600">
                <a:moveTo>
                  <a:pt x="5739383" y="233172"/>
                </a:moveTo>
                <a:lnTo>
                  <a:pt x="10846308" y="233172"/>
                </a:lnTo>
                <a:lnTo>
                  <a:pt x="10846308" y="0"/>
                </a:lnTo>
                <a:lnTo>
                  <a:pt x="5739383" y="0"/>
                </a:lnTo>
                <a:lnTo>
                  <a:pt x="5739383" y="23317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81156" y="6333898"/>
            <a:ext cx="1771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dirty="0">
                <a:solidFill>
                  <a:srgbClr val="1CACE3"/>
                </a:solidFill>
                <a:latin typeface="Corbel"/>
                <a:cs typeface="Corbel"/>
              </a:rPr>
              <a:t>58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7251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70" dirty="0">
                <a:solidFill>
                  <a:srgbClr val="000000"/>
                </a:solidFill>
                <a:latin typeface="Arial Narrow"/>
                <a:cs typeface="Arial Narrow"/>
              </a:rPr>
              <a:t>Questions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110" dirty="0">
                <a:solidFill>
                  <a:srgbClr val="000000"/>
                </a:solidFill>
                <a:latin typeface="Arial Narrow"/>
                <a:cs typeface="Arial Narrow"/>
              </a:rPr>
              <a:t>for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204" dirty="0">
                <a:solidFill>
                  <a:srgbClr val="000000"/>
                </a:solidFill>
                <a:latin typeface="Arial Narrow"/>
                <a:cs typeface="Arial Narrow"/>
              </a:rPr>
              <a:t>Tax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Filers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95" dirty="0">
                <a:solidFill>
                  <a:srgbClr val="000000"/>
                </a:solidFill>
                <a:latin typeface="Arial Narrow"/>
                <a:cs typeface="Arial Narrow"/>
              </a:rPr>
              <a:t>Only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78023" y="1107953"/>
            <a:ext cx="6714490" cy="5720715"/>
            <a:chOff x="2478023" y="1107953"/>
            <a:chExt cx="6714490" cy="5720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8023" y="1107953"/>
              <a:ext cx="6714363" cy="57207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7647" y="1147570"/>
              <a:ext cx="6591300" cy="55976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11297" y="1141220"/>
              <a:ext cx="6604000" cy="5610860"/>
            </a:xfrm>
            <a:custGeom>
              <a:avLst/>
              <a:gdLst/>
              <a:ahLst/>
              <a:cxnLst/>
              <a:rect l="l" t="t" r="r" b="b"/>
              <a:pathLst>
                <a:path w="6604000" h="5610859">
                  <a:moveTo>
                    <a:pt x="0" y="5610352"/>
                  </a:moveTo>
                  <a:lnTo>
                    <a:pt x="6604000" y="5610352"/>
                  </a:lnTo>
                  <a:lnTo>
                    <a:pt x="6604000" y="0"/>
                  </a:lnTo>
                  <a:lnTo>
                    <a:pt x="0" y="0"/>
                  </a:lnTo>
                  <a:lnTo>
                    <a:pt x="0" y="561035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59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6383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25" dirty="0">
                <a:solidFill>
                  <a:srgbClr val="000000"/>
                </a:solidFill>
                <a:latin typeface="Arial Narrow"/>
                <a:cs typeface="Arial Narrow"/>
              </a:rPr>
              <a:t>Additional</a:t>
            </a:r>
            <a:r>
              <a:rPr sz="4400" spc="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Financial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35" dirty="0">
                <a:solidFill>
                  <a:srgbClr val="000000"/>
                </a:solidFill>
                <a:latin typeface="Arial Narrow"/>
                <a:cs typeface="Arial Narrow"/>
              </a:rPr>
              <a:t>Info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66188" y="1679448"/>
            <a:ext cx="7703820" cy="4599305"/>
            <a:chOff x="2266188" y="1679448"/>
            <a:chExt cx="7703820" cy="4599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6188" y="1679448"/>
              <a:ext cx="7703438" cy="4599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5812" y="1719072"/>
              <a:ext cx="7580376" cy="44759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99462" y="1712722"/>
              <a:ext cx="7593330" cy="4488815"/>
            </a:xfrm>
            <a:custGeom>
              <a:avLst/>
              <a:gdLst/>
              <a:ahLst/>
              <a:cxnLst/>
              <a:rect l="l" t="t" r="r" b="b"/>
              <a:pathLst>
                <a:path w="7593330" h="4488815">
                  <a:moveTo>
                    <a:pt x="0" y="4488688"/>
                  </a:moveTo>
                  <a:lnTo>
                    <a:pt x="7593076" y="4488688"/>
                  </a:lnTo>
                  <a:lnTo>
                    <a:pt x="7593076" y="0"/>
                  </a:lnTo>
                  <a:lnTo>
                    <a:pt x="0" y="0"/>
                  </a:lnTo>
                  <a:lnTo>
                    <a:pt x="0" y="448868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60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5938" y="6339636"/>
            <a:ext cx="13208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solidFill>
                  <a:srgbClr val="8A8A8A"/>
                </a:solidFill>
                <a:latin typeface="Arial"/>
                <a:cs typeface="Arial"/>
              </a:rPr>
              <a:t>61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4747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55" dirty="0">
                <a:solidFill>
                  <a:srgbClr val="000000"/>
                </a:solidFill>
                <a:latin typeface="Arial Narrow"/>
                <a:cs typeface="Arial Narrow"/>
              </a:rPr>
              <a:t>Untaxed</a:t>
            </a:r>
            <a:r>
              <a:rPr sz="4400" spc="-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50" dirty="0">
                <a:solidFill>
                  <a:srgbClr val="000000"/>
                </a:solidFill>
                <a:latin typeface="Arial Narrow"/>
                <a:cs typeface="Arial Narrow"/>
              </a:rPr>
              <a:t>Income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82392" y="1488935"/>
            <a:ext cx="7157720" cy="4948555"/>
            <a:chOff x="2382392" y="1488935"/>
            <a:chExt cx="7157720" cy="4948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0003" y="1488935"/>
              <a:ext cx="6075807" cy="49480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9627" y="1528571"/>
              <a:ext cx="5952744" cy="48249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13277" y="1522221"/>
              <a:ext cx="5965825" cy="4838065"/>
            </a:xfrm>
            <a:custGeom>
              <a:avLst/>
              <a:gdLst/>
              <a:ahLst/>
              <a:cxnLst/>
              <a:rect l="l" t="t" r="r" b="b"/>
              <a:pathLst>
                <a:path w="5965825" h="4838065">
                  <a:moveTo>
                    <a:pt x="0" y="4837683"/>
                  </a:moveTo>
                  <a:lnTo>
                    <a:pt x="5965444" y="4837683"/>
                  </a:lnTo>
                  <a:lnTo>
                    <a:pt x="5965444" y="0"/>
                  </a:lnTo>
                  <a:lnTo>
                    <a:pt x="0" y="0"/>
                  </a:lnTo>
                  <a:lnTo>
                    <a:pt x="0" y="483768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1917" y="4362450"/>
              <a:ext cx="1560830" cy="239395"/>
            </a:xfrm>
            <a:custGeom>
              <a:avLst/>
              <a:gdLst/>
              <a:ahLst/>
              <a:cxnLst/>
              <a:rect l="l" t="t" r="r" b="b"/>
              <a:pathLst>
                <a:path w="1560829" h="239395">
                  <a:moveTo>
                    <a:pt x="1440942" y="0"/>
                  </a:moveTo>
                  <a:lnTo>
                    <a:pt x="1440942" y="59817"/>
                  </a:lnTo>
                  <a:lnTo>
                    <a:pt x="0" y="59817"/>
                  </a:lnTo>
                  <a:lnTo>
                    <a:pt x="0" y="179450"/>
                  </a:lnTo>
                  <a:lnTo>
                    <a:pt x="1440942" y="179450"/>
                  </a:lnTo>
                  <a:lnTo>
                    <a:pt x="1440942" y="239268"/>
                  </a:lnTo>
                  <a:lnTo>
                    <a:pt x="1560576" y="119633"/>
                  </a:lnTo>
                  <a:lnTo>
                    <a:pt x="144094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91917" y="4362450"/>
              <a:ext cx="1560830" cy="239395"/>
            </a:xfrm>
            <a:custGeom>
              <a:avLst/>
              <a:gdLst/>
              <a:ahLst/>
              <a:cxnLst/>
              <a:rect l="l" t="t" r="r" b="b"/>
              <a:pathLst>
                <a:path w="1560829" h="239395">
                  <a:moveTo>
                    <a:pt x="0" y="59817"/>
                  </a:moveTo>
                  <a:lnTo>
                    <a:pt x="1440942" y="59817"/>
                  </a:lnTo>
                  <a:lnTo>
                    <a:pt x="1440942" y="0"/>
                  </a:lnTo>
                  <a:lnTo>
                    <a:pt x="1560576" y="119633"/>
                  </a:lnTo>
                  <a:lnTo>
                    <a:pt x="1440942" y="239268"/>
                  </a:lnTo>
                  <a:lnTo>
                    <a:pt x="1440942" y="179450"/>
                  </a:lnTo>
                  <a:lnTo>
                    <a:pt x="0" y="179450"/>
                  </a:lnTo>
                  <a:lnTo>
                    <a:pt x="0" y="59817"/>
                  </a:lnTo>
                  <a:close/>
                </a:path>
              </a:pathLst>
            </a:custGeom>
            <a:ln w="19050">
              <a:solidFill>
                <a:srgbClr val="113B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1037" y="5522213"/>
              <a:ext cx="1156970" cy="238125"/>
            </a:xfrm>
            <a:custGeom>
              <a:avLst/>
              <a:gdLst/>
              <a:ahLst/>
              <a:cxnLst/>
              <a:rect l="l" t="t" r="r" b="b"/>
              <a:pathLst>
                <a:path w="1156970" h="238125">
                  <a:moveTo>
                    <a:pt x="1037844" y="0"/>
                  </a:moveTo>
                  <a:lnTo>
                    <a:pt x="1037844" y="59436"/>
                  </a:lnTo>
                  <a:lnTo>
                    <a:pt x="0" y="59436"/>
                  </a:lnTo>
                  <a:lnTo>
                    <a:pt x="0" y="178308"/>
                  </a:lnTo>
                  <a:lnTo>
                    <a:pt x="1037844" y="178308"/>
                  </a:lnTo>
                  <a:lnTo>
                    <a:pt x="1037844" y="237744"/>
                  </a:lnTo>
                  <a:lnTo>
                    <a:pt x="1156715" y="1188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1037" y="5522213"/>
              <a:ext cx="1156970" cy="238125"/>
            </a:xfrm>
            <a:custGeom>
              <a:avLst/>
              <a:gdLst/>
              <a:ahLst/>
              <a:cxnLst/>
              <a:rect l="l" t="t" r="r" b="b"/>
              <a:pathLst>
                <a:path w="1156970" h="238125">
                  <a:moveTo>
                    <a:pt x="0" y="59436"/>
                  </a:moveTo>
                  <a:lnTo>
                    <a:pt x="1037844" y="59436"/>
                  </a:lnTo>
                  <a:lnTo>
                    <a:pt x="1037844" y="0"/>
                  </a:lnTo>
                  <a:lnTo>
                    <a:pt x="1156715" y="118872"/>
                  </a:lnTo>
                  <a:lnTo>
                    <a:pt x="1037844" y="237744"/>
                  </a:lnTo>
                  <a:lnTo>
                    <a:pt x="1037844" y="178308"/>
                  </a:lnTo>
                  <a:lnTo>
                    <a:pt x="0" y="178308"/>
                  </a:lnTo>
                  <a:lnTo>
                    <a:pt x="0" y="59436"/>
                  </a:lnTo>
                  <a:close/>
                </a:path>
              </a:pathLst>
            </a:custGeom>
            <a:ln w="19050">
              <a:solidFill>
                <a:srgbClr val="113B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44789" y="5522213"/>
              <a:ext cx="1685925" cy="238125"/>
            </a:xfrm>
            <a:custGeom>
              <a:avLst/>
              <a:gdLst/>
              <a:ahLst/>
              <a:cxnLst/>
              <a:rect l="l" t="t" r="r" b="b"/>
              <a:pathLst>
                <a:path w="1685925" h="238125">
                  <a:moveTo>
                    <a:pt x="118871" y="0"/>
                  </a:moveTo>
                  <a:lnTo>
                    <a:pt x="0" y="118872"/>
                  </a:lnTo>
                  <a:lnTo>
                    <a:pt x="118871" y="237744"/>
                  </a:lnTo>
                  <a:lnTo>
                    <a:pt x="118871" y="178308"/>
                  </a:lnTo>
                  <a:lnTo>
                    <a:pt x="1685543" y="178308"/>
                  </a:lnTo>
                  <a:lnTo>
                    <a:pt x="1685543" y="59436"/>
                  </a:lnTo>
                  <a:lnTo>
                    <a:pt x="118871" y="59436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44789" y="5522213"/>
              <a:ext cx="1685925" cy="238125"/>
            </a:xfrm>
            <a:custGeom>
              <a:avLst/>
              <a:gdLst/>
              <a:ahLst/>
              <a:cxnLst/>
              <a:rect l="l" t="t" r="r" b="b"/>
              <a:pathLst>
                <a:path w="1685925" h="238125">
                  <a:moveTo>
                    <a:pt x="0" y="118872"/>
                  </a:moveTo>
                  <a:lnTo>
                    <a:pt x="118871" y="0"/>
                  </a:lnTo>
                  <a:lnTo>
                    <a:pt x="118871" y="59436"/>
                  </a:lnTo>
                  <a:lnTo>
                    <a:pt x="1685543" y="59436"/>
                  </a:lnTo>
                  <a:lnTo>
                    <a:pt x="1685543" y="178308"/>
                  </a:lnTo>
                  <a:lnTo>
                    <a:pt x="118871" y="178308"/>
                  </a:lnTo>
                  <a:lnTo>
                    <a:pt x="118871" y="237744"/>
                  </a:lnTo>
                  <a:lnTo>
                    <a:pt x="0" y="118872"/>
                  </a:lnTo>
                  <a:close/>
                </a:path>
              </a:pathLst>
            </a:custGeom>
            <a:ln w="19050">
              <a:solidFill>
                <a:srgbClr val="113B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609835" y="3725036"/>
            <a:ext cx="166878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Include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untaxed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portions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eal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vin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gs 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Accounts from </a:t>
            </a:r>
            <a:r>
              <a:rPr sz="2000" b="1" spc="-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Schedule</a:t>
            </a:r>
            <a:r>
              <a:rPr sz="20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20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line</a:t>
            </a:r>
            <a:r>
              <a:rPr sz="2000" b="1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12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504" y="5371287"/>
            <a:ext cx="2514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DO 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NOT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include untaxed </a:t>
            </a:r>
            <a:r>
              <a:rPr sz="1800" b="1" spc="-3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social security benefits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1800" b="1" spc="-3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Supplemental Security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Income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1311" y="3864305"/>
            <a:ext cx="1598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Look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5914" y="1639290"/>
            <a:ext cx="47840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20000"/>
              </a:lnSpc>
              <a:spcBef>
                <a:spcPts val="100"/>
              </a:spcBef>
              <a:buClr>
                <a:srgbClr val="1CACE3"/>
              </a:buClr>
              <a:buSzPct val="80000"/>
              <a:buChar char="•"/>
              <a:tabLst>
                <a:tab pos="195580" algn="l"/>
              </a:tabLst>
            </a:pPr>
            <a:r>
              <a:rPr sz="2000" spc="-5" dirty="0">
                <a:latin typeface="Corbel"/>
                <a:cs typeface="Corbel"/>
              </a:rPr>
              <a:t>The student </a:t>
            </a:r>
            <a:r>
              <a:rPr sz="2000" dirty="0">
                <a:latin typeface="Corbel"/>
                <a:cs typeface="Corbel"/>
              </a:rPr>
              <a:t>applying for aid and </a:t>
            </a:r>
            <a:r>
              <a:rPr sz="2000" spc="-5" dirty="0">
                <a:latin typeface="Corbel"/>
                <a:cs typeface="Corbel"/>
              </a:rPr>
              <a:t>one </a:t>
            </a:r>
            <a:r>
              <a:rPr sz="2000" dirty="0">
                <a:latin typeface="Corbel"/>
                <a:cs typeface="Corbel"/>
              </a:rPr>
              <a:t>parent </a:t>
            </a:r>
            <a:r>
              <a:rPr sz="2000" spc="-39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providing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information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on</a:t>
            </a:r>
            <a:r>
              <a:rPr sz="2000" spc="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the</a:t>
            </a:r>
            <a:r>
              <a:rPr sz="2000" spc="30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FAFSA</a:t>
            </a:r>
            <a:r>
              <a:rPr sz="2000" spc="5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need 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</a:t>
            </a:r>
            <a:r>
              <a:rPr sz="2000" dirty="0">
                <a:latin typeface="Corbel"/>
                <a:cs typeface="Corbel"/>
              </a:rPr>
              <a:t>o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c</a:t>
            </a:r>
            <a:r>
              <a:rPr sz="2000" dirty="0">
                <a:latin typeface="Corbel"/>
                <a:cs typeface="Corbel"/>
              </a:rPr>
              <a:t>reate an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FS</a:t>
            </a:r>
            <a:r>
              <a:rPr sz="2000" dirty="0">
                <a:latin typeface="Corbel"/>
                <a:cs typeface="Corbel"/>
              </a:rPr>
              <a:t>A</a:t>
            </a:r>
            <a:r>
              <a:rPr sz="2000" spc="-1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A</a:t>
            </a:r>
            <a:r>
              <a:rPr sz="2000" spc="-30" dirty="0">
                <a:latin typeface="Corbel"/>
                <a:cs typeface="Corbel"/>
              </a:rPr>
              <a:t>c</a:t>
            </a:r>
            <a:r>
              <a:rPr sz="2000" spc="-5" dirty="0">
                <a:latin typeface="Corbel"/>
                <a:cs typeface="Corbel"/>
              </a:rPr>
              <a:t>co</a:t>
            </a:r>
            <a:r>
              <a:rPr sz="2000" spc="-10" dirty="0">
                <a:latin typeface="Corbel"/>
                <a:cs typeface="Corbel"/>
              </a:rPr>
              <a:t>u</a:t>
            </a:r>
            <a:r>
              <a:rPr sz="2000" spc="-5" dirty="0">
                <a:latin typeface="Corbel"/>
                <a:cs typeface="Corbel"/>
              </a:rPr>
              <a:t>n</a:t>
            </a:r>
            <a:r>
              <a:rPr sz="2000" dirty="0">
                <a:latin typeface="Corbel"/>
                <a:cs typeface="Corbel"/>
              </a:rPr>
              <a:t>t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at  Studentaid.gov/fsaid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5914" y="3341370"/>
            <a:ext cx="4205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Clr>
                <a:srgbClr val="1CACE3"/>
              </a:buClr>
              <a:buSzPct val="80000"/>
              <a:buChar char="•"/>
              <a:tabLst>
                <a:tab pos="195580" algn="l"/>
              </a:tabLst>
            </a:pPr>
            <a:r>
              <a:rPr sz="2000" spc="-5" dirty="0">
                <a:latin typeface="Corbel"/>
                <a:cs typeface="Corbel"/>
              </a:rPr>
              <a:t>Create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prior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to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completing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the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FAFSA.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5914" y="3883609"/>
            <a:ext cx="42945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Clr>
                <a:srgbClr val="1CACE3"/>
              </a:buClr>
              <a:buSzPct val="80000"/>
              <a:buChar char="•"/>
              <a:tabLst>
                <a:tab pos="195580" algn="l"/>
              </a:tabLst>
            </a:pPr>
            <a:r>
              <a:rPr sz="2000" dirty="0">
                <a:latin typeface="Corbel"/>
                <a:cs typeface="Corbel"/>
              </a:rPr>
              <a:t>Legal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signature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for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student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and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parent.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5914" y="4367885"/>
            <a:ext cx="41579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20000"/>
              </a:lnSpc>
              <a:spcBef>
                <a:spcPts val="100"/>
              </a:spcBef>
              <a:buClr>
                <a:srgbClr val="1CACE3"/>
              </a:buClr>
              <a:buSzPct val="80000"/>
              <a:buChar char="•"/>
              <a:tabLst>
                <a:tab pos="195580" algn="l"/>
              </a:tabLst>
            </a:pPr>
            <a:r>
              <a:rPr sz="2000" spc="-5" dirty="0">
                <a:latin typeface="Corbel"/>
                <a:cs typeface="Corbel"/>
              </a:rPr>
              <a:t>Provides access to </a:t>
            </a:r>
            <a:r>
              <a:rPr sz="2000" spc="-25" dirty="0">
                <a:latin typeface="Corbel"/>
                <a:cs typeface="Corbel"/>
              </a:rPr>
              <a:t>FAFSA </a:t>
            </a:r>
            <a:r>
              <a:rPr sz="2000" dirty="0">
                <a:latin typeface="Corbel"/>
                <a:cs typeface="Corbel"/>
              </a:rPr>
              <a:t>and </a:t>
            </a:r>
            <a:r>
              <a:rPr sz="2000" spc="-5" dirty="0">
                <a:latin typeface="Corbel"/>
                <a:cs typeface="Corbel"/>
              </a:rPr>
              <a:t>Federal </a:t>
            </a:r>
            <a:r>
              <a:rPr sz="2000" spc="-39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Student</a:t>
            </a:r>
            <a:r>
              <a:rPr sz="2000" spc="-8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Aid </a:t>
            </a:r>
            <a:r>
              <a:rPr sz="2000" dirty="0">
                <a:latin typeface="Corbel"/>
                <a:cs typeface="Corbel"/>
              </a:rPr>
              <a:t>online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systems.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0194" y="5278018"/>
            <a:ext cx="4578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7199"/>
                </a:solidFill>
                <a:latin typeface="Corbel"/>
                <a:cs typeface="Corbel"/>
              </a:rPr>
              <a:t>After verifying, the mobile </a:t>
            </a:r>
            <a:r>
              <a:rPr sz="2000" b="1" dirty="0">
                <a:solidFill>
                  <a:srgbClr val="007199"/>
                </a:solidFill>
                <a:latin typeface="Corbel"/>
                <a:cs typeface="Corbel"/>
              </a:rPr>
              <a:t>phone number </a:t>
            </a:r>
            <a:r>
              <a:rPr sz="2000" b="1" spc="-400" dirty="0">
                <a:solidFill>
                  <a:srgbClr val="007199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007199"/>
                </a:solidFill>
                <a:latin typeface="Corbel"/>
                <a:cs typeface="Corbel"/>
              </a:rPr>
              <a:t>can</a:t>
            </a:r>
            <a:r>
              <a:rPr sz="2000" b="1" spc="-15" dirty="0">
                <a:solidFill>
                  <a:srgbClr val="007199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007199"/>
                </a:solidFill>
                <a:latin typeface="Corbel"/>
                <a:cs typeface="Corbel"/>
              </a:rPr>
              <a:t>be</a:t>
            </a:r>
            <a:r>
              <a:rPr sz="2000" b="1" dirty="0">
                <a:solidFill>
                  <a:srgbClr val="007199"/>
                </a:solidFill>
                <a:latin typeface="Corbel"/>
                <a:cs typeface="Corbel"/>
              </a:rPr>
              <a:t> used</a:t>
            </a:r>
            <a:r>
              <a:rPr sz="2000" b="1" spc="-15" dirty="0">
                <a:solidFill>
                  <a:srgbClr val="007199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007199"/>
                </a:solidFill>
                <a:latin typeface="Corbel"/>
                <a:cs typeface="Corbel"/>
              </a:rPr>
              <a:t>as</a:t>
            </a:r>
            <a:r>
              <a:rPr sz="2000" b="1" spc="-5" dirty="0">
                <a:solidFill>
                  <a:srgbClr val="007199"/>
                </a:solidFill>
                <a:latin typeface="Corbel"/>
                <a:cs typeface="Corbel"/>
              </a:rPr>
              <a:t> the</a:t>
            </a:r>
            <a:r>
              <a:rPr sz="2000" b="1" spc="10" dirty="0">
                <a:solidFill>
                  <a:srgbClr val="007199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007199"/>
                </a:solidFill>
                <a:latin typeface="Corbel"/>
                <a:cs typeface="Corbel"/>
              </a:rPr>
              <a:t>username</a:t>
            </a:r>
            <a:r>
              <a:rPr sz="2000" b="1" spc="-40" dirty="0">
                <a:solidFill>
                  <a:srgbClr val="007199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007199"/>
                </a:solidFill>
                <a:latin typeface="Corbel"/>
                <a:cs typeface="Corbel"/>
              </a:rPr>
              <a:t>to</a:t>
            </a:r>
            <a:r>
              <a:rPr sz="2000" b="1" spc="5" dirty="0">
                <a:solidFill>
                  <a:srgbClr val="007199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007199"/>
                </a:solidFill>
                <a:latin typeface="Corbel"/>
                <a:cs typeface="Corbel"/>
              </a:rPr>
              <a:t>login.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22044" y="869645"/>
            <a:ext cx="59556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Creat</a:t>
            </a:r>
            <a:r>
              <a:rPr sz="4400" dirty="0"/>
              <a:t>e</a:t>
            </a:r>
            <a:r>
              <a:rPr sz="4400" spc="-530" dirty="0"/>
              <a:t> </a:t>
            </a:r>
            <a:r>
              <a:rPr sz="4400" spc="-350" dirty="0"/>
              <a:t>Y</a:t>
            </a:r>
            <a:r>
              <a:rPr sz="4400" spc="-5" dirty="0"/>
              <a:t>ou</a:t>
            </a:r>
            <a:r>
              <a:rPr sz="4400" dirty="0"/>
              <a:t>r</a:t>
            </a:r>
            <a:r>
              <a:rPr sz="4400" spc="-20" dirty="0"/>
              <a:t> </a:t>
            </a:r>
            <a:r>
              <a:rPr sz="4400" spc="-5" dirty="0"/>
              <a:t>FS</a:t>
            </a:r>
            <a:r>
              <a:rPr sz="4400" dirty="0"/>
              <a:t>A</a:t>
            </a:r>
            <a:r>
              <a:rPr sz="4400" spc="-204" dirty="0"/>
              <a:t> </a:t>
            </a:r>
            <a:r>
              <a:rPr sz="4400" spc="-5" dirty="0"/>
              <a:t>A</a:t>
            </a:r>
            <a:r>
              <a:rPr sz="4400" spc="-65" dirty="0"/>
              <a:t>c</a:t>
            </a:r>
            <a:r>
              <a:rPr sz="4400" spc="-5" dirty="0"/>
              <a:t>counts</a:t>
            </a:r>
            <a:endParaRPr sz="4400"/>
          </a:p>
        </p:txBody>
      </p:sp>
      <p:grpSp>
        <p:nvGrpSpPr>
          <p:cNvPr id="9" name="object 9"/>
          <p:cNvGrpSpPr/>
          <p:nvPr/>
        </p:nvGrpSpPr>
        <p:grpSpPr>
          <a:xfrm>
            <a:off x="7577708" y="1745360"/>
            <a:ext cx="2296160" cy="615315"/>
            <a:chOff x="7577708" y="1745360"/>
            <a:chExt cx="2296160" cy="615315"/>
          </a:xfrm>
        </p:grpSpPr>
        <p:sp>
          <p:nvSpPr>
            <p:cNvPr id="10" name="object 10"/>
            <p:cNvSpPr/>
            <p:nvPr/>
          </p:nvSpPr>
          <p:spPr>
            <a:xfrm>
              <a:off x="7587233" y="1754885"/>
              <a:ext cx="2277110" cy="596265"/>
            </a:xfrm>
            <a:custGeom>
              <a:avLst/>
              <a:gdLst/>
              <a:ahLst/>
              <a:cxnLst/>
              <a:rect l="l" t="t" r="r" b="b"/>
              <a:pathLst>
                <a:path w="2277109" h="596264">
                  <a:moveTo>
                    <a:pt x="2177542" y="0"/>
                  </a:moveTo>
                  <a:lnTo>
                    <a:pt x="99314" y="0"/>
                  </a:lnTo>
                  <a:lnTo>
                    <a:pt x="60650" y="7802"/>
                  </a:lnTo>
                  <a:lnTo>
                    <a:pt x="29082" y="29083"/>
                  </a:lnTo>
                  <a:lnTo>
                    <a:pt x="7802" y="60650"/>
                  </a:lnTo>
                  <a:lnTo>
                    <a:pt x="0" y="99313"/>
                  </a:lnTo>
                  <a:lnTo>
                    <a:pt x="0" y="496569"/>
                  </a:lnTo>
                  <a:lnTo>
                    <a:pt x="7802" y="535233"/>
                  </a:lnTo>
                  <a:lnTo>
                    <a:pt x="29082" y="566801"/>
                  </a:lnTo>
                  <a:lnTo>
                    <a:pt x="60650" y="588081"/>
                  </a:lnTo>
                  <a:lnTo>
                    <a:pt x="99314" y="595884"/>
                  </a:lnTo>
                  <a:lnTo>
                    <a:pt x="2177542" y="595884"/>
                  </a:lnTo>
                  <a:lnTo>
                    <a:pt x="2216205" y="588081"/>
                  </a:lnTo>
                  <a:lnTo>
                    <a:pt x="2247773" y="566801"/>
                  </a:lnTo>
                  <a:lnTo>
                    <a:pt x="2269053" y="535233"/>
                  </a:lnTo>
                  <a:lnTo>
                    <a:pt x="2276856" y="496569"/>
                  </a:lnTo>
                  <a:lnTo>
                    <a:pt x="2276856" y="99313"/>
                  </a:lnTo>
                  <a:lnTo>
                    <a:pt x="2269053" y="60650"/>
                  </a:lnTo>
                  <a:lnTo>
                    <a:pt x="2247773" y="29083"/>
                  </a:lnTo>
                  <a:lnTo>
                    <a:pt x="2216205" y="7802"/>
                  </a:lnTo>
                  <a:lnTo>
                    <a:pt x="2177542" y="0"/>
                  </a:lnTo>
                  <a:close/>
                </a:path>
              </a:pathLst>
            </a:custGeom>
            <a:solidFill>
              <a:srgbClr val="00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87233" y="1754885"/>
              <a:ext cx="2277110" cy="596265"/>
            </a:xfrm>
            <a:custGeom>
              <a:avLst/>
              <a:gdLst/>
              <a:ahLst/>
              <a:cxnLst/>
              <a:rect l="l" t="t" r="r" b="b"/>
              <a:pathLst>
                <a:path w="2277109" h="596264">
                  <a:moveTo>
                    <a:pt x="0" y="99313"/>
                  </a:moveTo>
                  <a:lnTo>
                    <a:pt x="7802" y="60650"/>
                  </a:lnTo>
                  <a:lnTo>
                    <a:pt x="29082" y="29083"/>
                  </a:lnTo>
                  <a:lnTo>
                    <a:pt x="60650" y="7802"/>
                  </a:lnTo>
                  <a:lnTo>
                    <a:pt x="99314" y="0"/>
                  </a:lnTo>
                  <a:lnTo>
                    <a:pt x="2177542" y="0"/>
                  </a:lnTo>
                  <a:lnTo>
                    <a:pt x="2216205" y="7802"/>
                  </a:lnTo>
                  <a:lnTo>
                    <a:pt x="2247773" y="29083"/>
                  </a:lnTo>
                  <a:lnTo>
                    <a:pt x="2269053" y="60650"/>
                  </a:lnTo>
                  <a:lnTo>
                    <a:pt x="2276856" y="99313"/>
                  </a:lnTo>
                  <a:lnTo>
                    <a:pt x="2276856" y="496569"/>
                  </a:lnTo>
                  <a:lnTo>
                    <a:pt x="2269053" y="535233"/>
                  </a:lnTo>
                  <a:lnTo>
                    <a:pt x="2247773" y="566801"/>
                  </a:lnTo>
                  <a:lnTo>
                    <a:pt x="2216205" y="588081"/>
                  </a:lnTo>
                  <a:lnTo>
                    <a:pt x="2177542" y="595884"/>
                  </a:lnTo>
                  <a:lnTo>
                    <a:pt x="99314" y="595884"/>
                  </a:lnTo>
                  <a:lnTo>
                    <a:pt x="60650" y="588081"/>
                  </a:lnTo>
                  <a:lnTo>
                    <a:pt x="29082" y="566801"/>
                  </a:lnTo>
                  <a:lnTo>
                    <a:pt x="7802" y="535233"/>
                  </a:lnTo>
                  <a:lnTo>
                    <a:pt x="0" y="496569"/>
                  </a:lnTo>
                  <a:lnTo>
                    <a:pt x="0" y="9931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252206" y="1884375"/>
            <a:ext cx="94678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7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endParaRPr sz="1700">
              <a:latin typeface="Corbel"/>
              <a:cs typeface="Corbe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77708" y="2371725"/>
            <a:ext cx="2296160" cy="616585"/>
            <a:chOff x="7577708" y="2371725"/>
            <a:chExt cx="2296160" cy="616585"/>
          </a:xfrm>
        </p:grpSpPr>
        <p:sp>
          <p:nvSpPr>
            <p:cNvPr id="14" name="object 14"/>
            <p:cNvSpPr/>
            <p:nvPr/>
          </p:nvSpPr>
          <p:spPr>
            <a:xfrm>
              <a:off x="7587233" y="2381250"/>
              <a:ext cx="2277110" cy="597535"/>
            </a:xfrm>
            <a:custGeom>
              <a:avLst/>
              <a:gdLst/>
              <a:ahLst/>
              <a:cxnLst/>
              <a:rect l="l" t="t" r="r" b="b"/>
              <a:pathLst>
                <a:path w="2277109" h="597535">
                  <a:moveTo>
                    <a:pt x="2177288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7"/>
                  </a:lnTo>
                  <a:lnTo>
                    <a:pt x="0" y="497839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8"/>
                  </a:lnTo>
                  <a:lnTo>
                    <a:pt x="2177288" y="597408"/>
                  </a:lnTo>
                  <a:lnTo>
                    <a:pt x="2216044" y="589583"/>
                  </a:lnTo>
                  <a:lnTo>
                    <a:pt x="2247693" y="568245"/>
                  </a:lnTo>
                  <a:lnTo>
                    <a:pt x="2269031" y="536596"/>
                  </a:lnTo>
                  <a:lnTo>
                    <a:pt x="2276856" y="497839"/>
                  </a:lnTo>
                  <a:lnTo>
                    <a:pt x="2276856" y="99567"/>
                  </a:lnTo>
                  <a:lnTo>
                    <a:pt x="2269031" y="60811"/>
                  </a:lnTo>
                  <a:lnTo>
                    <a:pt x="2247693" y="29162"/>
                  </a:lnTo>
                  <a:lnTo>
                    <a:pt x="2216044" y="7824"/>
                  </a:lnTo>
                  <a:lnTo>
                    <a:pt x="2177288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87233" y="2381250"/>
              <a:ext cx="2277110" cy="597535"/>
            </a:xfrm>
            <a:custGeom>
              <a:avLst/>
              <a:gdLst/>
              <a:ahLst/>
              <a:cxnLst/>
              <a:rect l="l" t="t" r="r" b="b"/>
              <a:pathLst>
                <a:path w="2277109" h="597535">
                  <a:moveTo>
                    <a:pt x="0" y="99567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2177288" y="0"/>
                  </a:lnTo>
                  <a:lnTo>
                    <a:pt x="2216044" y="7824"/>
                  </a:lnTo>
                  <a:lnTo>
                    <a:pt x="2247693" y="29162"/>
                  </a:lnTo>
                  <a:lnTo>
                    <a:pt x="2269031" y="60811"/>
                  </a:lnTo>
                  <a:lnTo>
                    <a:pt x="2276856" y="99567"/>
                  </a:lnTo>
                  <a:lnTo>
                    <a:pt x="2276856" y="497839"/>
                  </a:lnTo>
                  <a:lnTo>
                    <a:pt x="2269031" y="536596"/>
                  </a:lnTo>
                  <a:lnTo>
                    <a:pt x="2247693" y="568245"/>
                  </a:lnTo>
                  <a:lnTo>
                    <a:pt x="2216044" y="589583"/>
                  </a:lnTo>
                  <a:lnTo>
                    <a:pt x="2177288" y="597408"/>
                  </a:lnTo>
                  <a:lnTo>
                    <a:pt x="99568" y="597408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39"/>
                  </a:lnTo>
                  <a:lnTo>
                    <a:pt x="0" y="995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281161" y="2511932"/>
            <a:ext cx="8877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wo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1700">
              <a:latin typeface="Corbel"/>
              <a:cs typeface="Corbe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577708" y="2998089"/>
            <a:ext cx="2296160" cy="616585"/>
            <a:chOff x="7577708" y="2998089"/>
            <a:chExt cx="2296160" cy="616585"/>
          </a:xfrm>
        </p:grpSpPr>
        <p:sp>
          <p:nvSpPr>
            <p:cNvPr id="18" name="object 18"/>
            <p:cNvSpPr/>
            <p:nvPr/>
          </p:nvSpPr>
          <p:spPr>
            <a:xfrm>
              <a:off x="7587233" y="3007614"/>
              <a:ext cx="2277110" cy="597535"/>
            </a:xfrm>
            <a:custGeom>
              <a:avLst/>
              <a:gdLst/>
              <a:ahLst/>
              <a:cxnLst/>
              <a:rect l="l" t="t" r="r" b="b"/>
              <a:pathLst>
                <a:path w="2277109" h="597535">
                  <a:moveTo>
                    <a:pt x="2177288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8"/>
                  </a:lnTo>
                  <a:lnTo>
                    <a:pt x="0" y="497839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8"/>
                  </a:lnTo>
                  <a:lnTo>
                    <a:pt x="2177288" y="597408"/>
                  </a:lnTo>
                  <a:lnTo>
                    <a:pt x="2216044" y="589583"/>
                  </a:lnTo>
                  <a:lnTo>
                    <a:pt x="2247693" y="568245"/>
                  </a:lnTo>
                  <a:lnTo>
                    <a:pt x="2269031" y="536596"/>
                  </a:lnTo>
                  <a:lnTo>
                    <a:pt x="2276856" y="497839"/>
                  </a:lnTo>
                  <a:lnTo>
                    <a:pt x="2276856" y="99568"/>
                  </a:lnTo>
                  <a:lnTo>
                    <a:pt x="2269031" y="60811"/>
                  </a:lnTo>
                  <a:lnTo>
                    <a:pt x="2247693" y="29162"/>
                  </a:lnTo>
                  <a:lnTo>
                    <a:pt x="2216044" y="7824"/>
                  </a:lnTo>
                  <a:lnTo>
                    <a:pt x="2177288" y="0"/>
                  </a:lnTo>
                  <a:close/>
                </a:path>
              </a:pathLst>
            </a:custGeom>
            <a:solidFill>
              <a:srgbClr val="417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87233" y="3007614"/>
              <a:ext cx="2277110" cy="597535"/>
            </a:xfrm>
            <a:custGeom>
              <a:avLst/>
              <a:gdLst/>
              <a:ahLst/>
              <a:cxnLst/>
              <a:rect l="l" t="t" r="r" b="b"/>
              <a:pathLst>
                <a:path w="2277109" h="597535">
                  <a:moveTo>
                    <a:pt x="0" y="99568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2177288" y="0"/>
                  </a:lnTo>
                  <a:lnTo>
                    <a:pt x="2216044" y="7824"/>
                  </a:lnTo>
                  <a:lnTo>
                    <a:pt x="2247693" y="29162"/>
                  </a:lnTo>
                  <a:lnTo>
                    <a:pt x="2269031" y="60811"/>
                  </a:lnTo>
                  <a:lnTo>
                    <a:pt x="2276856" y="99568"/>
                  </a:lnTo>
                  <a:lnTo>
                    <a:pt x="2276856" y="497839"/>
                  </a:lnTo>
                  <a:lnTo>
                    <a:pt x="2269031" y="536596"/>
                  </a:lnTo>
                  <a:lnTo>
                    <a:pt x="2247693" y="568245"/>
                  </a:lnTo>
                  <a:lnTo>
                    <a:pt x="2216044" y="589583"/>
                  </a:lnTo>
                  <a:lnTo>
                    <a:pt x="2177288" y="597408"/>
                  </a:lnTo>
                  <a:lnTo>
                    <a:pt x="99568" y="597408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39"/>
                  </a:lnTo>
                  <a:lnTo>
                    <a:pt x="0" y="9956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081518" y="3138932"/>
            <a:ext cx="128714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Em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ail</a:t>
            </a:r>
            <a:r>
              <a:rPr sz="17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Address</a:t>
            </a:r>
            <a:endParaRPr sz="1700">
              <a:latin typeface="Corbel"/>
              <a:cs typeface="Corbe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577708" y="3625977"/>
            <a:ext cx="2296160" cy="616585"/>
            <a:chOff x="7577708" y="3625977"/>
            <a:chExt cx="2296160" cy="616585"/>
          </a:xfrm>
        </p:grpSpPr>
        <p:sp>
          <p:nvSpPr>
            <p:cNvPr id="22" name="object 22"/>
            <p:cNvSpPr/>
            <p:nvPr/>
          </p:nvSpPr>
          <p:spPr>
            <a:xfrm>
              <a:off x="7587233" y="3635502"/>
              <a:ext cx="2277110" cy="597535"/>
            </a:xfrm>
            <a:custGeom>
              <a:avLst/>
              <a:gdLst/>
              <a:ahLst/>
              <a:cxnLst/>
              <a:rect l="l" t="t" r="r" b="b"/>
              <a:pathLst>
                <a:path w="2277109" h="597535">
                  <a:moveTo>
                    <a:pt x="2177288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8"/>
                  </a:lnTo>
                  <a:lnTo>
                    <a:pt x="0" y="497840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8"/>
                  </a:lnTo>
                  <a:lnTo>
                    <a:pt x="2177288" y="597408"/>
                  </a:lnTo>
                  <a:lnTo>
                    <a:pt x="2216044" y="589583"/>
                  </a:lnTo>
                  <a:lnTo>
                    <a:pt x="2247693" y="568245"/>
                  </a:lnTo>
                  <a:lnTo>
                    <a:pt x="2269031" y="536596"/>
                  </a:lnTo>
                  <a:lnTo>
                    <a:pt x="2276856" y="497840"/>
                  </a:lnTo>
                  <a:lnTo>
                    <a:pt x="2276856" y="99568"/>
                  </a:lnTo>
                  <a:lnTo>
                    <a:pt x="2269031" y="60811"/>
                  </a:lnTo>
                  <a:lnTo>
                    <a:pt x="2247693" y="29162"/>
                  </a:lnTo>
                  <a:lnTo>
                    <a:pt x="2216044" y="7824"/>
                  </a:lnTo>
                  <a:lnTo>
                    <a:pt x="2177288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87233" y="3635502"/>
              <a:ext cx="2277110" cy="597535"/>
            </a:xfrm>
            <a:custGeom>
              <a:avLst/>
              <a:gdLst/>
              <a:ahLst/>
              <a:cxnLst/>
              <a:rect l="l" t="t" r="r" b="b"/>
              <a:pathLst>
                <a:path w="2277109" h="597535">
                  <a:moveTo>
                    <a:pt x="0" y="99568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2177288" y="0"/>
                  </a:lnTo>
                  <a:lnTo>
                    <a:pt x="2216044" y="7824"/>
                  </a:lnTo>
                  <a:lnTo>
                    <a:pt x="2247693" y="29162"/>
                  </a:lnTo>
                  <a:lnTo>
                    <a:pt x="2269031" y="60811"/>
                  </a:lnTo>
                  <a:lnTo>
                    <a:pt x="2276856" y="99568"/>
                  </a:lnTo>
                  <a:lnTo>
                    <a:pt x="2276856" y="497840"/>
                  </a:lnTo>
                  <a:lnTo>
                    <a:pt x="2269031" y="536596"/>
                  </a:lnTo>
                  <a:lnTo>
                    <a:pt x="2247693" y="568245"/>
                  </a:lnTo>
                  <a:lnTo>
                    <a:pt x="2216044" y="589583"/>
                  </a:lnTo>
                  <a:lnTo>
                    <a:pt x="2177288" y="597408"/>
                  </a:lnTo>
                  <a:lnTo>
                    <a:pt x="99568" y="597408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40"/>
                  </a:lnTo>
                  <a:lnTo>
                    <a:pt x="0" y="9956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095233" y="3766184"/>
            <a:ext cx="12611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Mobile</a:t>
            </a:r>
            <a:r>
              <a:rPr sz="17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Phone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86471" y="4261103"/>
            <a:ext cx="2277110" cy="597535"/>
          </a:xfrm>
          <a:custGeom>
            <a:avLst/>
            <a:gdLst/>
            <a:ahLst/>
            <a:cxnLst/>
            <a:rect l="l" t="t" r="r" b="b"/>
            <a:pathLst>
              <a:path w="2277109" h="597535">
                <a:moveTo>
                  <a:pt x="2177287" y="0"/>
                </a:moveTo>
                <a:lnTo>
                  <a:pt x="99568" y="0"/>
                </a:lnTo>
                <a:lnTo>
                  <a:pt x="60811" y="7824"/>
                </a:lnTo>
                <a:lnTo>
                  <a:pt x="29162" y="29162"/>
                </a:lnTo>
                <a:lnTo>
                  <a:pt x="7824" y="60811"/>
                </a:lnTo>
                <a:lnTo>
                  <a:pt x="0" y="99568"/>
                </a:lnTo>
                <a:lnTo>
                  <a:pt x="0" y="497840"/>
                </a:lnTo>
                <a:lnTo>
                  <a:pt x="7824" y="536596"/>
                </a:lnTo>
                <a:lnTo>
                  <a:pt x="29162" y="568245"/>
                </a:lnTo>
                <a:lnTo>
                  <a:pt x="60811" y="589583"/>
                </a:lnTo>
                <a:lnTo>
                  <a:pt x="99568" y="597408"/>
                </a:lnTo>
                <a:lnTo>
                  <a:pt x="2177287" y="597408"/>
                </a:lnTo>
                <a:lnTo>
                  <a:pt x="2216044" y="589583"/>
                </a:lnTo>
                <a:lnTo>
                  <a:pt x="2247693" y="568245"/>
                </a:lnTo>
                <a:lnTo>
                  <a:pt x="2269031" y="536596"/>
                </a:lnTo>
                <a:lnTo>
                  <a:pt x="2276855" y="497840"/>
                </a:lnTo>
                <a:lnTo>
                  <a:pt x="2276855" y="99568"/>
                </a:lnTo>
                <a:lnTo>
                  <a:pt x="2269031" y="60811"/>
                </a:lnTo>
                <a:lnTo>
                  <a:pt x="2247693" y="29162"/>
                </a:lnTo>
                <a:lnTo>
                  <a:pt x="2216044" y="7824"/>
                </a:lnTo>
                <a:lnTo>
                  <a:pt x="2177287" y="0"/>
                </a:lnTo>
                <a:close/>
              </a:path>
            </a:pathLst>
          </a:custGeom>
          <a:solidFill>
            <a:srgbClr val="B120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74254" y="4393184"/>
            <a:ext cx="170433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Secu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ity</a:t>
            </a:r>
            <a:r>
              <a:rPr sz="17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uestions</a:t>
            </a:r>
            <a:endParaRPr sz="1700">
              <a:latin typeface="Corbel"/>
              <a:cs typeface="Corbe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577708" y="4880228"/>
            <a:ext cx="2296160" cy="615315"/>
            <a:chOff x="7577708" y="4880228"/>
            <a:chExt cx="2296160" cy="615315"/>
          </a:xfrm>
        </p:grpSpPr>
        <p:sp>
          <p:nvSpPr>
            <p:cNvPr id="28" name="object 28"/>
            <p:cNvSpPr/>
            <p:nvPr/>
          </p:nvSpPr>
          <p:spPr>
            <a:xfrm>
              <a:off x="7587233" y="4889753"/>
              <a:ext cx="2277110" cy="596265"/>
            </a:xfrm>
            <a:custGeom>
              <a:avLst/>
              <a:gdLst/>
              <a:ahLst/>
              <a:cxnLst/>
              <a:rect l="l" t="t" r="r" b="b"/>
              <a:pathLst>
                <a:path w="2277109" h="596264">
                  <a:moveTo>
                    <a:pt x="2177542" y="0"/>
                  </a:moveTo>
                  <a:lnTo>
                    <a:pt x="99314" y="0"/>
                  </a:lnTo>
                  <a:lnTo>
                    <a:pt x="60650" y="7802"/>
                  </a:lnTo>
                  <a:lnTo>
                    <a:pt x="29082" y="29083"/>
                  </a:lnTo>
                  <a:lnTo>
                    <a:pt x="7802" y="60650"/>
                  </a:lnTo>
                  <a:lnTo>
                    <a:pt x="0" y="99314"/>
                  </a:lnTo>
                  <a:lnTo>
                    <a:pt x="0" y="496570"/>
                  </a:lnTo>
                  <a:lnTo>
                    <a:pt x="7802" y="535233"/>
                  </a:lnTo>
                  <a:lnTo>
                    <a:pt x="29082" y="566801"/>
                  </a:lnTo>
                  <a:lnTo>
                    <a:pt x="60650" y="588081"/>
                  </a:lnTo>
                  <a:lnTo>
                    <a:pt x="99314" y="595884"/>
                  </a:lnTo>
                  <a:lnTo>
                    <a:pt x="2177542" y="595884"/>
                  </a:lnTo>
                  <a:lnTo>
                    <a:pt x="2216205" y="588081"/>
                  </a:lnTo>
                  <a:lnTo>
                    <a:pt x="2247773" y="566801"/>
                  </a:lnTo>
                  <a:lnTo>
                    <a:pt x="2269053" y="535233"/>
                  </a:lnTo>
                  <a:lnTo>
                    <a:pt x="2276856" y="496570"/>
                  </a:lnTo>
                  <a:lnTo>
                    <a:pt x="2276856" y="99314"/>
                  </a:lnTo>
                  <a:lnTo>
                    <a:pt x="2269053" y="60650"/>
                  </a:lnTo>
                  <a:lnTo>
                    <a:pt x="2247773" y="29083"/>
                  </a:lnTo>
                  <a:lnTo>
                    <a:pt x="2216205" y="7802"/>
                  </a:lnTo>
                  <a:lnTo>
                    <a:pt x="2177542" y="0"/>
                  </a:lnTo>
                  <a:close/>
                </a:path>
              </a:pathLst>
            </a:custGeom>
            <a:solidFill>
              <a:srgbClr val="004B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87233" y="4889753"/>
              <a:ext cx="2277110" cy="596265"/>
            </a:xfrm>
            <a:custGeom>
              <a:avLst/>
              <a:gdLst/>
              <a:ahLst/>
              <a:cxnLst/>
              <a:rect l="l" t="t" r="r" b="b"/>
              <a:pathLst>
                <a:path w="2277109" h="596264">
                  <a:moveTo>
                    <a:pt x="0" y="99314"/>
                  </a:moveTo>
                  <a:lnTo>
                    <a:pt x="7802" y="60650"/>
                  </a:lnTo>
                  <a:lnTo>
                    <a:pt x="29082" y="29083"/>
                  </a:lnTo>
                  <a:lnTo>
                    <a:pt x="60650" y="7802"/>
                  </a:lnTo>
                  <a:lnTo>
                    <a:pt x="99314" y="0"/>
                  </a:lnTo>
                  <a:lnTo>
                    <a:pt x="2177542" y="0"/>
                  </a:lnTo>
                  <a:lnTo>
                    <a:pt x="2216205" y="7802"/>
                  </a:lnTo>
                  <a:lnTo>
                    <a:pt x="2247773" y="29083"/>
                  </a:lnTo>
                  <a:lnTo>
                    <a:pt x="2269053" y="60650"/>
                  </a:lnTo>
                  <a:lnTo>
                    <a:pt x="2276856" y="99314"/>
                  </a:lnTo>
                  <a:lnTo>
                    <a:pt x="2276856" y="496570"/>
                  </a:lnTo>
                  <a:lnTo>
                    <a:pt x="2269053" y="535233"/>
                  </a:lnTo>
                  <a:lnTo>
                    <a:pt x="2247773" y="566801"/>
                  </a:lnTo>
                  <a:lnTo>
                    <a:pt x="2216205" y="588081"/>
                  </a:lnTo>
                  <a:lnTo>
                    <a:pt x="2177542" y="595884"/>
                  </a:lnTo>
                  <a:lnTo>
                    <a:pt x="99314" y="595884"/>
                  </a:lnTo>
                  <a:lnTo>
                    <a:pt x="60650" y="588081"/>
                  </a:lnTo>
                  <a:lnTo>
                    <a:pt x="29082" y="566801"/>
                  </a:lnTo>
                  <a:lnTo>
                    <a:pt x="7802" y="535233"/>
                  </a:lnTo>
                  <a:lnTo>
                    <a:pt x="0" y="496570"/>
                  </a:lnTo>
                  <a:lnTo>
                    <a:pt x="0" y="9931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668514" y="5019878"/>
            <a:ext cx="211582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Social</a:t>
            </a:r>
            <a:r>
              <a:rPr sz="17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Security</a:t>
            </a:r>
            <a:r>
              <a:rPr sz="17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Number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760329" y="6333898"/>
            <a:ext cx="236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0"/>
              </a:lnSpc>
            </a:pPr>
            <a:fld id="{81D60167-4931-47E6-BA6A-407CBD079E47}" type="slidenum">
              <a:rPr sz="1200" dirty="0">
                <a:solidFill>
                  <a:srgbClr val="1CACE3"/>
                </a:solidFill>
                <a:latin typeface="Corbel"/>
                <a:cs typeface="Corbel"/>
              </a:rPr>
              <a:t>6</a:t>
            </a:fld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275285"/>
            <a:ext cx="8157209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000000"/>
                </a:solidFill>
              </a:rPr>
              <a:t>Payments</a:t>
            </a:r>
            <a:r>
              <a:rPr sz="4000" spc="-5" dirty="0">
                <a:solidFill>
                  <a:srgbClr val="000000"/>
                </a:solidFill>
              </a:rPr>
              <a:t> to</a:t>
            </a:r>
            <a:r>
              <a:rPr sz="4000" spc="-270" dirty="0">
                <a:solidFill>
                  <a:srgbClr val="000000"/>
                </a:solidFill>
              </a:rPr>
              <a:t> </a:t>
            </a:r>
            <a:r>
              <a:rPr sz="4000" spc="-25" dirty="0">
                <a:solidFill>
                  <a:srgbClr val="000000"/>
                </a:solidFill>
              </a:rPr>
              <a:t>Tax-Deferred </a:t>
            </a:r>
            <a:r>
              <a:rPr sz="4000" spc="-30" dirty="0">
                <a:solidFill>
                  <a:srgbClr val="000000"/>
                </a:solidFill>
              </a:rPr>
              <a:t>Pension</a:t>
            </a:r>
            <a:r>
              <a:rPr sz="4000" spc="1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and </a:t>
            </a:r>
            <a:r>
              <a:rPr sz="4000" spc="-79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Retirement</a:t>
            </a:r>
            <a:r>
              <a:rPr sz="4000" spc="-13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Savings</a:t>
            </a:r>
            <a:r>
              <a:rPr sz="4000" spc="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Plans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733800" y="1676400"/>
            <a:ext cx="6136005" cy="4277995"/>
            <a:chOff x="3733800" y="1676400"/>
            <a:chExt cx="6136005" cy="42779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1676400"/>
              <a:ext cx="6135623" cy="42778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06562" y="3239261"/>
              <a:ext cx="1447800" cy="381000"/>
            </a:xfrm>
            <a:custGeom>
              <a:avLst/>
              <a:gdLst/>
              <a:ahLst/>
              <a:cxnLst/>
              <a:rect l="l" t="t" r="r" b="b"/>
              <a:pathLst>
                <a:path w="1447800" h="381000">
                  <a:moveTo>
                    <a:pt x="144780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334010"/>
                  </a:lnTo>
                  <a:lnTo>
                    <a:pt x="0" y="381000"/>
                  </a:lnTo>
                  <a:lnTo>
                    <a:pt x="1447800" y="381000"/>
                  </a:lnTo>
                  <a:lnTo>
                    <a:pt x="1447800" y="334010"/>
                  </a:lnTo>
                  <a:lnTo>
                    <a:pt x="47625" y="334010"/>
                  </a:lnTo>
                  <a:lnTo>
                    <a:pt x="47625" y="48260"/>
                  </a:lnTo>
                  <a:lnTo>
                    <a:pt x="1400175" y="48260"/>
                  </a:lnTo>
                  <a:lnTo>
                    <a:pt x="1400175" y="333375"/>
                  </a:lnTo>
                  <a:lnTo>
                    <a:pt x="1447800" y="333375"/>
                  </a:lnTo>
                  <a:lnTo>
                    <a:pt x="1447800" y="48260"/>
                  </a:lnTo>
                  <a:lnTo>
                    <a:pt x="1447800" y="476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06561" y="3239261"/>
              <a:ext cx="1447800" cy="381000"/>
            </a:xfrm>
            <a:custGeom>
              <a:avLst/>
              <a:gdLst/>
              <a:ahLst/>
              <a:cxnLst/>
              <a:rect l="l" t="t" r="r" b="b"/>
              <a:pathLst>
                <a:path w="1447800" h="381000">
                  <a:moveTo>
                    <a:pt x="0" y="0"/>
                  </a:moveTo>
                  <a:lnTo>
                    <a:pt x="1447800" y="0"/>
                  </a:lnTo>
                  <a:lnTo>
                    <a:pt x="1447800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  <a:path w="1447800" h="381000">
                  <a:moveTo>
                    <a:pt x="47625" y="47625"/>
                  </a:moveTo>
                  <a:lnTo>
                    <a:pt x="47625" y="333375"/>
                  </a:lnTo>
                  <a:lnTo>
                    <a:pt x="1400175" y="333375"/>
                  </a:lnTo>
                  <a:lnTo>
                    <a:pt x="1400175" y="47625"/>
                  </a:lnTo>
                  <a:lnTo>
                    <a:pt x="47625" y="47625"/>
                  </a:lnTo>
                  <a:close/>
                </a:path>
              </a:pathLst>
            </a:custGeom>
            <a:ln w="19050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45173" y="4969002"/>
              <a:ext cx="914400" cy="426720"/>
            </a:xfrm>
            <a:custGeom>
              <a:avLst/>
              <a:gdLst/>
              <a:ahLst/>
              <a:cxnLst/>
              <a:rect l="l" t="t" r="r" b="b"/>
              <a:pathLst>
                <a:path w="914400" h="426720">
                  <a:moveTo>
                    <a:pt x="914400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914400" y="42672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45173" y="4969002"/>
              <a:ext cx="914400" cy="426720"/>
            </a:xfrm>
            <a:custGeom>
              <a:avLst/>
              <a:gdLst/>
              <a:ahLst/>
              <a:cxnLst/>
              <a:rect l="l" t="t" r="r" b="b"/>
              <a:pathLst>
                <a:path w="914400" h="426720">
                  <a:moveTo>
                    <a:pt x="0" y="426720"/>
                  </a:moveTo>
                  <a:lnTo>
                    <a:pt x="914400" y="42672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426720"/>
                  </a:lnTo>
                  <a:close/>
                </a:path>
              </a:pathLst>
            </a:custGeom>
            <a:ln w="19049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5208" y="1693291"/>
            <a:ext cx="272161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lr>
                <a:srgbClr val="2583C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Only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include if you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have one of the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 following letters: 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D,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E,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G,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0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S,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ted  next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to an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amount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boxes 12a to 12d of the </a:t>
            </a:r>
            <a:r>
              <a:rPr sz="2000" spc="-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W-2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592" y="310895"/>
            <a:ext cx="11863070" cy="6236335"/>
            <a:chOff x="164592" y="310895"/>
            <a:chExt cx="11863070" cy="6236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348995"/>
              <a:ext cx="11786616" cy="61600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3642" y="329945"/>
              <a:ext cx="11824970" cy="6198235"/>
            </a:xfrm>
            <a:custGeom>
              <a:avLst/>
              <a:gdLst/>
              <a:ahLst/>
              <a:cxnLst/>
              <a:rect l="l" t="t" r="r" b="b"/>
              <a:pathLst>
                <a:path w="11824970" h="6198234">
                  <a:moveTo>
                    <a:pt x="0" y="6198108"/>
                  </a:moveTo>
                  <a:lnTo>
                    <a:pt x="11824716" y="6198108"/>
                  </a:lnTo>
                  <a:lnTo>
                    <a:pt x="11824716" y="0"/>
                  </a:lnTo>
                  <a:lnTo>
                    <a:pt x="0" y="0"/>
                  </a:lnTo>
                  <a:lnTo>
                    <a:pt x="0" y="61981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0" y="3166872"/>
              <a:ext cx="2769235" cy="1262380"/>
            </a:xfrm>
            <a:custGeom>
              <a:avLst/>
              <a:gdLst/>
              <a:ahLst/>
              <a:cxnLst/>
              <a:rect l="l" t="t" r="r" b="b"/>
              <a:pathLst>
                <a:path w="2769234" h="1262379">
                  <a:moveTo>
                    <a:pt x="0" y="630935"/>
                  </a:moveTo>
                  <a:lnTo>
                    <a:pt x="5983" y="571882"/>
                  </a:lnTo>
                  <a:lnTo>
                    <a:pt x="23580" y="514365"/>
                  </a:lnTo>
                  <a:lnTo>
                    <a:pt x="52257" y="458626"/>
                  </a:lnTo>
                  <a:lnTo>
                    <a:pt x="91484" y="404907"/>
                  </a:lnTo>
                  <a:lnTo>
                    <a:pt x="140727" y="353452"/>
                  </a:lnTo>
                  <a:lnTo>
                    <a:pt x="199456" y="304502"/>
                  </a:lnTo>
                  <a:lnTo>
                    <a:pt x="232211" y="281042"/>
                  </a:lnTo>
                  <a:lnTo>
                    <a:pt x="267138" y="258299"/>
                  </a:lnTo>
                  <a:lnTo>
                    <a:pt x="304171" y="236304"/>
                  </a:lnTo>
                  <a:lnTo>
                    <a:pt x="343242" y="215086"/>
                  </a:lnTo>
                  <a:lnTo>
                    <a:pt x="384286" y="194677"/>
                  </a:lnTo>
                  <a:lnTo>
                    <a:pt x="427235" y="175106"/>
                  </a:lnTo>
                  <a:lnTo>
                    <a:pt x="472024" y="156403"/>
                  </a:lnTo>
                  <a:lnTo>
                    <a:pt x="518586" y="138599"/>
                  </a:lnTo>
                  <a:lnTo>
                    <a:pt x="566854" y="121724"/>
                  </a:lnTo>
                  <a:lnTo>
                    <a:pt x="616763" y="105809"/>
                  </a:lnTo>
                  <a:lnTo>
                    <a:pt x="668244" y="90884"/>
                  </a:lnTo>
                  <a:lnTo>
                    <a:pt x="721233" y="76978"/>
                  </a:lnTo>
                  <a:lnTo>
                    <a:pt x="775662" y="64123"/>
                  </a:lnTo>
                  <a:lnTo>
                    <a:pt x="831465" y="52348"/>
                  </a:lnTo>
                  <a:lnTo>
                    <a:pt x="888576" y="41685"/>
                  </a:lnTo>
                  <a:lnTo>
                    <a:pt x="946928" y="32162"/>
                  </a:lnTo>
                  <a:lnTo>
                    <a:pt x="1006454" y="23811"/>
                  </a:lnTo>
                  <a:lnTo>
                    <a:pt x="1067088" y="16661"/>
                  </a:lnTo>
                  <a:lnTo>
                    <a:pt x="1128764" y="10744"/>
                  </a:lnTo>
                  <a:lnTo>
                    <a:pt x="1191415" y="6089"/>
                  </a:lnTo>
                  <a:lnTo>
                    <a:pt x="1254975" y="2726"/>
                  </a:lnTo>
                  <a:lnTo>
                    <a:pt x="1319376" y="686"/>
                  </a:lnTo>
                  <a:lnTo>
                    <a:pt x="1384553" y="0"/>
                  </a:lnTo>
                  <a:lnTo>
                    <a:pt x="1449731" y="686"/>
                  </a:lnTo>
                  <a:lnTo>
                    <a:pt x="1514132" y="2726"/>
                  </a:lnTo>
                  <a:lnTo>
                    <a:pt x="1577692" y="6089"/>
                  </a:lnTo>
                  <a:lnTo>
                    <a:pt x="1640343" y="10744"/>
                  </a:lnTo>
                  <a:lnTo>
                    <a:pt x="1702019" y="16661"/>
                  </a:lnTo>
                  <a:lnTo>
                    <a:pt x="1762653" y="23811"/>
                  </a:lnTo>
                  <a:lnTo>
                    <a:pt x="1822179" y="32162"/>
                  </a:lnTo>
                  <a:lnTo>
                    <a:pt x="1880531" y="41685"/>
                  </a:lnTo>
                  <a:lnTo>
                    <a:pt x="1937642" y="52348"/>
                  </a:lnTo>
                  <a:lnTo>
                    <a:pt x="1993445" y="64123"/>
                  </a:lnTo>
                  <a:lnTo>
                    <a:pt x="2047874" y="76978"/>
                  </a:lnTo>
                  <a:lnTo>
                    <a:pt x="2100863" y="90884"/>
                  </a:lnTo>
                  <a:lnTo>
                    <a:pt x="2152344" y="105809"/>
                  </a:lnTo>
                  <a:lnTo>
                    <a:pt x="2202253" y="121724"/>
                  </a:lnTo>
                  <a:lnTo>
                    <a:pt x="2250521" y="138599"/>
                  </a:lnTo>
                  <a:lnTo>
                    <a:pt x="2297083" y="156403"/>
                  </a:lnTo>
                  <a:lnTo>
                    <a:pt x="2341872" y="175106"/>
                  </a:lnTo>
                  <a:lnTo>
                    <a:pt x="2384821" y="194677"/>
                  </a:lnTo>
                  <a:lnTo>
                    <a:pt x="2425865" y="215086"/>
                  </a:lnTo>
                  <a:lnTo>
                    <a:pt x="2464936" y="236304"/>
                  </a:lnTo>
                  <a:lnTo>
                    <a:pt x="2501969" y="258299"/>
                  </a:lnTo>
                  <a:lnTo>
                    <a:pt x="2536896" y="281042"/>
                  </a:lnTo>
                  <a:lnTo>
                    <a:pt x="2569651" y="304502"/>
                  </a:lnTo>
                  <a:lnTo>
                    <a:pt x="2600168" y="328649"/>
                  </a:lnTo>
                  <a:lnTo>
                    <a:pt x="2654220" y="378882"/>
                  </a:lnTo>
                  <a:lnTo>
                    <a:pt x="2698522" y="431499"/>
                  </a:lnTo>
                  <a:lnTo>
                    <a:pt x="2732540" y="486258"/>
                  </a:lnTo>
                  <a:lnTo>
                    <a:pt x="2755744" y="542916"/>
                  </a:lnTo>
                  <a:lnTo>
                    <a:pt x="2767600" y="601232"/>
                  </a:lnTo>
                  <a:lnTo>
                    <a:pt x="2769107" y="630935"/>
                  </a:lnTo>
                  <a:lnTo>
                    <a:pt x="2767600" y="660639"/>
                  </a:lnTo>
                  <a:lnTo>
                    <a:pt x="2755744" y="718955"/>
                  </a:lnTo>
                  <a:lnTo>
                    <a:pt x="2732540" y="775613"/>
                  </a:lnTo>
                  <a:lnTo>
                    <a:pt x="2698522" y="830372"/>
                  </a:lnTo>
                  <a:lnTo>
                    <a:pt x="2654220" y="882989"/>
                  </a:lnTo>
                  <a:lnTo>
                    <a:pt x="2600168" y="933222"/>
                  </a:lnTo>
                  <a:lnTo>
                    <a:pt x="2569651" y="957369"/>
                  </a:lnTo>
                  <a:lnTo>
                    <a:pt x="2536896" y="980829"/>
                  </a:lnTo>
                  <a:lnTo>
                    <a:pt x="2501969" y="1003572"/>
                  </a:lnTo>
                  <a:lnTo>
                    <a:pt x="2464936" y="1025567"/>
                  </a:lnTo>
                  <a:lnTo>
                    <a:pt x="2425865" y="1046785"/>
                  </a:lnTo>
                  <a:lnTo>
                    <a:pt x="2384821" y="1067194"/>
                  </a:lnTo>
                  <a:lnTo>
                    <a:pt x="2341872" y="1086765"/>
                  </a:lnTo>
                  <a:lnTo>
                    <a:pt x="2297083" y="1105468"/>
                  </a:lnTo>
                  <a:lnTo>
                    <a:pt x="2250521" y="1123272"/>
                  </a:lnTo>
                  <a:lnTo>
                    <a:pt x="2202253" y="1140147"/>
                  </a:lnTo>
                  <a:lnTo>
                    <a:pt x="2152344" y="1156062"/>
                  </a:lnTo>
                  <a:lnTo>
                    <a:pt x="2100863" y="1170987"/>
                  </a:lnTo>
                  <a:lnTo>
                    <a:pt x="2047874" y="1184893"/>
                  </a:lnTo>
                  <a:lnTo>
                    <a:pt x="1993445" y="1197748"/>
                  </a:lnTo>
                  <a:lnTo>
                    <a:pt x="1937642" y="1209523"/>
                  </a:lnTo>
                  <a:lnTo>
                    <a:pt x="1880531" y="1220186"/>
                  </a:lnTo>
                  <a:lnTo>
                    <a:pt x="1822179" y="1229709"/>
                  </a:lnTo>
                  <a:lnTo>
                    <a:pt x="1762653" y="1238060"/>
                  </a:lnTo>
                  <a:lnTo>
                    <a:pt x="1702019" y="1245210"/>
                  </a:lnTo>
                  <a:lnTo>
                    <a:pt x="1640343" y="1251127"/>
                  </a:lnTo>
                  <a:lnTo>
                    <a:pt x="1577692" y="1255782"/>
                  </a:lnTo>
                  <a:lnTo>
                    <a:pt x="1514132" y="1259145"/>
                  </a:lnTo>
                  <a:lnTo>
                    <a:pt x="1449731" y="1261185"/>
                  </a:lnTo>
                  <a:lnTo>
                    <a:pt x="1384553" y="1261871"/>
                  </a:lnTo>
                  <a:lnTo>
                    <a:pt x="1319376" y="1261185"/>
                  </a:lnTo>
                  <a:lnTo>
                    <a:pt x="1254975" y="1259145"/>
                  </a:lnTo>
                  <a:lnTo>
                    <a:pt x="1191415" y="1255782"/>
                  </a:lnTo>
                  <a:lnTo>
                    <a:pt x="1128764" y="1251127"/>
                  </a:lnTo>
                  <a:lnTo>
                    <a:pt x="1067088" y="1245210"/>
                  </a:lnTo>
                  <a:lnTo>
                    <a:pt x="1006454" y="1238060"/>
                  </a:lnTo>
                  <a:lnTo>
                    <a:pt x="946928" y="1229709"/>
                  </a:lnTo>
                  <a:lnTo>
                    <a:pt x="888576" y="1220186"/>
                  </a:lnTo>
                  <a:lnTo>
                    <a:pt x="831465" y="1209523"/>
                  </a:lnTo>
                  <a:lnTo>
                    <a:pt x="775662" y="1197748"/>
                  </a:lnTo>
                  <a:lnTo>
                    <a:pt x="721233" y="1184893"/>
                  </a:lnTo>
                  <a:lnTo>
                    <a:pt x="668244" y="1170987"/>
                  </a:lnTo>
                  <a:lnTo>
                    <a:pt x="616763" y="1156062"/>
                  </a:lnTo>
                  <a:lnTo>
                    <a:pt x="566854" y="1140147"/>
                  </a:lnTo>
                  <a:lnTo>
                    <a:pt x="518586" y="1123272"/>
                  </a:lnTo>
                  <a:lnTo>
                    <a:pt x="472024" y="1105468"/>
                  </a:lnTo>
                  <a:lnTo>
                    <a:pt x="427235" y="1086765"/>
                  </a:lnTo>
                  <a:lnTo>
                    <a:pt x="384286" y="1067194"/>
                  </a:lnTo>
                  <a:lnTo>
                    <a:pt x="343242" y="1046785"/>
                  </a:lnTo>
                  <a:lnTo>
                    <a:pt x="304171" y="1025567"/>
                  </a:lnTo>
                  <a:lnTo>
                    <a:pt x="267138" y="1003572"/>
                  </a:lnTo>
                  <a:lnTo>
                    <a:pt x="232211" y="980829"/>
                  </a:lnTo>
                  <a:lnTo>
                    <a:pt x="199456" y="957369"/>
                  </a:lnTo>
                  <a:lnTo>
                    <a:pt x="168939" y="933222"/>
                  </a:lnTo>
                  <a:lnTo>
                    <a:pt x="114887" y="882989"/>
                  </a:lnTo>
                  <a:lnTo>
                    <a:pt x="70585" y="830372"/>
                  </a:lnTo>
                  <a:lnTo>
                    <a:pt x="36567" y="775613"/>
                  </a:lnTo>
                  <a:lnTo>
                    <a:pt x="13363" y="718955"/>
                  </a:lnTo>
                  <a:lnTo>
                    <a:pt x="1507" y="660639"/>
                  </a:lnTo>
                  <a:lnTo>
                    <a:pt x="0" y="630935"/>
                  </a:lnTo>
                  <a:close/>
                </a:path>
              </a:pathLst>
            </a:custGeom>
            <a:ln w="5714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63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28028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9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85" dirty="0">
                <a:solidFill>
                  <a:srgbClr val="000000"/>
                </a:solidFill>
                <a:latin typeface="Arial Narrow"/>
                <a:cs typeface="Arial Narrow"/>
              </a:rPr>
              <a:t>Assets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0" y="1325892"/>
            <a:ext cx="9750425" cy="5314315"/>
            <a:chOff x="1524000" y="1325892"/>
            <a:chExt cx="9750425" cy="5314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325892"/>
              <a:ext cx="8279510" cy="53138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623" y="1365504"/>
              <a:ext cx="8156448" cy="51907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57273" y="1359154"/>
              <a:ext cx="8169275" cy="5203825"/>
            </a:xfrm>
            <a:custGeom>
              <a:avLst/>
              <a:gdLst/>
              <a:ahLst/>
              <a:cxnLst/>
              <a:rect l="l" t="t" r="r" b="b"/>
              <a:pathLst>
                <a:path w="8169275" h="5203825">
                  <a:moveTo>
                    <a:pt x="0" y="5203444"/>
                  </a:moveTo>
                  <a:lnTo>
                    <a:pt x="8169148" y="5203444"/>
                  </a:lnTo>
                  <a:lnTo>
                    <a:pt x="8169148" y="0"/>
                  </a:lnTo>
                  <a:lnTo>
                    <a:pt x="0" y="0"/>
                  </a:lnTo>
                  <a:lnTo>
                    <a:pt x="0" y="520344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76666" y="4121658"/>
              <a:ext cx="2887980" cy="1445260"/>
            </a:xfrm>
            <a:custGeom>
              <a:avLst/>
              <a:gdLst/>
              <a:ahLst/>
              <a:cxnLst/>
              <a:rect l="l" t="t" r="r" b="b"/>
              <a:pathLst>
                <a:path w="2887979" h="1445260">
                  <a:moveTo>
                    <a:pt x="2647187" y="0"/>
                  </a:moveTo>
                  <a:lnTo>
                    <a:pt x="240791" y="0"/>
                  </a:lnTo>
                  <a:lnTo>
                    <a:pt x="192268" y="4892"/>
                  </a:lnTo>
                  <a:lnTo>
                    <a:pt x="147071" y="18924"/>
                  </a:lnTo>
                  <a:lnTo>
                    <a:pt x="106170" y="41127"/>
                  </a:lnTo>
                  <a:lnTo>
                    <a:pt x="70532" y="70532"/>
                  </a:lnTo>
                  <a:lnTo>
                    <a:pt x="41127" y="106170"/>
                  </a:lnTo>
                  <a:lnTo>
                    <a:pt x="18924" y="147071"/>
                  </a:lnTo>
                  <a:lnTo>
                    <a:pt x="4892" y="192268"/>
                  </a:lnTo>
                  <a:lnTo>
                    <a:pt x="0" y="240792"/>
                  </a:lnTo>
                  <a:lnTo>
                    <a:pt x="0" y="1203960"/>
                  </a:lnTo>
                  <a:lnTo>
                    <a:pt x="4892" y="1252483"/>
                  </a:lnTo>
                  <a:lnTo>
                    <a:pt x="18924" y="1297680"/>
                  </a:lnTo>
                  <a:lnTo>
                    <a:pt x="41127" y="1338581"/>
                  </a:lnTo>
                  <a:lnTo>
                    <a:pt x="70532" y="1374219"/>
                  </a:lnTo>
                  <a:lnTo>
                    <a:pt x="106170" y="1403624"/>
                  </a:lnTo>
                  <a:lnTo>
                    <a:pt x="147071" y="1425827"/>
                  </a:lnTo>
                  <a:lnTo>
                    <a:pt x="192268" y="1439859"/>
                  </a:lnTo>
                  <a:lnTo>
                    <a:pt x="240791" y="1444752"/>
                  </a:lnTo>
                  <a:lnTo>
                    <a:pt x="2647187" y="1444752"/>
                  </a:lnTo>
                  <a:lnTo>
                    <a:pt x="2695711" y="1439859"/>
                  </a:lnTo>
                  <a:lnTo>
                    <a:pt x="2740908" y="1425827"/>
                  </a:lnTo>
                  <a:lnTo>
                    <a:pt x="2781809" y="1403624"/>
                  </a:lnTo>
                  <a:lnTo>
                    <a:pt x="2817447" y="1374219"/>
                  </a:lnTo>
                  <a:lnTo>
                    <a:pt x="2846852" y="1338581"/>
                  </a:lnTo>
                  <a:lnTo>
                    <a:pt x="2869055" y="1297680"/>
                  </a:lnTo>
                  <a:lnTo>
                    <a:pt x="2883087" y="1252483"/>
                  </a:lnTo>
                  <a:lnTo>
                    <a:pt x="2887979" y="1203960"/>
                  </a:lnTo>
                  <a:lnTo>
                    <a:pt x="2887979" y="240792"/>
                  </a:lnTo>
                  <a:lnTo>
                    <a:pt x="2883087" y="192268"/>
                  </a:lnTo>
                  <a:lnTo>
                    <a:pt x="2869055" y="147071"/>
                  </a:lnTo>
                  <a:lnTo>
                    <a:pt x="2846852" y="106170"/>
                  </a:lnTo>
                  <a:lnTo>
                    <a:pt x="2817447" y="70532"/>
                  </a:lnTo>
                  <a:lnTo>
                    <a:pt x="2781809" y="41127"/>
                  </a:lnTo>
                  <a:lnTo>
                    <a:pt x="2740908" y="18924"/>
                  </a:lnTo>
                  <a:lnTo>
                    <a:pt x="2695711" y="4892"/>
                  </a:lnTo>
                  <a:lnTo>
                    <a:pt x="264718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76666" y="4121658"/>
              <a:ext cx="2887980" cy="1445260"/>
            </a:xfrm>
            <a:custGeom>
              <a:avLst/>
              <a:gdLst/>
              <a:ahLst/>
              <a:cxnLst/>
              <a:rect l="l" t="t" r="r" b="b"/>
              <a:pathLst>
                <a:path w="2887979" h="1445260">
                  <a:moveTo>
                    <a:pt x="0" y="240792"/>
                  </a:moveTo>
                  <a:lnTo>
                    <a:pt x="4892" y="192268"/>
                  </a:lnTo>
                  <a:lnTo>
                    <a:pt x="18924" y="147071"/>
                  </a:lnTo>
                  <a:lnTo>
                    <a:pt x="41127" y="106170"/>
                  </a:lnTo>
                  <a:lnTo>
                    <a:pt x="70532" y="70532"/>
                  </a:lnTo>
                  <a:lnTo>
                    <a:pt x="106170" y="41127"/>
                  </a:lnTo>
                  <a:lnTo>
                    <a:pt x="147071" y="18924"/>
                  </a:lnTo>
                  <a:lnTo>
                    <a:pt x="192268" y="4892"/>
                  </a:lnTo>
                  <a:lnTo>
                    <a:pt x="240791" y="0"/>
                  </a:lnTo>
                  <a:lnTo>
                    <a:pt x="2647187" y="0"/>
                  </a:lnTo>
                  <a:lnTo>
                    <a:pt x="2695711" y="4892"/>
                  </a:lnTo>
                  <a:lnTo>
                    <a:pt x="2740908" y="18924"/>
                  </a:lnTo>
                  <a:lnTo>
                    <a:pt x="2781809" y="41127"/>
                  </a:lnTo>
                  <a:lnTo>
                    <a:pt x="2817447" y="70532"/>
                  </a:lnTo>
                  <a:lnTo>
                    <a:pt x="2846852" y="106170"/>
                  </a:lnTo>
                  <a:lnTo>
                    <a:pt x="2869055" y="147071"/>
                  </a:lnTo>
                  <a:lnTo>
                    <a:pt x="2883087" y="192268"/>
                  </a:lnTo>
                  <a:lnTo>
                    <a:pt x="2887979" y="240792"/>
                  </a:lnTo>
                  <a:lnTo>
                    <a:pt x="2887979" y="1203960"/>
                  </a:lnTo>
                  <a:lnTo>
                    <a:pt x="2883087" y="1252483"/>
                  </a:lnTo>
                  <a:lnTo>
                    <a:pt x="2869055" y="1297680"/>
                  </a:lnTo>
                  <a:lnTo>
                    <a:pt x="2846852" y="1338581"/>
                  </a:lnTo>
                  <a:lnTo>
                    <a:pt x="2817447" y="1374219"/>
                  </a:lnTo>
                  <a:lnTo>
                    <a:pt x="2781809" y="1403624"/>
                  </a:lnTo>
                  <a:lnTo>
                    <a:pt x="2740908" y="1425827"/>
                  </a:lnTo>
                  <a:lnTo>
                    <a:pt x="2695711" y="1439859"/>
                  </a:lnTo>
                  <a:lnTo>
                    <a:pt x="2647187" y="1444752"/>
                  </a:lnTo>
                  <a:lnTo>
                    <a:pt x="240791" y="1444752"/>
                  </a:lnTo>
                  <a:lnTo>
                    <a:pt x="192268" y="1439859"/>
                  </a:lnTo>
                  <a:lnTo>
                    <a:pt x="147071" y="1425827"/>
                  </a:lnTo>
                  <a:lnTo>
                    <a:pt x="106170" y="1403624"/>
                  </a:lnTo>
                  <a:lnTo>
                    <a:pt x="70532" y="1374219"/>
                  </a:lnTo>
                  <a:lnTo>
                    <a:pt x="41127" y="1338581"/>
                  </a:lnTo>
                  <a:lnTo>
                    <a:pt x="18924" y="1297680"/>
                  </a:lnTo>
                  <a:lnTo>
                    <a:pt x="4892" y="1252483"/>
                  </a:lnTo>
                  <a:lnTo>
                    <a:pt x="0" y="1203960"/>
                  </a:lnTo>
                  <a:lnTo>
                    <a:pt x="0" y="240792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33535" y="4523359"/>
            <a:ext cx="21056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rbel"/>
                <a:cs typeface="Corbel"/>
              </a:rPr>
              <a:t>Use</a:t>
            </a:r>
            <a:r>
              <a:rPr sz="2000" b="1" spc="-2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value</a:t>
            </a:r>
            <a:r>
              <a:rPr sz="2000" b="1" spc="-3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as</a:t>
            </a:r>
            <a:r>
              <a:rPr sz="2000" b="1" spc="-1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of</a:t>
            </a:r>
            <a:r>
              <a:rPr sz="2000" b="1" spc="-1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day </a:t>
            </a:r>
            <a:r>
              <a:rPr sz="2000" b="1" spc="-40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you</a:t>
            </a:r>
            <a:r>
              <a:rPr sz="2000" b="1" spc="-3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file</a:t>
            </a:r>
            <a:r>
              <a:rPr sz="2000" b="1" spc="-3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the</a:t>
            </a:r>
            <a:r>
              <a:rPr sz="2000" b="1" dirty="0">
                <a:latin typeface="Corbel"/>
                <a:cs typeface="Corbel"/>
              </a:rPr>
              <a:t> </a:t>
            </a:r>
            <a:r>
              <a:rPr sz="2000" b="1" spc="-25" dirty="0">
                <a:latin typeface="Corbel"/>
                <a:cs typeface="Corbel"/>
              </a:rPr>
              <a:t>FAFSA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64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5074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204" dirty="0">
                <a:solidFill>
                  <a:srgbClr val="000000"/>
                </a:solidFill>
                <a:latin typeface="Arial Narrow"/>
                <a:cs typeface="Arial Narrow"/>
              </a:rPr>
              <a:t>Tax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Arial Narrow"/>
                <a:cs typeface="Arial Narrow"/>
              </a:rPr>
              <a:t>Filing</a:t>
            </a:r>
            <a:r>
              <a:rPr sz="4400" spc="-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Status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01011" y="1147572"/>
            <a:ext cx="8006080" cy="5489575"/>
            <a:chOff x="2001011" y="1147572"/>
            <a:chExt cx="8006080" cy="5489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1011" y="1147572"/>
              <a:ext cx="8005572" cy="5489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80637" y="2987801"/>
              <a:ext cx="4610100" cy="441959"/>
            </a:xfrm>
            <a:custGeom>
              <a:avLst/>
              <a:gdLst/>
              <a:ahLst/>
              <a:cxnLst/>
              <a:rect l="l" t="t" r="r" b="b"/>
              <a:pathLst>
                <a:path w="4610100" h="441960">
                  <a:moveTo>
                    <a:pt x="4610100" y="0"/>
                  </a:moveTo>
                  <a:lnTo>
                    <a:pt x="0" y="0"/>
                  </a:lnTo>
                  <a:lnTo>
                    <a:pt x="0" y="441960"/>
                  </a:lnTo>
                  <a:lnTo>
                    <a:pt x="4610100" y="441960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80637" y="2987801"/>
              <a:ext cx="4610100" cy="441959"/>
            </a:xfrm>
            <a:custGeom>
              <a:avLst/>
              <a:gdLst/>
              <a:ahLst/>
              <a:cxnLst/>
              <a:rect l="l" t="t" r="r" b="b"/>
              <a:pathLst>
                <a:path w="4610100" h="441960">
                  <a:moveTo>
                    <a:pt x="0" y="441960"/>
                  </a:moveTo>
                  <a:lnTo>
                    <a:pt x="4610100" y="441960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44196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65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05" y="151638"/>
            <a:ext cx="871601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Eligible</a:t>
            </a:r>
            <a:r>
              <a:rPr sz="4400" spc="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110" dirty="0">
                <a:solidFill>
                  <a:srgbClr val="000000"/>
                </a:solidFill>
                <a:latin typeface="Arial Narrow"/>
                <a:cs typeface="Arial Narrow"/>
              </a:rPr>
              <a:t>for</a:t>
            </a:r>
            <a:r>
              <a:rPr sz="4400" spc="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85" dirty="0">
                <a:solidFill>
                  <a:srgbClr val="000000"/>
                </a:solidFill>
                <a:latin typeface="Arial Narrow"/>
                <a:cs typeface="Arial Narrow"/>
              </a:rPr>
              <a:t>IRS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50" dirty="0">
                <a:solidFill>
                  <a:srgbClr val="000000"/>
                </a:solidFill>
                <a:latin typeface="Arial Narrow"/>
                <a:cs typeface="Arial Narrow"/>
              </a:rPr>
              <a:t>Data</a:t>
            </a:r>
            <a:r>
              <a:rPr sz="4400" spc="10" dirty="0">
                <a:solidFill>
                  <a:srgbClr val="000000"/>
                </a:solidFill>
                <a:latin typeface="Arial Narrow"/>
                <a:cs typeface="Arial Narrow"/>
              </a:rPr>
              <a:t> Retrieval </a:t>
            </a:r>
            <a:r>
              <a:rPr sz="4400" spc="-114" dirty="0">
                <a:solidFill>
                  <a:srgbClr val="000000"/>
                </a:solidFill>
                <a:latin typeface="Arial Narrow"/>
                <a:cs typeface="Arial Narrow"/>
              </a:rPr>
              <a:t>Tool </a:t>
            </a:r>
            <a:r>
              <a:rPr sz="4400" spc="-99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90" dirty="0">
                <a:solidFill>
                  <a:srgbClr val="000000"/>
                </a:solidFill>
                <a:latin typeface="Arial Narrow"/>
                <a:cs typeface="Arial Narrow"/>
              </a:rPr>
              <a:t>(DRT)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12035" y="1905000"/>
            <a:ext cx="8611870" cy="3532504"/>
            <a:chOff x="1812035" y="1905000"/>
            <a:chExt cx="8611870" cy="35325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2035" y="1905000"/>
              <a:ext cx="8611743" cy="353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659" y="1944624"/>
              <a:ext cx="8488680" cy="34091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45309" y="1938274"/>
              <a:ext cx="8501380" cy="3422015"/>
            </a:xfrm>
            <a:custGeom>
              <a:avLst/>
              <a:gdLst/>
              <a:ahLst/>
              <a:cxnLst/>
              <a:rect l="l" t="t" r="r" b="b"/>
              <a:pathLst>
                <a:path w="8501380" h="3422015">
                  <a:moveTo>
                    <a:pt x="0" y="3421888"/>
                  </a:moveTo>
                  <a:lnTo>
                    <a:pt x="8501380" y="3421888"/>
                  </a:lnTo>
                  <a:lnTo>
                    <a:pt x="8501380" y="0"/>
                  </a:lnTo>
                  <a:lnTo>
                    <a:pt x="0" y="0"/>
                  </a:lnTo>
                  <a:lnTo>
                    <a:pt x="0" y="342188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66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33388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85" dirty="0">
                <a:solidFill>
                  <a:srgbClr val="000000"/>
                </a:solidFill>
                <a:latin typeface="Arial Narrow"/>
                <a:cs typeface="Arial Narrow"/>
              </a:rPr>
              <a:t>IRS</a:t>
            </a:r>
            <a:r>
              <a:rPr sz="4400" spc="-5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35" dirty="0">
                <a:solidFill>
                  <a:srgbClr val="000000"/>
                </a:solidFill>
                <a:latin typeface="Arial Narrow"/>
                <a:cs typeface="Arial Narrow"/>
              </a:rPr>
              <a:t>Info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18488" y="2063521"/>
            <a:ext cx="9000490" cy="3771900"/>
            <a:chOff x="1618488" y="2063521"/>
            <a:chExt cx="9000490" cy="3771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488" y="2063521"/>
              <a:ext cx="9000363" cy="37715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112" y="2103119"/>
              <a:ext cx="8877300" cy="36484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51762" y="2096769"/>
              <a:ext cx="8890000" cy="3661410"/>
            </a:xfrm>
            <a:custGeom>
              <a:avLst/>
              <a:gdLst/>
              <a:ahLst/>
              <a:cxnLst/>
              <a:rect l="l" t="t" r="r" b="b"/>
              <a:pathLst>
                <a:path w="8890000" h="3661410">
                  <a:moveTo>
                    <a:pt x="0" y="3661155"/>
                  </a:moveTo>
                  <a:lnTo>
                    <a:pt x="8890000" y="3661155"/>
                  </a:lnTo>
                  <a:lnTo>
                    <a:pt x="8890000" y="0"/>
                  </a:lnTo>
                  <a:lnTo>
                    <a:pt x="0" y="0"/>
                  </a:lnTo>
                  <a:lnTo>
                    <a:pt x="0" y="3661155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67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5482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50" dirty="0">
                <a:solidFill>
                  <a:srgbClr val="000000"/>
                </a:solidFill>
                <a:latin typeface="Arial Narrow"/>
                <a:cs typeface="Arial Narrow"/>
              </a:rPr>
              <a:t>Income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80" dirty="0">
                <a:solidFill>
                  <a:srgbClr val="000000"/>
                </a:solidFill>
                <a:latin typeface="Arial Narrow"/>
                <a:cs typeface="Arial Narrow"/>
              </a:rPr>
              <a:t>from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Work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21764" y="1953780"/>
            <a:ext cx="8392795" cy="3830954"/>
            <a:chOff x="1921764" y="1953780"/>
            <a:chExt cx="8392795" cy="38309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1764" y="1953780"/>
              <a:ext cx="8392287" cy="38309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388" y="1993392"/>
              <a:ext cx="8269223" cy="37078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55038" y="1987042"/>
              <a:ext cx="8282305" cy="3721100"/>
            </a:xfrm>
            <a:custGeom>
              <a:avLst/>
              <a:gdLst/>
              <a:ahLst/>
              <a:cxnLst/>
              <a:rect l="l" t="t" r="r" b="b"/>
              <a:pathLst>
                <a:path w="8282305" h="3721100">
                  <a:moveTo>
                    <a:pt x="0" y="3720591"/>
                  </a:moveTo>
                  <a:lnTo>
                    <a:pt x="8281923" y="3720591"/>
                  </a:lnTo>
                  <a:lnTo>
                    <a:pt x="8281923" y="0"/>
                  </a:lnTo>
                  <a:lnTo>
                    <a:pt x="0" y="0"/>
                  </a:lnTo>
                  <a:lnTo>
                    <a:pt x="0" y="3720591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68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55181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25" dirty="0">
                <a:solidFill>
                  <a:srgbClr val="000000"/>
                </a:solidFill>
                <a:latin typeface="Arial Narrow"/>
                <a:cs typeface="Arial Narrow"/>
              </a:rPr>
              <a:t>Additional</a:t>
            </a:r>
            <a:r>
              <a:rPr sz="4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85" dirty="0">
                <a:solidFill>
                  <a:srgbClr val="000000"/>
                </a:solidFill>
                <a:latin typeface="Arial Narrow"/>
                <a:cs typeface="Arial Narrow"/>
              </a:rPr>
              <a:t>IRS</a:t>
            </a:r>
            <a:r>
              <a:rPr sz="4400" spc="-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35" dirty="0">
                <a:solidFill>
                  <a:srgbClr val="000000"/>
                </a:solidFill>
                <a:latin typeface="Arial Narrow"/>
                <a:cs typeface="Arial Narrow"/>
              </a:rPr>
              <a:t>Info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84960" y="2093976"/>
            <a:ext cx="9065895" cy="3323590"/>
            <a:chOff x="1584960" y="2093976"/>
            <a:chExt cx="9065895" cy="3323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60" y="2093976"/>
              <a:ext cx="9065895" cy="33234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584" y="2133600"/>
              <a:ext cx="8942832" cy="3200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18234" y="2127250"/>
              <a:ext cx="8956040" cy="3213100"/>
            </a:xfrm>
            <a:custGeom>
              <a:avLst/>
              <a:gdLst/>
              <a:ahLst/>
              <a:cxnLst/>
              <a:rect l="l" t="t" r="r" b="b"/>
              <a:pathLst>
                <a:path w="8956040" h="3213100">
                  <a:moveTo>
                    <a:pt x="0" y="3213100"/>
                  </a:moveTo>
                  <a:lnTo>
                    <a:pt x="8955532" y="3213100"/>
                  </a:lnTo>
                  <a:lnTo>
                    <a:pt x="8955532" y="0"/>
                  </a:lnTo>
                  <a:lnTo>
                    <a:pt x="0" y="0"/>
                  </a:lnTo>
                  <a:lnTo>
                    <a:pt x="0" y="32131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>
                <a:solidFill>
                  <a:srgbClr val="888888"/>
                </a:solidFill>
              </a:rPr>
              <a:t>69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3047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Student</a:t>
            </a:r>
            <a:r>
              <a:rPr sz="4400" spc="-10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85" dirty="0">
                <a:solidFill>
                  <a:srgbClr val="000000"/>
                </a:solidFill>
                <a:latin typeface="Arial Narrow"/>
                <a:cs typeface="Arial Narrow"/>
              </a:rPr>
              <a:t>Assets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52700" y="1269485"/>
            <a:ext cx="8072755" cy="5480050"/>
            <a:chOff x="2552700" y="1269485"/>
            <a:chExt cx="8072755" cy="5480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2700" y="1269485"/>
              <a:ext cx="8072247" cy="54799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2323" y="1309116"/>
              <a:ext cx="7949183" cy="5356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85973" y="1302766"/>
              <a:ext cx="7962265" cy="5369560"/>
            </a:xfrm>
            <a:custGeom>
              <a:avLst/>
              <a:gdLst/>
              <a:ahLst/>
              <a:cxnLst/>
              <a:rect l="l" t="t" r="r" b="b"/>
              <a:pathLst>
                <a:path w="7962265" h="5369559">
                  <a:moveTo>
                    <a:pt x="0" y="5369560"/>
                  </a:moveTo>
                  <a:lnTo>
                    <a:pt x="7961883" y="5369560"/>
                  </a:lnTo>
                  <a:lnTo>
                    <a:pt x="7961883" y="0"/>
                  </a:lnTo>
                  <a:lnTo>
                    <a:pt x="0" y="0"/>
                  </a:lnTo>
                  <a:lnTo>
                    <a:pt x="0" y="536956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76294" y="2710434"/>
              <a:ext cx="4866640" cy="797560"/>
            </a:xfrm>
            <a:custGeom>
              <a:avLst/>
              <a:gdLst/>
              <a:ahLst/>
              <a:cxnLst/>
              <a:rect l="l" t="t" r="r" b="b"/>
              <a:pathLst>
                <a:path w="4866640" h="797560">
                  <a:moveTo>
                    <a:pt x="4866132" y="0"/>
                  </a:moveTo>
                  <a:lnTo>
                    <a:pt x="0" y="0"/>
                  </a:lnTo>
                  <a:lnTo>
                    <a:pt x="0" y="797051"/>
                  </a:lnTo>
                  <a:lnTo>
                    <a:pt x="4866132" y="797051"/>
                  </a:lnTo>
                  <a:lnTo>
                    <a:pt x="4866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76294" y="2710434"/>
              <a:ext cx="4866640" cy="797560"/>
            </a:xfrm>
            <a:custGeom>
              <a:avLst/>
              <a:gdLst/>
              <a:ahLst/>
              <a:cxnLst/>
              <a:rect l="l" t="t" r="r" b="b"/>
              <a:pathLst>
                <a:path w="4866640" h="797560">
                  <a:moveTo>
                    <a:pt x="0" y="797051"/>
                  </a:moveTo>
                  <a:lnTo>
                    <a:pt x="4866132" y="797051"/>
                  </a:lnTo>
                  <a:lnTo>
                    <a:pt x="4866132" y="0"/>
                  </a:lnTo>
                  <a:lnTo>
                    <a:pt x="0" y="0"/>
                  </a:lnTo>
                  <a:lnTo>
                    <a:pt x="0" y="79705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73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33134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9" dirty="0">
                <a:solidFill>
                  <a:srgbClr val="000000"/>
                </a:solidFill>
                <a:latin typeface="Arial Narrow"/>
                <a:cs typeface="Arial Narrow"/>
              </a:rPr>
              <a:t>FA</a:t>
            </a:r>
            <a:r>
              <a:rPr sz="4400" spc="-385" dirty="0">
                <a:solidFill>
                  <a:srgbClr val="000000"/>
                </a:solidFill>
                <a:latin typeface="Arial Narrow"/>
                <a:cs typeface="Arial Narrow"/>
              </a:rPr>
              <a:t>F</a:t>
            </a:r>
            <a:r>
              <a:rPr sz="4400" spc="-285" dirty="0">
                <a:solidFill>
                  <a:srgbClr val="000000"/>
                </a:solidFill>
                <a:latin typeface="Arial Narrow"/>
                <a:cs typeface="Arial Narrow"/>
              </a:rPr>
              <a:t>SA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60" dirty="0">
                <a:solidFill>
                  <a:srgbClr val="000000"/>
                </a:solidFill>
                <a:latin typeface="Arial Narrow"/>
                <a:cs typeface="Arial Narrow"/>
              </a:rPr>
              <a:t>Summary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08404" y="2285974"/>
            <a:ext cx="8819515" cy="3371215"/>
            <a:chOff x="1708404" y="2285974"/>
            <a:chExt cx="8819515" cy="3371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8404" y="2285974"/>
              <a:ext cx="8819007" cy="33707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028" y="2325624"/>
              <a:ext cx="8695944" cy="32476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41678" y="2319274"/>
              <a:ext cx="8709025" cy="3260725"/>
            </a:xfrm>
            <a:custGeom>
              <a:avLst/>
              <a:gdLst/>
              <a:ahLst/>
              <a:cxnLst/>
              <a:rect l="l" t="t" r="r" b="b"/>
              <a:pathLst>
                <a:path w="8709025" h="3260725">
                  <a:moveTo>
                    <a:pt x="0" y="3260344"/>
                  </a:moveTo>
                  <a:lnTo>
                    <a:pt x="8708644" y="3260344"/>
                  </a:lnTo>
                  <a:lnTo>
                    <a:pt x="8708644" y="0"/>
                  </a:lnTo>
                  <a:lnTo>
                    <a:pt x="0" y="0"/>
                  </a:lnTo>
                  <a:lnTo>
                    <a:pt x="0" y="326034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74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044" y="898093"/>
            <a:ext cx="6696709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-95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4250" b="1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7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4250" b="1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105" dirty="0">
                <a:solidFill>
                  <a:srgbClr val="000000"/>
                </a:solidFill>
                <a:latin typeface="Calibri"/>
                <a:cs typeface="Calibri"/>
              </a:rPr>
              <a:t>app</a:t>
            </a:r>
            <a:r>
              <a:rPr sz="4250" b="1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5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4250" b="1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60" dirty="0">
                <a:solidFill>
                  <a:srgbClr val="000000"/>
                </a:solidFill>
                <a:latin typeface="Calibri"/>
                <a:cs typeface="Calibri"/>
              </a:rPr>
              <a:t>Studentaid.gov</a:t>
            </a:r>
            <a:endParaRPr sz="42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032" y="2057400"/>
            <a:ext cx="1956816" cy="40233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92926" y="2040762"/>
            <a:ext cx="23831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myStudentAid</a:t>
            </a:r>
            <a:r>
              <a:rPr sz="2200" spc="-45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1CACE3"/>
                </a:solidFill>
                <a:latin typeface="Corbel"/>
                <a:cs typeface="Corbel"/>
              </a:rPr>
              <a:t>app</a:t>
            </a:r>
            <a:endParaRPr sz="2200">
              <a:latin typeface="Corbel"/>
              <a:cs typeface="Corbe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68211" y="1965960"/>
            <a:ext cx="4261485" cy="4892040"/>
            <a:chOff x="6268211" y="1965960"/>
            <a:chExt cx="4261485" cy="48920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8211" y="1965960"/>
              <a:ext cx="4261103" cy="48920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62089" y="2238502"/>
              <a:ext cx="3673475" cy="2479040"/>
            </a:xfrm>
            <a:custGeom>
              <a:avLst/>
              <a:gdLst/>
              <a:ahLst/>
              <a:cxnLst/>
              <a:rect l="l" t="t" r="r" b="b"/>
              <a:pathLst>
                <a:path w="3673475" h="2479040">
                  <a:moveTo>
                    <a:pt x="0" y="2478532"/>
                  </a:moveTo>
                  <a:lnTo>
                    <a:pt x="3673348" y="2478532"/>
                  </a:lnTo>
                  <a:lnTo>
                    <a:pt x="3673348" y="0"/>
                  </a:lnTo>
                  <a:lnTo>
                    <a:pt x="0" y="0"/>
                  </a:lnTo>
                  <a:lnTo>
                    <a:pt x="0" y="247853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98348" y="2219325"/>
            <a:ext cx="9730740" cy="4187825"/>
            <a:chOff x="498348" y="2219325"/>
            <a:chExt cx="9730740" cy="41878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4437" y="2219325"/>
              <a:ext cx="3684651" cy="25016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348" y="4710683"/>
              <a:ext cx="3003804" cy="16962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760329" y="6333898"/>
            <a:ext cx="236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0"/>
              </a:lnSpc>
            </a:pPr>
            <a:fld id="{81D60167-4931-47E6-BA6A-407CBD079E47}" type="slidenum">
              <a:rPr sz="1200" dirty="0">
                <a:solidFill>
                  <a:srgbClr val="1CACE3"/>
                </a:solidFill>
                <a:latin typeface="Corbel"/>
                <a:cs typeface="Corbel"/>
              </a:rPr>
              <a:t>7</a:t>
            </a:fld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3661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9" dirty="0">
                <a:solidFill>
                  <a:srgbClr val="000000"/>
                </a:solidFill>
                <a:latin typeface="Arial Narrow"/>
                <a:cs typeface="Arial Narrow"/>
              </a:rPr>
              <a:t>FA</a:t>
            </a:r>
            <a:r>
              <a:rPr sz="4400" spc="-385" dirty="0">
                <a:solidFill>
                  <a:srgbClr val="000000"/>
                </a:solidFill>
                <a:latin typeface="Arial Narrow"/>
                <a:cs typeface="Arial Narrow"/>
              </a:rPr>
              <a:t>F</a:t>
            </a:r>
            <a:r>
              <a:rPr sz="4400" spc="-285" dirty="0">
                <a:solidFill>
                  <a:srgbClr val="000000"/>
                </a:solidFill>
                <a:latin typeface="Arial Narrow"/>
                <a:cs typeface="Arial Narrow"/>
              </a:rPr>
              <a:t>SA</a:t>
            </a:r>
            <a:r>
              <a:rPr sz="4400"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60" dirty="0">
                <a:solidFill>
                  <a:srgbClr val="000000"/>
                </a:solidFill>
                <a:latin typeface="Arial Narrow"/>
                <a:cs typeface="Arial Narrow"/>
              </a:rPr>
              <a:t>Summary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26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26564" y="1348752"/>
            <a:ext cx="3613150" cy="5243830"/>
            <a:chOff x="2226564" y="1348752"/>
            <a:chExt cx="3613150" cy="5243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6564" y="1348752"/>
              <a:ext cx="3613023" cy="5243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6188" y="1388363"/>
              <a:ext cx="3489960" cy="51206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59838" y="1382013"/>
              <a:ext cx="3502660" cy="5133340"/>
            </a:xfrm>
            <a:custGeom>
              <a:avLst/>
              <a:gdLst/>
              <a:ahLst/>
              <a:cxnLst/>
              <a:rect l="l" t="t" r="r" b="b"/>
              <a:pathLst>
                <a:path w="3502660" h="5133340">
                  <a:moveTo>
                    <a:pt x="0" y="5133340"/>
                  </a:moveTo>
                  <a:lnTo>
                    <a:pt x="3502660" y="5133340"/>
                  </a:lnTo>
                  <a:lnTo>
                    <a:pt x="3502660" y="0"/>
                  </a:lnTo>
                  <a:lnTo>
                    <a:pt x="0" y="0"/>
                  </a:lnTo>
                  <a:lnTo>
                    <a:pt x="0" y="513334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182867" y="1348752"/>
            <a:ext cx="3688079" cy="5243830"/>
            <a:chOff x="6182867" y="1348752"/>
            <a:chExt cx="3688079" cy="52438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2867" y="1348752"/>
              <a:ext cx="3687699" cy="5243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2491" y="1388363"/>
              <a:ext cx="3564636" cy="51206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16141" y="1382013"/>
              <a:ext cx="3577590" cy="5133340"/>
            </a:xfrm>
            <a:custGeom>
              <a:avLst/>
              <a:gdLst/>
              <a:ahLst/>
              <a:cxnLst/>
              <a:rect l="l" t="t" r="r" b="b"/>
              <a:pathLst>
                <a:path w="3577590" h="5133340">
                  <a:moveTo>
                    <a:pt x="0" y="5133340"/>
                  </a:moveTo>
                  <a:lnTo>
                    <a:pt x="3577336" y="5133340"/>
                  </a:lnTo>
                  <a:lnTo>
                    <a:pt x="3577336" y="0"/>
                  </a:lnTo>
                  <a:lnTo>
                    <a:pt x="0" y="0"/>
                  </a:lnTo>
                  <a:lnTo>
                    <a:pt x="0" y="513334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75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41167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000000"/>
                </a:solidFill>
                <a:latin typeface="Arial Narrow"/>
                <a:cs typeface="Arial Narrow"/>
              </a:rPr>
              <a:t>Agreement</a:t>
            </a:r>
            <a:r>
              <a:rPr sz="4400" spc="-7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60" dirty="0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00" dirty="0">
                <a:solidFill>
                  <a:srgbClr val="000000"/>
                </a:solidFill>
                <a:latin typeface="Arial Narrow"/>
                <a:cs typeface="Arial Narrow"/>
              </a:rPr>
              <a:t>Terms</a:t>
            </a:r>
            <a:endParaRPr sz="4400">
              <a:latin typeface="Arial Narrow"/>
              <a:cs typeface="Arial Narro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1732788"/>
            <a:ext cx="10692384" cy="46207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76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34093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Signature</a:t>
            </a:r>
            <a:r>
              <a:rPr sz="4400" spc="-7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 Narrow"/>
                <a:cs typeface="Arial Narrow"/>
              </a:rPr>
              <a:t>Status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49752" y="1560588"/>
            <a:ext cx="5536565" cy="4420870"/>
            <a:chOff x="3349752" y="1560588"/>
            <a:chExt cx="5536565" cy="4420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9752" y="1560588"/>
              <a:ext cx="5536311" cy="4420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9376" y="1600199"/>
              <a:ext cx="5413248" cy="42976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83026" y="1593849"/>
              <a:ext cx="5426075" cy="4310380"/>
            </a:xfrm>
            <a:custGeom>
              <a:avLst/>
              <a:gdLst/>
              <a:ahLst/>
              <a:cxnLst/>
              <a:rect l="l" t="t" r="r" b="b"/>
              <a:pathLst>
                <a:path w="5426075" h="4310380">
                  <a:moveTo>
                    <a:pt x="0" y="4310380"/>
                  </a:moveTo>
                  <a:lnTo>
                    <a:pt x="5425948" y="4310380"/>
                  </a:lnTo>
                  <a:lnTo>
                    <a:pt x="5425948" y="0"/>
                  </a:lnTo>
                  <a:lnTo>
                    <a:pt x="0" y="0"/>
                  </a:lnTo>
                  <a:lnTo>
                    <a:pt x="0" y="43103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77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5450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Arial Narrow"/>
                <a:cs typeface="Arial Narrow"/>
              </a:rPr>
              <a:t>Parent</a:t>
            </a:r>
            <a:r>
              <a:rPr sz="4400" spc="-2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Signature</a:t>
            </a:r>
            <a:r>
              <a:rPr sz="4400" spc="-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Selection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77311" y="1589544"/>
            <a:ext cx="6481445" cy="4329430"/>
            <a:chOff x="2877311" y="1589544"/>
            <a:chExt cx="6481445" cy="4329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7311" y="1589544"/>
              <a:ext cx="6481191" cy="4329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6935" y="1629156"/>
              <a:ext cx="6358127" cy="42062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10585" y="1622806"/>
              <a:ext cx="6370955" cy="4218940"/>
            </a:xfrm>
            <a:custGeom>
              <a:avLst/>
              <a:gdLst/>
              <a:ahLst/>
              <a:cxnLst/>
              <a:rect l="l" t="t" r="r" b="b"/>
              <a:pathLst>
                <a:path w="6370955" h="4218940">
                  <a:moveTo>
                    <a:pt x="0" y="4218940"/>
                  </a:moveTo>
                  <a:lnTo>
                    <a:pt x="6370827" y="4218940"/>
                  </a:lnTo>
                  <a:lnTo>
                    <a:pt x="6370827" y="0"/>
                  </a:lnTo>
                  <a:lnTo>
                    <a:pt x="0" y="0"/>
                  </a:lnTo>
                  <a:lnTo>
                    <a:pt x="0" y="421894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78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398729"/>
            <a:ext cx="3650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Arial Narrow"/>
                <a:cs typeface="Arial Narrow"/>
              </a:rPr>
              <a:t>Signature</a:t>
            </a:r>
            <a:r>
              <a:rPr sz="4400" spc="-7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400" spc="-40" dirty="0">
                <a:solidFill>
                  <a:srgbClr val="000000"/>
                </a:solidFill>
                <a:latin typeface="Arial Narrow"/>
                <a:cs typeface="Arial Narrow"/>
              </a:rPr>
              <a:t>Options</a:t>
            </a:r>
            <a:endParaRPr sz="44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93264" y="1560563"/>
            <a:ext cx="6513195" cy="4876800"/>
            <a:chOff x="2493264" y="1560563"/>
            <a:chExt cx="6513195" cy="4876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3264" y="1560563"/>
              <a:ext cx="6513195" cy="48764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2888" y="1600199"/>
              <a:ext cx="6390132" cy="47533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26538" y="1593849"/>
              <a:ext cx="6403340" cy="4766310"/>
            </a:xfrm>
            <a:custGeom>
              <a:avLst/>
              <a:gdLst/>
              <a:ahLst/>
              <a:cxnLst/>
              <a:rect l="l" t="t" r="r" b="b"/>
              <a:pathLst>
                <a:path w="6403340" h="4766310">
                  <a:moveTo>
                    <a:pt x="0" y="4766056"/>
                  </a:moveTo>
                  <a:lnTo>
                    <a:pt x="6402832" y="4766056"/>
                  </a:lnTo>
                  <a:lnTo>
                    <a:pt x="6402832" y="0"/>
                  </a:lnTo>
                  <a:lnTo>
                    <a:pt x="0" y="0"/>
                  </a:lnTo>
                  <a:lnTo>
                    <a:pt x="0" y="476605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79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3439" y="952500"/>
            <a:ext cx="10485120" cy="4953000"/>
            <a:chOff x="853439" y="952500"/>
            <a:chExt cx="10485120" cy="4953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9" y="952500"/>
              <a:ext cx="10485120" cy="4953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98819" y="2438400"/>
              <a:ext cx="2898775" cy="1900555"/>
            </a:xfrm>
            <a:custGeom>
              <a:avLst/>
              <a:gdLst/>
              <a:ahLst/>
              <a:cxnLst/>
              <a:rect l="l" t="t" r="r" b="b"/>
              <a:pathLst>
                <a:path w="2898775" h="1900554">
                  <a:moveTo>
                    <a:pt x="0" y="950213"/>
                  </a:moveTo>
                  <a:lnTo>
                    <a:pt x="1150" y="911998"/>
                  </a:lnTo>
                  <a:lnTo>
                    <a:pt x="10226" y="836744"/>
                  </a:lnTo>
                  <a:lnTo>
                    <a:pt x="28047" y="763249"/>
                  </a:lnTo>
                  <a:lnTo>
                    <a:pt x="54265" y="691740"/>
                  </a:lnTo>
                  <a:lnTo>
                    <a:pt x="70415" y="656801"/>
                  </a:lnTo>
                  <a:lnTo>
                    <a:pt x="88535" y="622443"/>
                  </a:lnTo>
                  <a:lnTo>
                    <a:pt x="108581" y="588696"/>
                  </a:lnTo>
                  <a:lnTo>
                    <a:pt x="130511" y="555587"/>
                  </a:lnTo>
                  <a:lnTo>
                    <a:pt x="154280" y="523145"/>
                  </a:lnTo>
                  <a:lnTo>
                    <a:pt x="179845" y="491398"/>
                  </a:lnTo>
                  <a:lnTo>
                    <a:pt x="207164" y="460374"/>
                  </a:lnTo>
                  <a:lnTo>
                    <a:pt x="236193" y="430103"/>
                  </a:lnTo>
                  <a:lnTo>
                    <a:pt x="266888" y="400612"/>
                  </a:lnTo>
                  <a:lnTo>
                    <a:pt x="299207" y="371929"/>
                  </a:lnTo>
                  <a:lnTo>
                    <a:pt x="333105" y="344084"/>
                  </a:lnTo>
                  <a:lnTo>
                    <a:pt x="368541" y="317104"/>
                  </a:lnTo>
                  <a:lnTo>
                    <a:pt x="405470" y="291019"/>
                  </a:lnTo>
                  <a:lnTo>
                    <a:pt x="443849" y="265855"/>
                  </a:lnTo>
                  <a:lnTo>
                    <a:pt x="483636" y="241643"/>
                  </a:lnTo>
                  <a:lnTo>
                    <a:pt x="524785" y="218409"/>
                  </a:lnTo>
                  <a:lnTo>
                    <a:pt x="567256" y="196183"/>
                  </a:lnTo>
                  <a:lnTo>
                    <a:pt x="611003" y="174993"/>
                  </a:lnTo>
                  <a:lnTo>
                    <a:pt x="655984" y="154867"/>
                  </a:lnTo>
                  <a:lnTo>
                    <a:pt x="702156" y="135834"/>
                  </a:lnTo>
                  <a:lnTo>
                    <a:pt x="749475" y="117922"/>
                  </a:lnTo>
                  <a:lnTo>
                    <a:pt x="797898" y="101159"/>
                  </a:lnTo>
                  <a:lnTo>
                    <a:pt x="847381" y="85574"/>
                  </a:lnTo>
                  <a:lnTo>
                    <a:pt x="897882" y="71195"/>
                  </a:lnTo>
                  <a:lnTo>
                    <a:pt x="949357" y="58052"/>
                  </a:lnTo>
                  <a:lnTo>
                    <a:pt x="1001763" y="46171"/>
                  </a:lnTo>
                  <a:lnTo>
                    <a:pt x="1055056" y="35581"/>
                  </a:lnTo>
                  <a:lnTo>
                    <a:pt x="1109193" y="26311"/>
                  </a:lnTo>
                  <a:lnTo>
                    <a:pt x="1164132" y="18390"/>
                  </a:lnTo>
                  <a:lnTo>
                    <a:pt x="1219828" y="11845"/>
                  </a:lnTo>
                  <a:lnTo>
                    <a:pt x="1276239" y="6705"/>
                  </a:lnTo>
                  <a:lnTo>
                    <a:pt x="1333320" y="2999"/>
                  </a:lnTo>
                  <a:lnTo>
                    <a:pt x="1391030" y="754"/>
                  </a:lnTo>
                  <a:lnTo>
                    <a:pt x="1449324" y="0"/>
                  </a:lnTo>
                  <a:lnTo>
                    <a:pt x="1507617" y="754"/>
                  </a:lnTo>
                  <a:lnTo>
                    <a:pt x="1565327" y="2999"/>
                  </a:lnTo>
                  <a:lnTo>
                    <a:pt x="1622408" y="6705"/>
                  </a:lnTo>
                  <a:lnTo>
                    <a:pt x="1678819" y="11845"/>
                  </a:lnTo>
                  <a:lnTo>
                    <a:pt x="1734515" y="18390"/>
                  </a:lnTo>
                  <a:lnTo>
                    <a:pt x="1789454" y="26311"/>
                  </a:lnTo>
                  <a:lnTo>
                    <a:pt x="1843591" y="35581"/>
                  </a:lnTo>
                  <a:lnTo>
                    <a:pt x="1896884" y="46171"/>
                  </a:lnTo>
                  <a:lnTo>
                    <a:pt x="1949290" y="58052"/>
                  </a:lnTo>
                  <a:lnTo>
                    <a:pt x="2000765" y="71195"/>
                  </a:lnTo>
                  <a:lnTo>
                    <a:pt x="2051266" y="85574"/>
                  </a:lnTo>
                  <a:lnTo>
                    <a:pt x="2100749" y="101159"/>
                  </a:lnTo>
                  <a:lnTo>
                    <a:pt x="2149172" y="117922"/>
                  </a:lnTo>
                  <a:lnTo>
                    <a:pt x="2196491" y="135834"/>
                  </a:lnTo>
                  <a:lnTo>
                    <a:pt x="2242663" y="154867"/>
                  </a:lnTo>
                  <a:lnTo>
                    <a:pt x="2287644" y="174993"/>
                  </a:lnTo>
                  <a:lnTo>
                    <a:pt x="2331391" y="196183"/>
                  </a:lnTo>
                  <a:lnTo>
                    <a:pt x="2373862" y="218409"/>
                  </a:lnTo>
                  <a:lnTo>
                    <a:pt x="2415011" y="241643"/>
                  </a:lnTo>
                  <a:lnTo>
                    <a:pt x="2454798" y="265855"/>
                  </a:lnTo>
                  <a:lnTo>
                    <a:pt x="2493177" y="291019"/>
                  </a:lnTo>
                  <a:lnTo>
                    <a:pt x="2530106" y="317104"/>
                  </a:lnTo>
                  <a:lnTo>
                    <a:pt x="2565542" y="344084"/>
                  </a:lnTo>
                  <a:lnTo>
                    <a:pt x="2599440" y="371929"/>
                  </a:lnTo>
                  <a:lnTo>
                    <a:pt x="2631759" y="400612"/>
                  </a:lnTo>
                  <a:lnTo>
                    <a:pt x="2662454" y="430103"/>
                  </a:lnTo>
                  <a:lnTo>
                    <a:pt x="2691483" y="460374"/>
                  </a:lnTo>
                  <a:lnTo>
                    <a:pt x="2718802" y="491398"/>
                  </a:lnTo>
                  <a:lnTo>
                    <a:pt x="2744367" y="523145"/>
                  </a:lnTo>
                  <a:lnTo>
                    <a:pt x="2768136" y="555587"/>
                  </a:lnTo>
                  <a:lnTo>
                    <a:pt x="2790066" y="588696"/>
                  </a:lnTo>
                  <a:lnTo>
                    <a:pt x="2810112" y="622443"/>
                  </a:lnTo>
                  <a:lnTo>
                    <a:pt x="2828232" y="656801"/>
                  </a:lnTo>
                  <a:lnTo>
                    <a:pt x="2844382" y="691740"/>
                  </a:lnTo>
                  <a:lnTo>
                    <a:pt x="2858519" y="727232"/>
                  </a:lnTo>
                  <a:lnTo>
                    <a:pt x="2880582" y="799763"/>
                  </a:lnTo>
                  <a:lnTo>
                    <a:pt x="2894073" y="874166"/>
                  </a:lnTo>
                  <a:lnTo>
                    <a:pt x="2898648" y="950213"/>
                  </a:lnTo>
                  <a:lnTo>
                    <a:pt x="2897497" y="988429"/>
                  </a:lnTo>
                  <a:lnTo>
                    <a:pt x="2888421" y="1063683"/>
                  </a:lnTo>
                  <a:lnTo>
                    <a:pt x="2870600" y="1137178"/>
                  </a:lnTo>
                  <a:lnTo>
                    <a:pt x="2844382" y="1208687"/>
                  </a:lnTo>
                  <a:lnTo>
                    <a:pt x="2828232" y="1243626"/>
                  </a:lnTo>
                  <a:lnTo>
                    <a:pt x="2810112" y="1277984"/>
                  </a:lnTo>
                  <a:lnTo>
                    <a:pt x="2790066" y="1311731"/>
                  </a:lnTo>
                  <a:lnTo>
                    <a:pt x="2768136" y="1344840"/>
                  </a:lnTo>
                  <a:lnTo>
                    <a:pt x="2744367" y="1377282"/>
                  </a:lnTo>
                  <a:lnTo>
                    <a:pt x="2718802" y="1409029"/>
                  </a:lnTo>
                  <a:lnTo>
                    <a:pt x="2691483" y="1440053"/>
                  </a:lnTo>
                  <a:lnTo>
                    <a:pt x="2662454" y="1470324"/>
                  </a:lnTo>
                  <a:lnTo>
                    <a:pt x="2631759" y="1499815"/>
                  </a:lnTo>
                  <a:lnTo>
                    <a:pt x="2599440" y="1528498"/>
                  </a:lnTo>
                  <a:lnTo>
                    <a:pt x="2565542" y="1556343"/>
                  </a:lnTo>
                  <a:lnTo>
                    <a:pt x="2530106" y="1583323"/>
                  </a:lnTo>
                  <a:lnTo>
                    <a:pt x="2493177" y="1609408"/>
                  </a:lnTo>
                  <a:lnTo>
                    <a:pt x="2454798" y="1634572"/>
                  </a:lnTo>
                  <a:lnTo>
                    <a:pt x="2415011" y="1658784"/>
                  </a:lnTo>
                  <a:lnTo>
                    <a:pt x="2373862" y="1682018"/>
                  </a:lnTo>
                  <a:lnTo>
                    <a:pt x="2331391" y="1704244"/>
                  </a:lnTo>
                  <a:lnTo>
                    <a:pt x="2287644" y="1725434"/>
                  </a:lnTo>
                  <a:lnTo>
                    <a:pt x="2242663" y="1745560"/>
                  </a:lnTo>
                  <a:lnTo>
                    <a:pt x="2196491" y="1764593"/>
                  </a:lnTo>
                  <a:lnTo>
                    <a:pt x="2149172" y="1782505"/>
                  </a:lnTo>
                  <a:lnTo>
                    <a:pt x="2100749" y="1799268"/>
                  </a:lnTo>
                  <a:lnTo>
                    <a:pt x="2051266" y="1814853"/>
                  </a:lnTo>
                  <a:lnTo>
                    <a:pt x="2000765" y="1829232"/>
                  </a:lnTo>
                  <a:lnTo>
                    <a:pt x="1949290" y="1842375"/>
                  </a:lnTo>
                  <a:lnTo>
                    <a:pt x="1896884" y="1854256"/>
                  </a:lnTo>
                  <a:lnTo>
                    <a:pt x="1843591" y="1864846"/>
                  </a:lnTo>
                  <a:lnTo>
                    <a:pt x="1789454" y="1874116"/>
                  </a:lnTo>
                  <a:lnTo>
                    <a:pt x="1734515" y="1882037"/>
                  </a:lnTo>
                  <a:lnTo>
                    <a:pt x="1678819" y="1888582"/>
                  </a:lnTo>
                  <a:lnTo>
                    <a:pt x="1622408" y="1893722"/>
                  </a:lnTo>
                  <a:lnTo>
                    <a:pt x="1565327" y="1897428"/>
                  </a:lnTo>
                  <a:lnTo>
                    <a:pt x="1507617" y="1899673"/>
                  </a:lnTo>
                  <a:lnTo>
                    <a:pt x="1449324" y="1900427"/>
                  </a:lnTo>
                  <a:lnTo>
                    <a:pt x="1391030" y="1899673"/>
                  </a:lnTo>
                  <a:lnTo>
                    <a:pt x="1333320" y="1897428"/>
                  </a:lnTo>
                  <a:lnTo>
                    <a:pt x="1276239" y="1893722"/>
                  </a:lnTo>
                  <a:lnTo>
                    <a:pt x="1219828" y="1888582"/>
                  </a:lnTo>
                  <a:lnTo>
                    <a:pt x="1164132" y="1882037"/>
                  </a:lnTo>
                  <a:lnTo>
                    <a:pt x="1109193" y="1874116"/>
                  </a:lnTo>
                  <a:lnTo>
                    <a:pt x="1055056" y="1864846"/>
                  </a:lnTo>
                  <a:lnTo>
                    <a:pt x="1001763" y="1854256"/>
                  </a:lnTo>
                  <a:lnTo>
                    <a:pt x="949357" y="1842375"/>
                  </a:lnTo>
                  <a:lnTo>
                    <a:pt x="897882" y="1829232"/>
                  </a:lnTo>
                  <a:lnTo>
                    <a:pt x="847381" y="1814853"/>
                  </a:lnTo>
                  <a:lnTo>
                    <a:pt x="797898" y="1799268"/>
                  </a:lnTo>
                  <a:lnTo>
                    <a:pt x="749475" y="1782505"/>
                  </a:lnTo>
                  <a:lnTo>
                    <a:pt x="702156" y="1764593"/>
                  </a:lnTo>
                  <a:lnTo>
                    <a:pt x="655984" y="1745560"/>
                  </a:lnTo>
                  <a:lnTo>
                    <a:pt x="611003" y="1725434"/>
                  </a:lnTo>
                  <a:lnTo>
                    <a:pt x="567256" y="1704244"/>
                  </a:lnTo>
                  <a:lnTo>
                    <a:pt x="524785" y="1682018"/>
                  </a:lnTo>
                  <a:lnTo>
                    <a:pt x="483636" y="1658784"/>
                  </a:lnTo>
                  <a:lnTo>
                    <a:pt x="443849" y="1634572"/>
                  </a:lnTo>
                  <a:lnTo>
                    <a:pt x="405470" y="1609408"/>
                  </a:lnTo>
                  <a:lnTo>
                    <a:pt x="368541" y="1583323"/>
                  </a:lnTo>
                  <a:lnTo>
                    <a:pt x="333105" y="1556343"/>
                  </a:lnTo>
                  <a:lnTo>
                    <a:pt x="299207" y="1528498"/>
                  </a:lnTo>
                  <a:lnTo>
                    <a:pt x="266888" y="1499815"/>
                  </a:lnTo>
                  <a:lnTo>
                    <a:pt x="236193" y="1470324"/>
                  </a:lnTo>
                  <a:lnTo>
                    <a:pt x="207164" y="1440053"/>
                  </a:lnTo>
                  <a:lnTo>
                    <a:pt x="179845" y="1409029"/>
                  </a:lnTo>
                  <a:lnTo>
                    <a:pt x="154280" y="1377282"/>
                  </a:lnTo>
                  <a:lnTo>
                    <a:pt x="130511" y="1344840"/>
                  </a:lnTo>
                  <a:lnTo>
                    <a:pt x="108581" y="1311731"/>
                  </a:lnTo>
                  <a:lnTo>
                    <a:pt x="88535" y="1277984"/>
                  </a:lnTo>
                  <a:lnTo>
                    <a:pt x="70415" y="1243626"/>
                  </a:lnTo>
                  <a:lnTo>
                    <a:pt x="54265" y="1208687"/>
                  </a:lnTo>
                  <a:lnTo>
                    <a:pt x="40128" y="1173195"/>
                  </a:lnTo>
                  <a:lnTo>
                    <a:pt x="18065" y="1100664"/>
                  </a:lnTo>
                  <a:lnTo>
                    <a:pt x="4574" y="1026261"/>
                  </a:lnTo>
                  <a:lnTo>
                    <a:pt x="0" y="950213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80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" y="451104"/>
            <a:ext cx="11984736" cy="60121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81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044" y="901700"/>
            <a:ext cx="4534535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b="1" spc="-265" dirty="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sz="4250" b="1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90" dirty="0">
                <a:solidFill>
                  <a:srgbClr val="000000"/>
                </a:solidFill>
                <a:latin typeface="Calibri"/>
                <a:cs typeface="Calibri"/>
              </a:rPr>
              <a:t>Happens</a:t>
            </a:r>
            <a:r>
              <a:rPr sz="4250" b="1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-105" dirty="0">
                <a:solidFill>
                  <a:srgbClr val="000000"/>
                </a:solidFill>
                <a:latin typeface="Calibri"/>
                <a:cs typeface="Calibri"/>
              </a:rPr>
              <a:t>Next?</a:t>
            </a:r>
            <a:endParaRPr sz="42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77008" y="2510408"/>
            <a:ext cx="2261235" cy="3103880"/>
            <a:chOff x="1977008" y="2510408"/>
            <a:chExt cx="2261235" cy="3103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6533" y="2519933"/>
              <a:ext cx="1927860" cy="19278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6533" y="2519933"/>
              <a:ext cx="1927860" cy="1927860"/>
            </a:xfrm>
            <a:custGeom>
              <a:avLst/>
              <a:gdLst/>
              <a:ahLst/>
              <a:cxnLst/>
              <a:rect l="l" t="t" r="r" b="b"/>
              <a:pathLst>
                <a:path w="1927860" h="1927860">
                  <a:moveTo>
                    <a:pt x="0" y="192786"/>
                  </a:moveTo>
                  <a:lnTo>
                    <a:pt x="5094" y="148596"/>
                  </a:lnTo>
                  <a:lnTo>
                    <a:pt x="19603" y="108024"/>
                  </a:lnTo>
                  <a:lnTo>
                    <a:pt x="42367" y="72227"/>
                  </a:lnTo>
                  <a:lnTo>
                    <a:pt x="72227" y="42367"/>
                  </a:lnTo>
                  <a:lnTo>
                    <a:pt x="108024" y="19603"/>
                  </a:lnTo>
                  <a:lnTo>
                    <a:pt x="148596" y="5094"/>
                  </a:lnTo>
                  <a:lnTo>
                    <a:pt x="192786" y="0"/>
                  </a:lnTo>
                  <a:lnTo>
                    <a:pt x="1735074" y="0"/>
                  </a:lnTo>
                  <a:lnTo>
                    <a:pt x="1779263" y="5094"/>
                  </a:lnTo>
                  <a:lnTo>
                    <a:pt x="1819835" y="19603"/>
                  </a:lnTo>
                  <a:lnTo>
                    <a:pt x="1855632" y="42367"/>
                  </a:lnTo>
                  <a:lnTo>
                    <a:pt x="1885492" y="72227"/>
                  </a:lnTo>
                  <a:lnTo>
                    <a:pt x="1908256" y="108024"/>
                  </a:lnTo>
                  <a:lnTo>
                    <a:pt x="1922765" y="148596"/>
                  </a:lnTo>
                  <a:lnTo>
                    <a:pt x="1927860" y="192786"/>
                  </a:lnTo>
                  <a:lnTo>
                    <a:pt x="1927860" y="1735074"/>
                  </a:lnTo>
                  <a:lnTo>
                    <a:pt x="1922765" y="1779263"/>
                  </a:lnTo>
                  <a:lnTo>
                    <a:pt x="1908256" y="1819835"/>
                  </a:lnTo>
                  <a:lnTo>
                    <a:pt x="1885492" y="1855632"/>
                  </a:lnTo>
                  <a:lnTo>
                    <a:pt x="1855632" y="1885492"/>
                  </a:lnTo>
                  <a:lnTo>
                    <a:pt x="1819835" y="1908256"/>
                  </a:lnTo>
                  <a:lnTo>
                    <a:pt x="1779263" y="1922765"/>
                  </a:lnTo>
                  <a:lnTo>
                    <a:pt x="1735074" y="1927860"/>
                  </a:lnTo>
                  <a:lnTo>
                    <a:pt x="192786" y="1927860"/>
                  </a:lnTo>
                  <a:lnTo>
                    <a:pt x="148596" y="1922765"/>
                  </a:lnTo>
                  <a:lnTo>
                    <a:pt x="108024" y="1908256"/>
                  </a:lnTo>
                  <a:lnTo>
                    <a:pt x="72227" y="1885492"/>
                  </a:lnTo>
                  <a:lnTo>
                    <a:pt x="42367" y="1855632"/>
                  </a:lnTo>
                  <a:lnTo>
                    <a:pt x="19603" y="1819835"/>
                  </a:lnTo>
                  <a:lnTo>
                    <a:pt x="5094" y="1779263"/>
                  </a:lnTo>
                  <a:lnTo>
                    <a:pt x="0" y="1735074"/>
                  </a:lnTo>
                  <a:lnTo>
                    <a:pt x="0" y="19278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0477" y="3676650"/>
              <a:ext cx="1927860" cy="1927860"/>
            </a:xfrm>
            <a:custGeom>
              <a:avLst/>
              <a:gdLst/>
              <a:ahLst/>
              <a:cxnLst/>
              <a:rect l="l" t="t" r="r" b="b"/>
              <a:pathLst>
                <a:path w="1927860" h="1927860">
                  <a:moveTo>
                    <a:pt x="1735074" y="0"/>
                  </a:moveTo>
                  <a:lnTo>
                    <a:pt x="192786" y="0"/>
                  </a:lnTo>
                  <a:lnTo>
                    <a:pt x="148596" y="5094"/>
                  </a:lnTo>
                  <a:lnTo>
                    <a:pt x="108024" y="19603"/>
                  </a:lnTo>
                  <a:lnTo>
                    <a:pt x="72227" y="42367"/>
                  </a:lnTo>
                  <a:lnTo>
                    <a:pt x="42367" y="72227"/>
                  </a:lnTo>
                  <a:lnTo>
                    <a:pt x="19603" y="108024"/>
                  </a:lnTo>
                  <a:lnTo>
                    <a:pt x="5094" y="148596"/>
                  </a:lnTo>
                  <a:lnTo>
                    <a:pt x="0" y="192786"/>
                  </a:lnTo>
                  <a:lnTo>
                    <a:pt x="0" y="1735074"/>
                  </a:lnTo>
                  <a:lnTo>
                    <a:pt x="5094" y="1779263"/>
                  </a:lnTo>
                  <a:lnTo>
                    <a:pt x="19603" y="1819835"/>
                  </a:lnTo>
                  <a:lnTo>
                    <a:pt x="42367" y="1855632"/>
                  </a:lnTo>
                  <a:lnTo>
                    <a:pt x="72227" y="1885492"/>
                  </a:lnTo>
                  <a:lnTo>
                    <a:pt x="108024" y="1908256"/>
                  </a:lnTo>
                  <a:lnTo>
                    <a:pt x="148596" y="1922765"/>
                  </a:lnTo>
                  <a:lnTo>
                    <a:pt x="192786" y="1927860"/>
                  </a:lnTo>
                  <a:lnTo>
                    <a:pt x="1735074" y="1927860"/>
                  </a:lnTo>
                  <a:lnTo>
                    <a:pt x="1779263" y="1922765"/>
                  </a:lnTo>
                  <a:lnTo>
                    <a:pt x="1819835" y="1908256"/>
                  </a:lnTo>
                  <a:lnTo>
                    <a:pt x="1855632" y="1885492"/>
                  </a:lnTo>
                  <a:lnTo>
                    <a:pt x="1885492" y="1855632"/>
                  </a:lnTo>
                  <a:lnTo>
                    <a:pt x="1908256" y="1819835"/>
                  </a:lnTo>
                  <a:lnTo>
                    <a:pt x="1922765" y="1779263"/>
                  </a:lnTo>
                  <a:lnTo>
                    <a:pt x="1927860" y="1735074"/>
                  </a:lnTo>
                  <a:lnTo>
                    <a:pt x="1927860" y="192786"/>
                  </a:lnTo>
                  <a:lnTo>
                    <a:pt x="1922765" y="148596"/>
                  </a:lnTo>
                  <a:lnTo>
                    <a:pt x="1908256" y="108024"/>
                  </a:lnTo>
                  <a:lnTo>
                    <a:pt x="1885492" y="72227"/>
                  </a:lnTo>
                  <a:lnTo>
                    <a:pt x="1855632" y="42367"/>
                  </a:lnTo>
                  <a:lnTo>
                    <a:pt x="1819835" y="19603"/>
                  </a:lnTo>
                  <a:lnTo>
                    <a:pt x="1779263" y="5094"/>
                  </a:lnTo>
                  <a:lnTo>
                    <a:pt x="1735074" y="0"/>
                  </a:lnTo>
                  <a:close/>
                </a:path>
              </a:pathLst>
            </a:custGeom>
            <a:solidFill>
              <a:srgbClr val="2D6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0477" y="3676650"/>
              <a:ext cx="1927860" cy="1927860"/>
            </a:xfrm>
            <a:custGeom>
              <a:avLst/>
              <a:gdLst/>
              <a:ahLst/>
              <a:cxnLst/>
              <a:rect l="l" t="t" r="r" b="b"/>
              <a:pathLst>
                <a:path w="1927860" h="1927860">
                  <a:moveTo>
                    <a:pt x="0" y="192786"/>
                  </a:moveTo>
                  <a:lnTo>
                    <a:pt x="5094" y="148596"/>
                  </a:lnTo>
                  <a:lnTo>
                    <a:pt x="19603" y="108024"/>
                  </a:lnTo>
                  <a:lnTo>
                    <a:pt x="42367" y="72227"/>
                  </a:lnTo>
                  <a:lnTo>
                    <a:pt x="72227" y="42367"/>
                  </a:lnTo>
                  <a:lnTo>
                    <a:pt x="108024" y="19603"/>
                  </a:lnTo>
                  <a:lnTo>
                    <a:pt x="148596" y="5094"/>
                  </a:lnTo>
                  <a:lnTo>
                    <a:pt x="192786" y="0"/>
                  </a:lnTo>
                  <a:lnTo>
                    <a:pt x="1735074" y="0"/>
                  </a:lnTo>
                  <a:lnTo>
                    <a:pt x="1779263" y="5094"/>
                  </a:lnTo>
                  <a:lnTo>
                    <a:pt x="1819835" y="19603"/>
                  </a:lnTo>
                  <a:lnTo>
                    <a:pt x="1855632" y="42367"/>
                  </a:lnTo>
                  <a:lnTo>
                    <a:pt x="1885492" y="72227"/>
                  </a:lnTo>
                  <a:lnTo>
                    <a:pt x="1908256" y="108024"/>
                  </a:lnTo>
                  <a:lnTo>
                    <a:pt x="1922765" y="148596"/>
                  </a:lnTo>
                  <a:lnTo>
                    <a:pt x="1927860" y="192786"/>
                  </a:lnTo>
                  <a:lnTo>
                    <a:pt x="1927860" y="1735074"/>
                  </a:lnTo>
                  <a:lnTo>
                    <a:pt x="1922765" y="1779263"/>
                  </a:lnTo>
                  <a:lnTo>
                    <a:pt x="1908256" y="1819835"/>
                  </a:lnTo>
                  <a:lnTo>
                    <a:pt x="1885492" y="1855632"/>
                  </a:lnTo>
                  <a:lnTo>
                    <a:pt x="1855632" y="1885492"/>
                  </a:lnTo>
                  <a:lnTo>
                    <a:pt x="1819835" y="1908256"/>
                  </a:lnTo>
                  <a:lnTo>
                    <a:pt x="1779263" y="1922765"/>
                  </a:lnTo>
                  <a:lnTo>
                    <a:pt x="1735074" y="1927860"/>
                  </a:lnTo>
                  <a:lnTo>
                    <a:pt x="192786" y="1927860"/>
                  </a:lnTo>
                  <a:lnTo>
                    <a:pt x="148596" y="1922765"/>
                  </a:lnTo>
                  <a:lnTo>
                    <a:pt x="108024" y="1908256"/>
                  </a:lnTo>
                  <a:lnTo>
                    <a:pt x="72227" y="1885492"/>
                  </a:lnTo>
                  <a:lnTo>
                    <a:pt x="42367" y="1855632"/>
                  </a:lnTo>
                  <a:lnTo>
                    <a:pt x="19603" y="1819835"/>
                  </a:lnTo>
                  <a:lnTo>
                    <a:pt x="5094" y="1779263"/>
                  </a:lnTo>
                  <a:lnTo>
                    <a:pt x="0" y="1735074"/>
                  </a:lnTo>
                  <a:lnTo>
                    <a:pt x="0" y="19278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11983" y="3678173"/>
            <a:ext cx="1600200" cy="12236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FAFSA</a:t>
            </a:r>
            <a:endParaRPr sz="1800">
              <a:latin typeface="Corbel"/>
              <a:cs typeface="Corbel"/>
            </a:endParaRPr>
          </a:p>
          <a:p>
            <a:pPr marL="184785" marR="5080" indent="-172720">
              <a:lnSpc>
                <a:spcPts val="1980"/>
              </a:lnSpc>
              <a:spcBef>
                <a:spcPts val="790"/>
              </a:spcBef>
              <a:buFont typeface="Corbel"/>
              <a:buChar char="•"/>
              <a:tabLst>
                <a:tab pos="185420" algn="l"/>
              </a:tabLst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Student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completes</a:t>
            </a:r>
            <a:r>
              <a:rPr sz="18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1800" b="1" spc="-3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orbel"/>
                <a:cs typeface="Corbel"/>
              </a:rPr>
              <a:t>FAFSA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85488" y="2510408"/>
            <a:ext cx="2987040" cy="3085465"/>
            <a:chOff x="4285488" y="2510408"/>
            <a:chExt cx="2987040" cy="3085465"/>
          </a:xfrm>
        </p:grpSpPr>
        <p:sp>
          <p:nvSpPr>
            <p:cNvPr id="11" name="object 11"/>
            <p:cNvSpPr/>
            <p:nvPr/>
          </p:nvSpPr>
          <p:spPr>
            <a:xfrm>
              <a:off x="4285488" y="3250691"/>
              <a:ext cx="370840" cy="464820"/>
            </a:xfrm>
            <a:custGeom>
              <a:avLst/>
              <a:gdLst/>
              <a:ahLst/>
              <a:cxnLst/>
              <a:rect l="l" t="t" r="r" b="b"/>
              <a:pathLst>
                <a:path w="370839" h="464820">
                  <a:moveTo>
                    <a:pt x="185166" y="0"/>
                  </a:moveTo>
                  <a:lnTo>
                    <a:pt x="185166" y="92963"/>
                  </a:lnTo>
                  <a:lnTo>
                    <a:pt x="0" y="92963"/>
                  </a:lnTo>
                  <a:lnTo>
                    <a:pt x="0" y="371855"/>
                  </a:lnTo>
                  <a:lnTo>
                    <a:pt x="185166" y="371855"/>
                  </a:lnTo>
                  <a:lnTo>
                    <a:pt x="185166" y="464819"/>
                  </a:lnTo>
                  <a:lnTo>
                    <a:pt x="370332" y="232409"/>
                  </a:lnTo>
                  <a:lnTo>
                    <a:pt x="185166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5098" y="2519933"/>
              <a:ext cx="1929383" cy="19278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975098" y="2519933"/>
              <a:ext cx="1929764" cy="1927860"/>
            </a:xfrm>
            <a:custGeom>
              <a:avLst/>
              <a:gdLst/>
              <a:ahLst/>
              <a:cxnLst/>
              <a:rect l="l" t="t" r="r" b="b"/>
              <a:pathLst>
                <a:path w="1929765" h="1927860">
                  <a:moveTo>
                    <a:pt x="0" y="192786"/>
                  </a:moveTo>
                  <a:lnTo>
                    <a:pt x="5094" y="148596"/>
                  </a:lnTo>
                  <a:lnTo>
                    <a:pt x="19603" y="108024"/>
                  </a:lnTo>
                  <a:lnTo>
                    <a:pt x="42367" y="72227"/>
                  </a:lnTo>
                  <a:lnTo>
                    <a:pt x="72227" y="42367"/>
                  </a:lnTo>
                  <a:lnTo>
                    <a:pt x="108024" y="19603"/>
                  </a:lnTo>
                  <a:lnTo>
                    <a:pt x="148596" y="5094"/>
                  </a:lnTo>
                  <a:lnTo>
                    <a:pt x="192786" y="0"/>
                  </a:lnTo>
                  <a:lnTo>
                    <a:pt x="1736598" y="0"/>
                  </a:lnTo>
                  <a:lnTo>
                    <a:pt x="1780787" y="5094"/>
                  </a:lnTo>
                  <a:lnTo>
                    <a:pt x="1821359" y="19603"/>
                  </a:lnTo>
                  <a:lnTo>
                    <a:pt x="1857156" y="42367"/>
                  </a:lnTo>
                  <a:lnTo>
                    <a:pt x="1887016" y="72227"/>
                  </a:lnTo>
                  <a:lnTo>
                    <a:pt x="1909780" y="108024"/>
                  </a:lnTo>
                  <a:lnTo>
                    <a:pt x="1924289" y="148596"/>
                  </a:lnTo>
                  <a:lnTo>
                    <a:pt x="1929383" y="192786"/>
                  </a:lnTo>
                  <a:lnTo>
                    <a:pt x="1929383" y="1735074"/>
                  </a:lnTo>
                  <a:lnTo>
                    <a:pt x="1924289" y="1779263"/>
                  </a:lnTo>
                  <a:lnTo>
                    <a:pt x="1909780" y="1819835"/>
                  </a:lnTo>
                  <a:lnTo>
                    <a:pt x="1887016" y="1855632"/>
                  </a:lnTo>
                  <a:lnTo>
                    <a:pt x="1857156" y="1885492"/>
                  </a:lnTo>
                  <a:lnTo>
                    <a:pt x="1821359" y="1908256"/>
                  </a:lnTo>
                  <a:lnTo>
                    <a:pt x="1780787" y="1922765"/>
                  </a:lnTo>
                  <a:lnTo>
                    <a:pt x="1736598" y="1927860"/>
                  </a:lnTo>
                  <a:lnTo>
                    <a:pt x="192786" y="1927860"/>
                  </a:lnTo>
                  <a:lnTo>
                    <a:pt x="148596" y="1922765"/>
                  </a:lnTo>
                  <a:lnTo>
                    <a:pt x="108024" y="1908256"/>
                  </a:lnTo>
                  <a:lnTo>
                    <a:pt x="72227" y="1885492"/>
                  </a:lnTo>
                  <a:lnTo>
                    <a:pt x="42367" y="1855632"/>
                  </a:lnTo>
                  <a:lnTo>
                    <a:pt x="19603" y="1819835"/>
                  </a:lnTo>
                  <a:lnTo>
                    <a:pt x="5094" y="1779263"/>
                  </a:lnTo>
                  <a:lnTo>
                    <a:pt x="0" y="1735074"/>
                  </a:lnTo>
                  <a:lnTo>
                    <a:pt x="0" y="19278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4762" y="3658361"/>
              <a:ext cx="1927860" cy="1927860"/>
            </a:xfrm>
            <a:custGeom>
              <a:avLst/>
              <a:gdLst/>
              <a:ahLst/>
              <a:cxnLst/>
              <a:rect l="l" t="t" r="r" b="b"/>
              <a:pathLst>
                <a:path w="1927859" h="1927860">
                  <a:moveTo>
                    <a:pt x="1735074" y="0"/>
                  </a:moveTo>
                  <a:lnTo>
                    <a:pt x="192786" y="0"/>
                  </a:lnTo>
                  <a:lnTo>
                    <a:pt x="148596" y="5094"/>
                  </a:lnTo>
                  <a:lnTo>
                    <a:pt x="108024" y="19603"/>
                  </a:lnTo>
                  <a:lnTo>
                    <a:pt x="72227" y="42367"/>
                  </a:lnTo>
                  <a:lnTo>
                    <a:pt x="42367" y="72227"/>
                  </a:lnTo>
                  <a:lnTo>
                    <a:pt x="19603" y="108024"/>
                  </a:lnTo>
                  <a:lnTo>
                    <a:pt x="5094" y="148596"/>
                  </a:lnTo>
                  <a:lnTo>
                    <a:pt x="0" y="192786"/>
                  </a:lnTo>
                  <a:lnTo>
                    <a:pt x="0" y="1735074"/>
                  </a:lnTo>
                  <a:lnTo>
                    <a:pt x="5094" y="1779263"/>
                  </a:lnTo>
                  <a:lnTo>
                    <a:pt x="19603" y="1819835"/>
                  </a:lnTo>
                  <a:lnTo>
                    <a:pt x="42367" y="1855632"/>
                  </a:lnTo>
                  <a:lnTo>
                    <a:pt x="72227" y="1885492"/>
                  </a:lnTo>
                  <a:lnTo>
                    <a:pt x="108024" y="1908256"/>
                  </a:lnTo>
                  <a:lnTo>
                    <a:pt x="148596" y="1922765"/>
                  </a:lnTo>
                  <a:lnTo>
                    <a:pt x="192786" y="1927860"/>
                  </a:lnTo>
                  <a:lnTo>
                    <a:pt x="1735074" y="1927860"/>
                  </a:lnTo>
                  <a:lnTo>
                    <a:pt x="1779263" y="1922765"/>
                  </a:lnTo>
                  <a:lnTo>
                    <a:pt x="1819835" y="1908256"/>
                  </a:lnTo>
                  <a:lnTo>
                    <a:pt x="1855632" y="1885492"/>
                  </a:lnTo>
                  <a:lnTo>
                    <a:pt x="1885492" y="1855632"/>
                  </a:lnTo>
                  <a:lnTo>
                    <a:pt x="1908256" y="1819835"/>
                  </a:lnTo>
                  <a:lnTo>
                    <a:pt x="1922765" y="1779263"/>
                  </a:lnTo>
                  <a:lnTo>
                    <a:pt x="1927860" y="1735074"/>
                  </a:lnTo>
                  <a:lnTo>
                    <a:pt x="1927860" y="192786"/>
                  </a:lnTo>
                  <a:lnTo>
                    <a:pt x="1922765" y="148596"/>
                  </a:lnTo>
                  <a:lnTo>
                    <a:pt x="1908256" y="108024"/>
                  </a:lnTo>
                  <a:lnTo>
                    <a:pt x="1885492" y="72227"/>
                  </a:lnTo>
                  <a:lnTo>
                    <a:pt x="1855632" y="42367"/>
                  </a:lnTo>
                  <a:lnTo>
                    <a:pt x="1819835" y="19603"/>
                  </a:lnTo>
                  <a:lnTo>
                    <a:pt x="1779263" y="5094"/>
                  </a:lnTo>
                  <a:lnTo>
                    <a:pt x="1735074" y="0"/>
                  </a:lnTo>
                  <a:close/>
                </a:path>
              </a:pathLst>
            </a:custGeom>
            <a:solidFill>
              <a:srgbClr val="1D9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4762" y="3658361"/>
              <a:ext cx="1927860" cy="1927860"/>
            </a:xfrm>
            <a:custGeom>
              <a:avLst/>
              <a:gdLst/>
              <a:ahLst/>
              <a:cxnLst/>
              <a:rect l="l" t="t" r="r" b="b"/>
              <a:pathLst>
                <a:path w="1927859" h="1927860">
                  <a:moveTo>
                    <a:pt x="0" y="192786"/>
                  </a:moveTo>
                  <a:lnTo>
                    <a:pt x="5094" y="148596"/>
                  </a:lnTo>
                  <a:lnTo>
                    <a:pt x="19603" y="108024"/>
                  </a:lnTo>
                  <a:lnTo>
                    <a:pt x="42367" y="72227"/>
                  </a:lnTo>
                  <a:lnTo>
                    <a:pt x="72227" y="42367"/>
                  </a:lnTo>
                  <a:lnTo>
                    <a:pt x="108024" y="19603"/>
                  </a:lnTo>
                  <a:lnTo>
                    <a:pt x="148596" y="5094"/>
                  </a:lnTo>
                  <a:lnTo>
                    <a:pt x="192786" y="0"/>
                  </a:lnTo>
                  <a:lnTo>
                    <a:pt x="1735074" y="0"/>
                  </a:lnTo>
                  <a:lnTo>
                    <a:pt x="1779263" y="5094"/>
                  </a:lnTo>
                  <a:lnTo>
                    <a:pt x="1819835" y="19603"/>
                  </a:lnTo>
                  <a:lnTo>
                    <a:pt x="1855632" y="42367"/>
                  </a:lnTo>
                  <a:lnTo>
                    <a:pt x="1885492" y="72227"/>
                  </a:lnTo>
                  <a:lnTo>
                    <a:pt x="1908256" y="108024"/>
                  </a:lnTo>
                  <a:lnTo>
                    <a:pt x="1922765" y="148596"/>
                  </a:lnTo>
                  <a:lnTo>
                    <a:pt x="1927860" y="192786"/>
                  </a:lnTo>
                  <a:lnTo>
                    <a:pt x="1927860" y="1735074"/>
                  </a:lnTo>
                  <a:lnTo>
                    <a:pt x="1922765" y="1779263"/>
                  </a:lnTo>
                  <a:lnTo>
                    <a:pt x="1908256" y="1819835"/>
                  </a:lnTo>
                  <a:lnTo>
                    <a:pt x="1885492" y="1855632"/>
                  </a:lnTo>
                  <a:lnTo>
                    <a:pt x="1855632" y="1885492"/>
                  </a:lnTo>
                  <a:lnTo>
                    <a:pt x="1819835" y="1908256"/>
                  </a:lnTo>
                  <a:lnTo>
                    <a:pt x="1779263" y="1922765"/>
                  </a:lnTo>
                  <a:lnTo>
                    <a:pt x="1735074" y="1927860"/>
                  </a:lnTo>
                  <a:lnTo>
                    <a:pt x="192786" y="1927860"/>
                  </a:lnTo>
                  <a:lnTo>
                    <a:pt x="148596" y="1922765"/>
                  </a:lnTo>
                  <a:lnTo>
                    <a:pt x="108024" y="1908256"/>
                  </a:lnTo>
                  <a:lnTo>
                    <a:pt x="72227" y="1885492"/>
                  </a:lnTo>
                  <a:lnTo>
                    <a:pt x="42367" y="1855632"/>
                  </a:lnTo>
                  <a:lnTo>
                    <a:pt x="19603" y="1819835"/>
                  </a:lnTo>
                  <a:lnTo>
                    <a:pt x="5094" y="1779263"/>
                  </a:lnTo>
                  <a:lnTo>
                    <a:pt x="0" y="1735074"/>
                  </a:lnTo>
                  <a:lnTo>
                    <a:pt x="0" y="19278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39283" y="3662742"/>
            <a:ext cx="1699260" cy="13144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Schools</a:t>
            </a:r>
            <a:endParaRPr sz="1600">
              <a:latin typeface="Corbel"/>
              <a:cs typeface="Corbel"/>
            </a:endParaRPr>
          </a:p>
          <a:p>
            <a:pPr marL="184785" marR="5080" indent="-172720">
              <a:lnSpc>
                <a:spcPct val="91500"/>
              </a:lnSpc>
              <a:spcBef>
                <a:spcPts val="685"/>
              </a:spcBef>
              <a:buFont typeface="Corbel"/>
              <a:buChar char="•"/>
              <a:tabLst>
                <a:tab pos="185420" algn="l"/>
              </a:tabLst>
            </a:pP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Receive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orbel"/>
                <a:cs typeface="Corbel"/>
              </a:rPr>
              <a:t>FAFSA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results and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check </a:t>
            </a:r>
            <a:r>
              <a:rPr sz="1600" b="1" spc="-3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for eligibility for 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financial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aid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74052" y="2510408"/>
            <a:ext cx="2942590" cy="3103880"/>
            <a:chOff x="7274052" y="2510408"/>
            <a:chExt cx="2942590" cy="3103880"/>
          </a:xfrm>
        </p:grpSpPr>
        <p:sp>
          <p:nvSpPr>
            <p:cNvPr id="18" name="object 18"/>
            <p:cNvSpPr/>
            <p:nvPr/>
          </p:nvSpPr>
          <p:spPr>
            <a:xfrm>
              <a:off x="7274052" y="3250691"/>
              <a:ext cx="372110" cy="464820"/>
            </a:xfrm>
            <a:custGeom>
              <a:avLst/>
              <a:gdLst/>
              <a:ahLst/>
              <a:cxnLst/>
              <a:rect l="l" t="t" r="r" b="b"/>
              <a:pathLst>
                <a:path w="372109" h="464820">
                  <a:moveTo>
                    <a:pt x="185928" y="0"/>
                  </a:moveTo>
                  <a:lnTo>
                    <a:pt x="185928" y="92963"/>
                  </a:lnTo>
                  <a:lnTo>
                    <a:pt x="0" y="92963"/>
                  </a:lnTo>
                  <a:lnTo>
                    <a:pt x="0" y="371855"/>
                  </a:lnTo>
                  <a:lnTo>
                    <a:pt x="185928" y="371855"/>
                  </a:lnTo>
                  <a:lnTo>
                    <a:pt x="185928" y="464819"/>
                  </a:lnTo>
                  <a:lnTo>
                    <a:pt x="371856" y="232409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5186" y="2519933"/>
              <a:ext cx="1927860" cy="192785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965186" y="2519933"/>
              <a:ext cx="1927860" cy="1927860"/>
            </a:xfrm>
            <a:custGeom>
              <a:avLst/>
              <a:gdLst/>
              <a:ahLst/>
              <a:cxnLst/>
              <a:rect l="l" t="t" r="r" b="b"/>
              <a:pathLst>
                <a:path w="1927859" h="1927860">
                  <a:moveTo>
                    <a:pt x="0" y="192786"/>
                  </a:moveTo>
                  <a:lnTo>
                    <a:pt x="5094" y="148596"/>
                  </a:lnTo>
                  <a:lnTo>
                    <a:pt x="19603" y="108024"/>
                  </a:lnTo>
                  <a:lnTo>
                    <a:pt x="42367" y="72227"/>
                  </a:lnTo>
                  <a:lnTo>
                    <a:pt x="72227" y="42367"/>
                  </a:lnTo>
                  <a:lnTo>
                    <a:pt x="108024" y="19603"/>
                  </a:lnTo>
                  <a:lnTo>
                    <a:pt x="148596" y="5094"/>
                  </a:lnTo>
                  <a:lnTo>
                    <a:pt x="192786" y="0"/>
                  </a:lnTo>
                  <a:lnTo>
                    <a:pt x="1735074" y="0"/>
                  </a:lnTo>
                  <a:lnTo>
                    <a:pt x="1779263" y="5094"/>
                  </a:lnTo>
                  <a:lnTo>
                    <a:pt x="1819835" y="19603"/>
                  </a:lnTo>
                  <a:lnTo>
                    <a:pt x="1855632" y="42367"/>
                  </a:lnTo>
                  <a:lnTo>
                    <a:pt x="1885492" y="72227"/>
                  </a:lnTo>
                  <a:lnTo>
                    <a:pt x="1908256" y="108024"/>
                  </a:lnTo>
                  <a:lnTo>
                    <a:pt x="1922765" y="148596"/>
                  </a:lnTo>
                  <a:lnTo>
                    <a:pt x="1927860" y="192786"/>
                  </a:lnTo>
                  <a:lnTo>
                    <a:pt x="1927860" y="1735074"/>
                  </a:lnTo>
                  <a:lnTo>
                    <a:pt x="1922765" y="1779263"/>
                  </a:lnTo>
                  <a:lnTo>
                    <a:pt x="1908256" y="1819835"/>
                  </a:lnTo>
                  <a:lnTo>
                    <a:pt x="1885492" y="1855632"/>
                  </a:lnTo>
                  <a:lnTo>
                    <a:pt x="1855632" y="1885492"/>
                  </a:lnTo>
                  <a:lnTo>
                    <a:pt x="1819835" y="1908256"/>
                  </a:lnTo>
                  <a:lnTo>
                    <a:pt x="1779263" y="1922765"/>
                  </a:lnTo>
                  <a:lnTo>
                    <a:pt x="1735074" y="1927860"/>
                  </a:lnTo>
                  <a:lnTo>
                    <a:pt x="192786" y="1927860"/>
                  </a:lnTo>
                  <a:lnTo>
                    <a:pt x="148596" y="1922765"/>
                  </a:lnTo>
                  <a:lnTo>
                    <a:pt x="108024" y="1908256"/>
                  </a:lnTo>
                  <a:lnTo>
                    <a:pt x="72227" y="1885492"/>
                  </a:lnTo>
                  <a:lnTo>
                    <a:pt x="42367" y="1855632"/>
                  </a:lnTo>
                  <a:lnTo>
                    <a:pt x="19603" y="1819835"/>
                  </a:lnTo>
                  <a:lnTo>
                    <a:pt x="5094" y="1779263"/>
                  </a:lnTo>
                  <a:lnTo>
                    <a:pt x="0" y="1735074"/>
                  </a:lnTo>
                  <a:lnTo>
                    <a:pt x="0" y="19278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79130" y="3676650"/>
              <a:ext cx="1927860" cy="1927860"/>
            </a:xfrm>
            <a:custGeom>
              <a:avLst/>
              <a:gdLst/>
              <a:ahLst/>
              <a:cxnLst/>
              <a:rect l="l" t="t" r="r" b="b"/>
              <a:pathLst>
                <a:path w="1927859" h="1927860">
                  <a:moveTo>
                    <a:pt x="1735074" y="0"/>
                  </a:moveTo>
                  <a:lnTo>
                    <a:pt x="192786" y="0"/>
                  </a:lnTo>
                  <a:lnTo>
                    <a:pt x="148596" y="5094"/>
                  </a:lnTo>
                  <a:lnTo>
                    <a:pt x="108024" y="19603"/>
                  </a:lnTo>
                  <a:lnTo>
                    <a:pt x="72227" y="42367"/>
                  </a:lnTo>
                  <a:lnTo>
                    <a:pt x="42367" y="72227"/>
                  </a:lnTo>
                  <a:lnTo>
                    <a:pt x="19603" y="108024"/>
                  </a:lnTo>
                  <a:lnTo>
                    <a:pt x="5094" y="148596"/>
                  </a:lnTo>
                  <a:lnTo>
                    <a:pt x="0" y="192786"/>
                  </a:lnTo>
                  <a:lnTo>
                    <a:pt x="0" y="1735074"/>
                  </a:lnTo>
                  <a:lnTo>
                    <a:pt x="5094" y="1779263"/>
                  </a:lnTo>
                  <a:lnTo>
                    <a:pt x="19603" y="1819835"/>
                  </a:lnTo>
                  <a:lnTo>
                    <a:pt x="42367" y="1855632"/>
                  </a:lnTo>
                  <a:lnTo>
                    <a:pt x="72227" y="1885492"/>
                  </a:lnTo>
                  <a:lnTo>
                    <a:pt x="108024" y="1908256"/>
                  </a:lnTo>
                  <a:lnTo>
                    <a:pt x="148596" y="1922765"/>
                  </a:lnTo>
                  <a:lnTo>
                    <a:pt x="192786" y="1927860"/>
                  </a:lnTo>
                  <a:lnTo>
                    <a:pt x="1735074" y="1927860"/>
                  </a:lnTo>
                  <a:lnTo>
                    <a:pt x="1779263" y="1922765"/>
                  </a:lnTo>
                  <a:lnTo>
                    <a:pt x="1819835" y="1908256"/>
                  </a:lnTo>
                  <a:lnTo>
                    <a:pt x="1855632" y="1885492"/>
                  </a:lnTo>
                  <a:lnTo>
                    <a:pt x="1885492" y="1855632"/>
                  </a:lnTo>
                  <a:lnTo>
                    <a:pt x="1908256" y="1819835"/>
                  </a:lnTo>
                  <a:lnTo>
                    <a:pt x="1922765" y="1779263"/>
                  </a:lnTo>
                  <a:lnTo>
                    <a:pt x="1927860" y="1735074"/>
                  </a:lnTo>
                  <a:lnTo>
                    <a:pt x="1927860" y="192786"/>
                  </a:lnTo>
                  <a:lnTo>
                    <a:pt x="1922765" y="148596"/>
                  </a:lnTo>
                  <a:lnTo>
                    <a:pt x="1908256" y="108024"/>
                  </a:lnTo>
                  <a:lnTo>
                    <a:pt x="1885492" y="72227"/>
                  </a:lnTo>
                  <a:lnTo>
                    <a:pt x="1855632" y="42367"/>
                  </a:lnTo>
                  <a:lnTo>
                    <a:pt x="1819835" y="19603"/>
                  </a:lnTo>
                  <a:lnTo>
                    <a:pt x="1779263" y="5094"/>
                  </a:lnTo>
                  <a:lnTo>
                    <a:pt x="1735074" y="0"/>
                  </a:lnTo>
                  <a:close/>
                </a:path>
              </a:pathLst>
            </a:custGeom>
            <a:solidFill>
              <a:srgbClr val="477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79130" y="3676650"/>
              <a:ext cx="1927860" cy="1927860"/>
            </a:xfrm>
            <a:custGeom>
              <a:avLst/>
              <a:gdLst/>
              <a:ahLst/>
              <a:cxnLst/>
              <a:rect l="l" t="t" r="r" b="b"/>
              <a:pathLst>
                <a:path w="1927859" h="1927860">
                  <a:moveTo>
                    <a:pt x="0" y="192786"/>
                  </a:moveTo>
                  <a:lnTo>
                    <a:pt x="5094" y="148596"/>
                  </a:lnTo>
                  <a:lnTo>
                    <a:pt x="19603" y="108024"/>
                  </a:lnTo>
                  <a:lnTo>
                    <a:pt x="42367" y="72227"/>
                  </a:lnTo>
                  <a:lnTo>
                    <a:pt x="72227" y="42367"/>
                  </a:lnTo>
                  <a:lnTo>
                    <a:pt x="108024" y="19603"/>
                  </a:lnTo>
                  <a:lnTo>
                    <a:pt x="148596" y="5094"/>
                  </a:lnTo>
                  <a:lnTo>
                    <a:pt x="192786" y="0"/>
                  </a:lnTo>
                  <a:lnTo>
                    <a:pt x="1735074" y="0"/>
                  </a:lnTo>
                  <a:lnTo>
                    <a:pt x="1779263" y="5094"/>
                  </a:lnTo>
                  <a:lnTo>
                    <a:pt x="1819835" y="19603"/>
                  </a:lnTo>
                  <a:lnTo>
                    <a:pt x="1855632" y="42367"/>
                  </a:lnTo>
                  <a:lnTo>
                    <a:pt x="1885492" y="72227"/>
                  </a:lnTo>
                  <a:lnTo>
                    <a:pt x="1908256" y="108024"/>
                  </a:lnTo>
                  <a:lnTo>
                    <a:pt x="1922765" y="148596"/>
                  </a:lnTo>
                  <a:lnTo>
                    <a:pt x="1927860" y="192786"/>
                  </a:lnTo>
                  <a:lnTo>
                    <a:pt x="1927860" y="1735074"/>
                  </a:lnTo>
                  <a:lnTo>
                    <a:pt x="1922765" y="1779263"/>
                  </a:lnTo>
                  <a:lnTo>
                    <a:pt x="1908256" y="1819835"/>
                  </a:lnTo>
                  <a:lnTo>
                    <a:pt x="1885492" y="1855632"/>
                  </a:lnTo>
                  <a:lnTo>
                    <a:pt x="1855632" y="1885492"/>
                  </a:lnTo>
                  <a:lnTo>
                    <a:pt x="1819835" y="1908256"/>
                  </a:lnTo>
                  <a:lnTo>
                    <a:pt x="1779263" y="1922765"/>
                  </a:lnTo>
                  <a:lnTo>
                    <a:pt x="1735074" y="1927860"/>
                  </a:lnTo>
                  <a:lnTo>
                    <a:pt x="192786" y="1927860"/>
                  </a:lnTo>
                  <a:lnTo>
                    <a:pt x="148596" y="1922765"/>
                  </a:lnTo>
                  <a:lnTo>
                    <a:pt x="108024" y="1908256"/>
                  </a:lnTo>
                  <a:lnTo>
                    <a:pt x="72227" y="1885492"/>
                  </a:lnTo>
                  <a:lnTo>
                    <a:pt x="42367" y="1855632"/>
                  </a:lnTo>
                  <a:lnTo>
                    <a:pt x="19603" y="1819835"/>
                  </a:lnTo>
                  <a:lnTo>
                    <a:pt x="5094" y="1779263"/>
                  </a:lnTo>
                  <a:lnTo>
                    <a:pt x="0" y="1735074"/>
                  </a:lnTo>
                  <a:lnTo>
                    <a:pt x="0" y="19278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391906" y="3751326"/>
            <a:ext cx="1481455" cy="11506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181610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nc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1800" b="1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Aid  Not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cat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ons</a:t>
            </a:r>
            <a:endParaRPr sz="1800">
              <a:latin typeface="Corbel"/>
              <a:cs typeface="Corbel"/>
            </a:endParaRPr>
          </a:p>
          <a:p>
            <a:pPr marL="184785" indent="-172720">
              <a:lnSpc>
                <a:spcPts val="2070"/>
              </a:lnSpc>
              <a:spcBef>
                <a:spcPts val="550"/>
              </a:spcBef>
              <a:buFont typeface="Corbel"/>
              <a:buChar char="•"/>
              <a:tabLst>
                <a:tab pos="185420" algn="l"/>
              </a:tabLst>
            </a:pP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Schools</a:t>
            </a:r>
            <a:r>
              <a:rPr sz="1800" b="1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send</a:t>
            </a:r>
            <a:endParaRPr sz="1800">
              <a:latin typeface="Corbel"/>
              <a:cs typeface="Corbel"/>
            </a:endParaRPr>
          </a:p>
          <a:p>
            <a:pPr marL="184785">
              <a:lnSpc>
                <a:spcPts val="2070"/>
              </a:lnSpc>
            </a:pP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800" b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students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301" y="589864"/>
            <a:ext cx="503872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30" dirty="0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sz="4250" b="1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250" b="1" spc="20" dirty="0">
                <a:solidFill>
                  <a:srgbClr val="000000"/>
                </a:solidFill>
                <a:latin typeface="Calibri"/>
                <a:cs typeface="Calibri"/>
              </a:rPr>
              <a:t>Circumstances</a:t>
            </a:r>
            <a:endParaRPr sz="4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167" y="2039911"/>
            <a:ext cx="10192385" cy="426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4437D"/>
                </a:solidFill>
                <a:latin typeface="Corbel"/>
                <a:cs typeface="Corbel"/>
              </a:rPr>
              <a:t>If</a:t>
            </a:r>
            <a:r>
              <a:rPr sz="2400" b="1" spc="-5" dirty="0">
                <a:solidFill>
                  <a:srgbClr val="34437D"/>
                </a:solidFill>
                <a:latin typeface="Corbel"/>
                <a:cs typeface="Corbel"/>
              </a:rPr>
              <a:t> things</a:t>
            </a:r>
            <a:r>
              <a:rPr sz="2400" b="1" spc="5" dirty="0">
                <a:solidFill>
                  <a:srgbClr val="34437D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34437D"/>
                </a:solidFill>
                <a:latin typeface="Corbel"/>
                <a:cs typeface="Corbel"/>
              </a:rPr>
              <a:t>change….</a:t>
            </a:r>
            <a:r>
              <a:rPr sz="2400" b="1" i="1" spc="-5" dirty="0">
                <a:solidFill>
                  <a:srgbClr val="34437D"/>
                </a:solidFill>
                <a:latin typeface="Corbel"/>
                <a:cs typeface="Corbel"/>
              </a:rPr>
              <a:t>contact</a:t>
            </a:r>
            <a:r>
              <a:rPr sz="2400" b="1" i="1" spc="-10" dirty="0">
                <a:solidFill>
                  <a:srgbClr val="34437D"/>
                </a:solidFill>
                <a:latin typeface="Corbel"/>
                <a:cs typeface="Corbel"/>
              </a:rPr>
              <a:t> </a:t>
            </a:r>
            <a:r>
              <a:rPr sz="2400" b="1" i="1" dirty="0">
                <a:solidFill>
                  <a:srgbClr val="34437D"/>
                </a:solidFill>
                <a:latin typeface="Corbel"/>
                <a:cs typeface="Corbel"/>
              </a:rPr>
              <a:t>the Financial</a:t>
            </a:r>
            <a:r>
              <a:rPr sz="2400" b="1" i="1" spc="-105" dirty="0">
                <a:solidFill>
                  <a:srgbClr val="34437D"/>
                </a:solidFill>
                <a:latin typeface="Corbel"/>
                <a:cs typeface="Corbel"/>
              </a:rPr>
              <a:t> </a:t>
            </a:r>
            <a:r>
              <a:rPr sz="2400" b="1" i="1" spc="-5" dirty="0">
                <a:solidFill>
                  <a:srgbClr val="34437D"/>
                </a:solidFill>
                <a:latin typeface="Corbel"/>
                <a:cs typeface="Corbel"/>
              </a:rPr>
              <a:t>Aid</a:t>
            </a:r>
            <a:r>
              <a:rPr sz="2400" b="1" i="1" spc="-110" dirty="0">
                <a:solidFill>
                  <a:srgbClr val="34437D"/>
                </a:solidFill>
                <a:latin typeface="Corbel"/>
                <a:cs typeface="Corbel"/>
              </a:rPr>
              <a:t> </a:t>
            </a:r>
            <a:r>
              <a:rPr sz="2400" b="1" i="1" spc="-5" dirty="0">
                <a:solidFill>
                  <a:srgbClr val="34437D"/>
                </a:solidFill>
                <a:latin typeface="Corbel"/>
                <a:cs typeface="Corbel"/>
              </a:rPr>
              <a:t>Office at</a:t>
            </a:r>
            <a:r>
              <a:rPr sz="2400" b="1" i="1" spc="-10" dirty="0">
                <a:solidFill>
                  <a:srgbClr val="34437D"/>
                </a:solidFill>
                <a:latin typeface="Corbel"/>
                <a:cs typeface="Corbel"/>
              </a:rPr>
              <a:t> </a:t>
            </a:r>
            <a:r>
              <a:rPr sz="2400" b="1" i="1" spc="-5" dirty="0">
                <a:solidFill>
                  <a:srgbClr val="34437D"/>
                </a:solidFill>
                <a:latin typeface="Corbel"/>
                <a:cs typeface="Corbel"/>
              </a:rPr>
              <a:t>Bucks </a:t>
            </a:r>
            <a:r>
              <a:rPr sz="2400" b="1" i="1" dirty="0">
                <a:solidFill>
                  <a:srgbClr val="34437D"/>
                </a:solidFill>
                <a:latin typeface="Corbel"/>
                <a:cs typeface="Corbel"/>
              </a:rPr>
              <a:t>County Community </a:t>
            </a:r>
            <a:r>
              <a:rPr sz="2400" b="1" i="1" spc="-480" dirty="0">
                <a:solidFill>
                  <a:srgbClr val="34437D"/>
                </a:solidFill>
                <a:latin typeface="Corbel"/>
                <a:cs typeface="Corbel"/>
              </a:rPr>
              <a:t> </a:t>
            </a:r>
            <a:r>
              <a:rPr sz="2400" b="1" i="1" dirty="0">
                <a:solidFill>
                  <a:srgbClr val="34437D"/>
                </a:solidFill>
                <a:latin typeface="Corbel"/>
                <a:cs typeface="Corbel"/>
              </a:rPr>
              <a:t>College,</a:t>
            </a:r>
            <a:r>
              <a:rPr sz="2400" b="1" i="1" spc="-5" dirty="0">
                <a:solidFill>
                  <a:srgbClr val="34437D"/>
                </a:solidFill>
                <a:latin typeface="Corbel"/>
                <a:cs typeface="Corbel"/>
              </a:rPr>
              <a:t> by </a:t>
            </a:r>
            <a:r>
              <a:rPr sz="2400" b="1" i="1" dirty="0">
                <a:solidFill>
                  <a:srgbClr val="34437D"/>
                </a:solidFill>
                <a:latin typeface="Corbel"/>
                <a:cs typeface="Corbel"/>
              </a:rPr>
              <a:t>email </a:t>
            </a:r>
            <a:r>
              <a:rPr sz="2400" b="1" i="1" spc="-5" dirty="0">
                <a:solidFill>
                  <a:srgbClr val="34437D"/>
                </a:solidFill>
                <a:latin typeface="Corbel"/>
                <a:cs typeface="Corbel"/>
              </a:rPr>
              <a:t>at</a:t>
            </a:r>
            <a:r>
              <a:rPr sz="2400" b="1" i="1" spc="-10" dirty="0">
                <a:solidFill>
                  <a:srgbClr val="34437D"/>
                </a:solidFill>
                <a:latin typeface="Corbel"/>
                <a:cs typeface="Corbel"/>
              </a:rPr>
              <a:t> </a:t>
            </a:r>
            <a:r>
              <a:rPr sz="2400" b="1" i="1" dirty="0">
                <a:solidFill>
                  <a:srgbClr val="34437D"/>
                </a:solidFill>
                <a:latin typeface="Corbel"/>
                <a:cs typeface="Corbel"/>
                <a:hlinkClick r:id="rId2"/>
              </a:rPr>
              <a:t>finaid@bucks.edu </a:t>
            </a:r>
            <a:r>
              <a:rPr sz="2400" b="1" i="1" dirty="0">
                <a:solidFill>
                  <a:srgbClr val="34437D"/>
                </a:solidFill>
                <a:latin typeface="Corbel"/>
                <a:cs typeface="Corbel"/>
              </a:rPr>
              <a:t>or </a:t>
            </a:r>
            <a:r>
              <a:rPr sz="2400" b="1" i="1" spc="-5" dirty="0">
                <a:solidFill>
                  <a:srgbClr val="34437D"/>
                </a:solidFill>
                <a:latin typeface="Corbel"/>
                <a:cs typeface="Corbel"/>
              </a:rPr>
              <a:t>call</a:t>
            </a:r>
            <a:r>
              <a:rPr sz="2400" b="1" i="1" spc="-10" dirty="0">
                <a:solidFill>
                  <a:srgbClr val="34437D"/>
                </a:solidFill>
                <a:latin typeface="Corbel"/>
                <a:cs typeface="Corbel"/>
              </a:rPr>
              <a:t> </a:t>
            </a:r>
            <a:r>
              <a:rPr sz="2400" b="1" i="1" spc="-5" dirty="0">
                <a:solidFill>
                  <a:srgbClr val="34437D"/>
                </a:solidFill>
                <a:latin typeface="Corbel"/>
                <a:cs typeface="Corbel"/>
              </a:rPr>
              <a:t>215 </a:t>
            </a:r>
            <a:r>
              <a:rPr sz="2400" b="1" i="1" dirty="0">
                <a:solidFill>
                  <a:srgbClr val="34437D"/>
                </a:solidFill>
                <a:latin typeface="Corbel"/>
                <a:cs typeface="Corbel"/>
              </a:rPr>
              <a:t>968-8200.</a:t>
            </a:r>
            <a:endParaRPr sz="2400">
              <a:latin typeface="Corbel"/>
              <a:cs typeface="Corbel"/>
            </a:endParaRPr>
          </a:p>
          <a:p>
            <a:pPr marL="883285" indent="-183515">
              <a:lnSpc>
                <a:spcPts val="2735"/>
              </a:lnSpc>
              <a:spcBef>
                <a:spcPts val="1055"/>
              </a:spcBef>
              <a:buSzPct val="79166"/>
              <a:buChar char="•"/>
              <a:tabLst>
                <a:tab pos="883919" algn="l"/>
              </a:tabLst>
            </a:pPr>
            <a:r>
              <a:rPr sz="2400" dirty="0">
                <a:solidFill>
                  <a:srgbClr val="1CACE3"/>
                </a:solidFill>
                <a:latin typeface="Corbel"/>
                <a:cs typeface="Corbel"/>
              </a:rPr>
              <a:t>Divorced</a:t>
            </a:r>
            <a:r>
              <a:rPr sz="2400" spc="-35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1CACE3"/>
                </a:solidFill>
                <a:latin typeface="Corbel"/>
                <a:cs typeface="Corbel"/>
              </a:rPr>
              <a:t>or</a:t>
            </a:r>
            <a:endParaRPr sz="2400">
              <a:latin typeface="Corbel"/>
              <a:cs typeface="Corbel"/>
            </a:endParaRPr>
          </a:p>
          <a:p>
            <a:pPr marL="883285">
              <a:lnSpc>
                <a:spcPts val="2735"/>
              </a:lnSpc>
            </a:pPr>
            <a:r>
              <a:rPr sz="2400" spc="-5" dirty="0">
                <a:solidFill>
                  <a:srgbClr val="1CACE3"/>
                </a:solidFill>
                <a:latin typeface="Corbel"/>
                <a:cs typeface="Corbel"/>
              </a:rPr>
              <a:t>separated</a:t>
            </a:r>
            <a:r>
              <a:rPr sz="2400" spc="-20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1CACE3"/>
                </a:solidFill>
                <a:latin typeface="Corbel"/>
                <a:cs typeface="Corbel"/>
              </a:rPr>
              <a:t>parents</a:t>
            </a:r>
            <a:endParaRPr sz="2400">
              <a:latin typeface="Corbel"/>
              <a:cs typeface="Corbel"/>
            </a:endParaRPr>
          </a:p>
          <a:p>
            <a:pPr marL="883285" marR="7296784" indent="-182880">
              <a:lnSpc>
                <a:spcPct val="100000"/>
              </a:lnSpc>
              <a:spcBef>
                <a:spcPts val="1115"/>
              </a:spcBef>
              <a:buSzPct val="79166"/>
              <a:buChar char="•"/>
              <a:tabLst>
                <a:tab pos="883919" algn="l"/>
              </a:tabLst>
            </a:pPr>
            <a:r>
              <a:rPr sz="2400" dirty="0">
                <a:solidFill>
                  <a:srgbClr val="1CACE3"/>
                </a:solidFill>
                <a:latin typeface="Corbel"/>
                <a:cs typeface="Corbel"/>
              </a:rPr>
              <a:t>Recent</a:t>
            </a:r>
            <a:r>
              <a:rPr sz="2400" spc="-45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1CACE3"/>
                </a:solidFill>
                <a:latin typeface="Corbel"/>
                <a:cs typeface="Corbel"/>
              </a:rPr>
              <a:t>death</a:t>
            </a:r>
            <a:r>
              <a:rPr sz="2400" spc="-60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1CACE3"/>
                </a:solidFill>
                <a:latin typeface="Corbel"/>
                <a:cs typeface="Corbel"/>
              </a:rPr>
              <a:t>or </a:t>
            </a:r>
            <a:r>
              <a:rPr sz="2400" spc="-465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1CACE3"/>
                </a:solidFill>
                <a:latin typeface="Corbel"/>
                <a:cs typeface="Corbel"/>
              </a:rPr>
              <a:t>disability</a:t>
            </a:r>
            <a:endParaRPr sz="2400">
              <a:latin typeface="Corbel"/>
              <a:cs typeface="Corbel"/>
            </a:endParaRPr>
          </a:p>
          <a:p>
            <a:pPr marL="883285" indent="-183515">
              <a:lnSpc>
                <a:spcPct val="100000"/>
              </a:lnSpc>
              <a:spcBef>
                <a:spcPts val="1105"/>
              </a:spcBef>
              <a:buSzPct val="79166"/>
              <a:buChar char="•"/>
              <a:tabLst>
                <a:tab pos="883919" algn="l"/>
              </a:tabLst>
            </a:pPr>
            <a:r>
              <a:rPr sz="2400" dirty="0">
                <a:solidFill>
                  <a:srgbClr val="1CACE3"/>
                </a:solidFill>
                <a:latin typeface="Corbel"/>
                <a:cs typeface="Corbel"/>
              </a:rPr>
              <a:t>Unemployment</a:t>
            </a:r>
            <a:endParaRPr sz="2400">
              <a:latin typeface="Corbel"/>
              <a:cs typeface="Corbel"/>
            </a:endParaRPr>
          </a:p>
          <a:p>
            <a:pPr marL="883285" indent="-183515">
              <a:lnSpc>
                <a:spcPct val="100000"/>
              </a:lnSpc>
              <a:spcBef>
                <a:spcPts val="1120"/>
              </a:spcBef>
              <a:buSzPct val="79166"/>
              <a:buChar char="•"/>
              <a:tabLst>
                <a:tab pos="883919" algn="l"/>
              </a:tabLst>
            </a:pPr>
            <a:r>
              <a:rPr sz="2400" dirty="0">
                <a:solidFill>
                  <a:srgbClr val="1CACE3"/>
                </a:solidFill>
                <a:latin typeface="Corbel"/>
                <a:cs typeface="Corbel"/>
              </a:rPr>
              <a:t>Reduced</a:t>
            </a:r>
            <a:r>
              <a:rPr sz="2400" spc="-40" dirty="0">
                <a:solidFill>
                  <a:srgbClr val="1CACE3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1CACE3"/>
                </a:solidFill>
                <a:latin typeface="Corbel"/>
                <a:cs typeface="Corbel"/>
              </a:rPr>
              <a:t>income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orbel"/>
              <a:cs typeface="Corbel"/>
            </a:endParaRPr>
          </a:p>
          <a:p>
            <a:pPr marL="582295" indent="-192405">
              <a:lnSpc>
                <a:spcPct val="100000"/>
              </a:lnSpc>
              <a:buClr>
                <a:srgbClr val="2EAAD1"/>
              </a:buClr>
              <a:buSzPct val="75000"/>
              <a:buFont typeface="Wingdings"/>
              <a:buChar char=""/>
              <a:tabLst>
                <a:tab pos="582295" algn="l"/>
              </a:tabLst>
            </a:pPr>
            <a:r>
              <a:rPr sz="2400" b="1" spc="-5" dirty="0">
                <a:latin typeface="Corbel"/>
                <a:cs typeface="Corbel"/>
              </a:rPr>
              <a:t>Contac</a:t>
            </a:r>
            <a:r>
              <a:rPr sz="2400" b="1" dirty="0">
                <a:latin typeface="Corbel"/>
                <a:cs typeface="Corbel"/>
              </a:rPr>
              <a:t>t</a:t>
            </a:r>
            <a:r>
              <a:rPr sz="2400" b="1" spc="10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PHEAA </a:t>
            </a:r>
            <a:r>
              <a:rPr sz="2400" b="1" spc="-5" dirty="0">
                <a:latin typeface="Corbel"/>
                <a:cs typeface="Corbel"/>
              </a:rPr>
              <a:t>fo</a:t>
            </a:r>
            <a:r>
              <a:rPr sz="2400" b="1" dirty="0">
                <a:latin typeface="Corbel"/>
                <a:cs typeface="Corbel"/>
              </a:rPr>
              <a:t>r</a:t>
            </a:r>
            <a:r>
              <a:rPr sz="2400" b="1" spc="-5" dirty="0">
                <a:latin typeface="Corbel"/>
                <a:cs typeface="Corbel"/>
              </a:rPr>
              <a:t> </a:t>
            </a:r>
            <a:r>
              <a:rPr sz="2400" b="1" spc="-190" dirty="0">
                <a:latin typeface="Corbel"/>
                <a:cs typeface="Corbel"/>
              </a:rPr>
              <a:t>P</a:t>
            </a:r>
            <a:r>
              <a:rPr sz="2400" b="1" dirty="0">
                <a:latin typeface="Corbel"/>
                <a:cs typeface="Corbel"/>
              </a:rPr>
              <a:t>A</a:t>
            </a:r>
            <a:r>
              <a:rPr sz="2400" b="1" spc="-6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Stat</a:t>
            </a:r>
            <a:r>
              <a:rPr sz="2400" b="1" dirty="0">
                <a:latin typeface="Corbel"/>
                <a:cs typeface="Corbel"/>
              </a:rPr>
              <a:t>e</a:t>
            </a:r>
            <a:r>
              <a:rPr sz="2400" b="1" spc="-85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Gran</a:t>
            </a:r>
            <a:r>
              <a:rPr sz="2400" b="1" dirty="0">
                <a:latin typeface="Corbel"/>
                <a:cs typeface="Corbel"/>
              </a:rPr>
              <a:t>t</a:t>
            </a:r>
            <a:r>
              <a:rPr sz="2400" b="1" spc="-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reconsideration at </a:t>
            </a:r>
            <a:r>
              <a:rPr sz="2400" b="1" spc="-5" dirty="0">
                <a:latin typeface="Corbel"/>
                <a:cs typeface="Corbel"/>
                <a:hlinkClick r:id="rId3"/>
              </a:rPr>
              <a:t>www.pheaa.org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882" y="748410"/>
            <a:ext cx="8025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32400" algn="l"/>
              </a:tabLst>
            </a:pPr>
            <a:r>
              <a:rPr sz="2400" spc="-10" dirty="0">
                <a:solidFill>
                  <a:srgbClr val="000000"/>
                </a:solidFill>
                <a:latin typeface="Arial Black"/>
                <a:cs typeface="Arial Black"/>
              </a:rPr>
              <a:t>Federal</a:t>
            </a:r>
            <a:r>
              <a:rPr sz="2400" spc="1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 Black"/>
                <a:cs typeface="Arial Black"/>
              </a:rPr>
              <a:t>Student</a:t>
            </a:r>
            <a:r>
              <a:rPr sz="2400" spc="2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00"/>
                </a:solidFill>
                <a:latin typeface="Arial Black"/>
                <a:cs typeface="Arial Black"/>
              </a:rPr>
              <a:t>Aid</a:t>
            </a:r>
            <a:r>
              <a:rPr sz="2400" spc="-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rial Black"/>
                <a:cs typeface="Arial Black"/>
              </a:rPr>
              <a:t>Estimator	</a:t>
            </a:r>
            <a:r>
              <a:rPr sz="2400" dirty="0">
                <a:solidFill>
                  <a:srgbClr val="000000"/>
                </a:solidFill>
                <a:latin typeface="Arial Black"/>
                <a:cs typeface="Arial Black"/>
              </a:rPr>
              <a:t>–</a:t>
            </a:r>
            <a:r>
              <a:rPr sz="2400" spc="-8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rial Black"/>
                <a:cs typeface="Arial Black"/>
              </a:rPr>
              <a:t>StudentAid.gov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21352" y="592836"/>
            <a:ext cx="7470775" cy="6265545"/>
            <a:chOff x="4721352" y="592836"/>
            <a:chExt cx="7470775" cy="62655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1352" y="592836"/>
              <a:ext cx="7470648" cy="6265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476" y="1554480"/>
              <a:ext cx="5894832" cy="31775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9882" y="1515871"/>
            <a:ext cx="4956810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Want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practice?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2400" dirty="0">
                <a:latin typeface="Arial"/>
                <a:cs typeface="Arial"/>
              </a:rPr>
              <a:t>As</a:t>
            </a:r>
            <a:r>
              <a:rPr sz="2400" spc="-5" dirty="0">
                <a:latin typeface="Arial"/>
                <a:cs typeface="Arial"/>
              </a:rPr>
              <a:t> you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prepare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higher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education,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Federal Student Aid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Calculator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estimate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what federal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your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eligible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receive.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10477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Check</a:t>
            </a:r>
            <a:r>
              <a:rPr sz="2400" dirty="0">
                <a:latin typeface="Arial"/>
                <a:cs typeface="Arial"/>
              </a:rPr>
              <a:t> out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Federal Student</a:t>
            </a:r>
            <a:r>
              <a:rPr sz="2400" b="1" i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Aid </a:t>
            </a:r>
            <a:r>
              <a:rPr sz="2400" b="1" i="1" spc="-650" dirty="0">
                <a:latin typeface="Arial"/>
                <a:cs typeface="Arial"/>
              </a:rPr>
              <a:t>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Estimator </a:t>
            </a:r>
            <a:r>
              <a:rPr sz="2400" spc="-5" dirty="0">
                <a:latin typeface="Arial"/>
                <a:cs typeface="Arial"/>
              </a:rPr>
              <a:t>via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StudentAid.gov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931" y="6096711"/>
            <a:ext cx="4879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ht</a:t>
            </a:r>
            <a:r>
              <a:rPr sz="1800" spc="5" dirty="0">
                <a:latin typeface="Arial Black"/>
                <a:cs typeface="Arial Black"/>
              </a:rPr>
              <a:t>t</a:t>
            </a:r>
            <a:r>
              <a:rPr sz="1800" dirty="0">
                <a:latin typeface="Arial Black"/>
                <a:cs typeface="Arial Black"/>
              </a:rPr>
              <a:t>ps:</a:t>
            </a:r>
            <a:r>
              <a:rPr sz="1800" spc="5" dirty="0">
                <a:latin typeface="Arial Black"/>
                <a:cs typeface="Arial Black"/>
              </a:rPr>
              <a:t>/</a:t>
            </a:r>
            <a:r>
              <a:rPr sz="1800" dirty="0">
                <a:latin typeface="Arial Black"/>
                <a:cs typeface="Arial Black"/>
              </a:rPr>
              <a:t>/</a:t>
            </a:r>
            <a:r>
              <a:rPr sz="1800" spc="5" dirty="0">
                <a:latin typeface="Arial Black"/>
                <a:cs typeface="Arial Black"/>
              </a:rPr>
              <a:t>s</a:t>
            </a:r>
            <a:r>
              <a:rPr sz="1800" dirty="0">
                <a:latin typeface="Arial Black"/>
                <a:cs typeface="Arial Black"/>
              </a:rPr>
              <a:t>tuden</a:t>
            </a:r>
            <a:r>
              <a:rPr sz="1800" spc="5" dirty="0">
                <a:latin typeface="Arial Black"/>
                <a:cs typeface="Arial Black"/>
              </a:rPr>
              <a:t>t</a:t>
            </a:r>
            <a:r>
              <a:rPr sz="1800" dirty="0">
                <a:latin typeface="Arial Black"/>
                <a:cs typeface="Arial Black"/>
              </a:rPr>
              <a:t>aid.g</a:t>
            </a:r>
            <a:r>
              <a:rPr sz="1800" spc="-65" dirty="0">
                <a:latin typeface="Arial Black"/>
                <a:cs typeface="Arial Black"/>
              </a:rPr>
              <a:t>o</a:t>
            </a:r>
            <a:r>
              <a:rPr sz="1800" dirty="0">
                <a:latin typeface="Arial Black"/>
                <a:cs typeface="Arial Black"/>
              </a:rPr>
              <a:t>v</a:t>
            </a:r>
            <a:r>
              <a:rPr sz="1800" spc="5" dirty="0">
                <a:latin typeface="Arial Black"/>
                <a:cs typeface="Arial Black"/>
              </a:rPr>
              <a:t>/</a:t>
            </a:r>
            <a:r>
              <a:rPr sz="1800" dirty="0">
                <a:latin typeface="Arial Black"/>
                <a:cs typeface="Arial Black"/>
              </a:rPr>
              <a:t>h</a:t>
            </a:r>
            <a:r>
              <a:rPr sz="1800" spc="-10" dirty="0">
                <a:latin typeface="Arial Black"/>
                <a:cs typeface="Arial Black"/>
              </a:rPr>
              <a:t>/</a:t>
            </a:r>
            <a:r>
              <a:rPr sz="1800" dirty="0">
                <a:latin typeface="Arial Black"/>
                <a:cs typeface="Arial Black"/>
              </a:rPr>
              <a:t>unde</a:t>
            </a:r>
            <a:r>
              <a:rPr sz="1800" spc="45" dirty="0">
                <a:latin typeface="Arial Black"/>
                <a:cs typeface="Arial Black"/>
              </a:rPr>
              <a:t>r</a:t>
            </a:r>
            <a:r>
              <a:rPr sz="1800" spc="-10" dirty="0">
                <a:latin typeface="Arial Black"/>
                <a:cs typeface="Arial Black"/>
              </a:rPr>
              <a:t>s</a:t>
            </a:r>
            <a:r>
              <a:rPr sz="1800" dirty="0">
                <a:latin typeface="Arial Black"/>
                <a:cs typeface="Arial Black"/>
              </a:rPr>
              <a:t>tan</a:t>
            </a:r>
            <a:r>
              <a:rPr sz="1800" spc="15" dirty="0">
                <a:latin typeface="Arial Black"/>
                <a:cs typeface="Arial Black"/>
              </a:rPr>
              <a:t>d</a:t>
            </a:r>
            <a:r>
              <a:rPr sz="1800" dirty="0">
                <a:latin typeface="Arial Black"/>
                <a:cs typeface="Arial Black"/>
              </a:rPr>
              <a:t>-aid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4966" y="5137530"/>
            <a:ext cx="3001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Feder</a:t>
            </a:r>
            <a:r>
              <a:rPr sz="1800" b="1" u="sng" spc="-10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a</a:t>
            </a:r>
            <a:r>
              <a:rPr sz="1800" b="1" u="sng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l</a:t>
            </a:r>
            <a:r>
              <a:rPr sz="1800" b="1" u="sng" spc="-50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 </a:t>
            </a:r>
            <a:r>
              <a:rPr sz="1800" b="1" u="sng" spc="-5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S</a:t>
            </a:r>
            <a:r>
              <a:rPr sz="1800" b="1" u="sng" spc="5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t</a:t>
            </a:r>
            <a:r>
              <a:rPr sz="1800" b="1" u="sng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u</a:t>
            </a:r>
            <a:r>
              <a:rPr sz="1800" b="1" u="sng" spc="5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d</a:t>
            </a:r>
            <a:r>
              <a:rPr sz="1800" b="1" u="sng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ent</a:t>
            </a:r>
            <a:r>
              <a:rPr sz="1800" b="1" u="sng" spc="-85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 </a:t>
            </a:r>
            <a:r>
              <a:rPr sz="1800" b="1" u="sng" dirty="0">
                <a:solidFill>
                  <a:srgbClr val="335B74"/>
                </a:solidFill>
                <a:uFill>
                  <a:solidFill>
                    <a:srgbClr val="335B74"/>
                  </a:solidFill>
                </a:uFill>
                <a:latin typeface="Corbel"/>
                <a:cs typeface="Corbel"/>
                <a:hlinkClick r:id="rId4"/>
              </a:rPr>
              <a:t>Aid Estimator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297" y="237490"/>
            <a:ext cx="11737340" cy="6390640"/>
            <a:chOff x="225297" y="237490"/>
            <a:chExt cx="11737340" cy="6390640"/>
          </a:xfrm>
        </p:grpSpPr>
        <p:sp>
          <p:nvSpPr>
            <p:cNvPr id="3" name="object 3"/>
            <p:cNvSpPr/>
            <p:nvPr/>
          </p:nvSpPr>
          <p:spPr>
            <a:xfrm>
              <a:off x="231647" y="243840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11724132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11724132" y="6377939"/>
                  </a:lnTo>
                  <a:lnTo>
                    <a:pt x="11724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1057" y="430660"/>
              <a:ext cx="1548789" cy="410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647" y="4207763"/>
              <a:ext cx="11724640" cy="2414270"/>
            </a:xfrm>
            <a:custGeom>
              <a:avLst/>
              <a:gdLst/>
              <a:ahLst/>
              <a:cxnLst/>
              <a:rect l="l" t="t" r="r" b="b"/>
              <a:pathLst>
                <a:path w="11724640" h="2414270">
                  <a:moveTo>
                    <a:pt x="0" y="2414016"/>
                  </a:moveTo>
                  <a:lnTo>
                    <a:pt x="11724132" y="2414016"/>
                  </a:lnTo>
                  <a:lnTo>
                    <a:pt x="11724132" y="0"/>
                  </a:lnTo>
                  <a:lnTo>
                    <a:pt x="0" y="0"/>
                  </a:lnTo>
                  <a:lnTo>
                    <a:pt x="0" y="2414016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647" y="243840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0" y="6377939"/>
                  </a:moveTo>
                  <a:lnTo>
                    <a:pt x="11724132" y="6377939"/>
                  </a:lnTo>
                  <a:lnTo>
                    <a:pt x="11724132" y="0"/>
                  </a:lnTo>
                  <a:lnTo>
                    <a:pt x="0" y="0"/>
                  </a:lnTo>
                  <a:lnTo>
                    <a:pt x="0" y="6377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47" y="243840"/>
              <a:ext cx="11721465" cy="3964304"/>
            </a:xfrm>
            <a:custGeom>
              <a:avLst/>
              <a:gdLst/>
              <a:ahLst/>
              <a:cxnLst/>
              <a:rect l="l" t="t" r="r" b="b"/>
              <a:pathLst>
                <a:path w="11721465" h="3964304">
                  <a:moveTo>
                    <a:pt x="11721084" y="0"/>
                  </a:moveTo>
                  <a:lnTo>
                    <a:pt x="0" y="0"/>
                  </a:lnTo>
                  <a:lnTo>
                    <a:pt x="0" y="3963923"/>
                  </a:lnTo>
                  <a:lnTo>
                    <a:pt x="11721084" y="3963923"/>
                  </a:lnTo>
                  <a:lnTo>
                    <a:pt x="11721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66214" y="4418203"/>
            <a:ext cx="82550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6680" algn="l"/>
                <a:tab pos="8241665" algn="l"/>
              </a:tabLst>
            </a:pPr>
            <a:r>
              <a:rPr sz="6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 	studentaid.gov	</a:t>
            </a:r>
            <a:endParaRPr sz="66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5297" y="237490"/>
            <a:ext cx="11734165" cy="3977004"/>
            <a:chOff x="225297" y="237490"/>
            <a:chExt cx="11734165" cy="3977004"/>
          </a:xfrm>
        </p:grpSpPr>
        <p:sp>
          <p:nvSpPr>
            <p:cNvPr id="10" name="object 10"/>
            <p:cNvSpPr/>
            <p:nvPr/>
          </p:nvSpPr>
          <p:spPr>
            <a:xfrm>
              <a:off x="231647" y="243840"/>
              <a:ext cx="11721465" cy="3964304"/>
            </a:xfrm>
            <a:custGeom>
              <a:avLst/>
              <a:gdLst/>
              <a:ahLst/>
              <a:cxnLst/>
              <a:rect l="l" t="t" r="r" b="b"/>
              <a:pathLst>
                <a:path w="11721465" h="3964304">
                  <a:moveTo>
                    <a:pt x="0" y="3963923"/>
                  </a:moveTo>
                  <a:lnTo>
                    <a:pt x="11721084" y="3963923"/>
                  </a:lnTo>
                  <a:lnTo>
                    <a:pt x="11721084" y="0"/>
                  </a:lnTo>
                  <a:lnTo>
                    <a:pt x="0" y="0"/>
                  </a:lnTo>
                  <a:lnTo>
                    <a:pt x="0" y="39639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" y="728472"/>
              <a:ext cx="10751820" cy="302666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760329" y="6333898"/>
            <a:ext cx="236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0"/>
              </a:lnSpc>
            </a:pPr>
            <a:fld id="{81D60167-4931-47E6-BA6A-407CBD079E47}" type="slidenum">
              <a:rPr sz="1200" dirty="0">
                <a:solidFill>
                  <a:srgbClr val="1CACE3"/>
                </a:solidFill>
                <a:latin typeface="Corbel"/>
                <a:cs typeface="Corbel"/>
              </a:rPr>
              <a:t>8</a:t>
            </a:fld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6296" y="828802"/>
            <a:ext cx="3963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>
                <a:solidFill>
                  <a:srgbClr val="000000"/>
                </a:solidFill>
                <a:latin typeface="Arial Narrow"/>
                <a:cs typeface="Arial Narrow"/>
              </a:rPr>
              <a:t>PHEAA.org/ResourcesStudents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727" y="858011"/>
            <a:ext cx="4593336" cy="51404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32016" y="1893380"/>
            <a:ext cx="3991610" cy="154813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10"/>
              </a:spcBef>
              <a:buClr>
                <a:srgbClr val="1CACE3"/>
              </a:buClr>
              <a:buSzPct val="79166"/>
              <a:buChar char="•"/>
              <a:tabLst>
                <a:tab pos="195580" algn="l"/>
              </a:tabLst>
            </a:pPr>
            <a:r>
              <a:rPr sz="2400" spc="-5" dirty="0">
                <a:latin typeface="Corbel"/>
                <a:cs typeface="Corbel"/>
              </a:rPr>
              <a:t>View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short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financial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aid</a:t>
            </a:r>
            <a:r>
              <a:rPr sz="2400" spc="-5" dirty="0">
                <a:latin typeface="Corbel"/>
                <a:cs typeface="Corbel"/>
              </a:rPr>
              <a:t> videos</a:t>
            </a:r>
            <a:endParaRPr sz="240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Clr>
                <a:srgbClr val="1CACE3"/>
              </a:buClr>
              <a:buSzPct val="79166"/>
              <a:buChar char="•"/>
              <a:tabLst>
                <a:tab pos="195580" algn="l"/>
              </a:tabLst>
            </a:pPr>
            <a:r>
              <a:rPr sz="2400" spc="-10" dirty="0">
                <a:latin typeface="Corbel"/>
                <a:cs typeface="Corbel"/>
              </a:rPr>
              <a:t>Find</a:t>
            </a:r>
            <a:r>
              <a:rPr sz="2400" spc="-5" dirty="0">
                <a:latin typeface="Corbel"/>
                <a:cs typeface="Corbel"/>
              </a:rPr>
              <a:t> financial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aid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information</a:t>
            </a:r>
            <a:endParaRPr sz="240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spcBef>
                <a:spcPts val="1120"/>
              </a:spcBef>
              <a:buClr>
                <a:srgbClr val="1CACE3"/>
              </a:buClr>
              <a:buSzPct val="79166"/>
              <a:buChar char="•"/>
              <a:tabLst>
                <a:tab pos="195580" algn="l"/>
              </a:tabLst>
            </a:pPr>
            <a:r>
              <a:rPr sz="2400" spc="-5" dirty="0">
                <a:latin typeface="Corbel"/>
                <a:cs typeface="Corbel"/>
              </a:rPr>
              <a:t>Order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our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publications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1156" y="6294831"/>
            <a:ext cx="175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CACE3"/>
                </a:solidFill>
                <a:latin typeface="Corbel"/>
                <a:cs typeface="Corbel"/>
              </a:rPr>
              <a:t>85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22667" y="845438"/>
            <a:ext cx="8930933" cy="1535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635" algn="ctr">
              <a:lnSpc>
                <a:spcPct val="110800"/>
              </a:lnSpc>
              <a:spcBef>
                <a:spcPts val="100"/>
              </a:spcBef>
            </a:pPr>
            <a:r>
              <a:rPr sz="2800" spc="130" dirty="0"/>
              <a:t>A </a:t>
            </a:r>
            <a:r>
              <a:rPr sz="2800" spc="100" dirty="0"/>
              <a:t>BIG </a:t>
            </a:r>
            <a:r>
              <a:rPr sz="2800" spc="125" dirty="0"/>
              <a:t>THANK </a:t>
            </a:r>
            <a:r>
              <a:rPr sz="2800" spc="130" dirty="0"/>
              <a:t>YOU </a:t>
            </a:r>
            <a:r>
              <a:rPr lang="en-US" sz="2800" spc="130" dirty="0"/>
              <a:t>TO </a:t>
            </a:r>
            <a:r>
              <a:rPr sz="2800" spc="125" dirty="0"/>
              <a:t>PHEAA</a:t>
            </a:r>
            <a:r>
              <a:rPr lang="en-US" sz="2800" spc="125" dirty="0"/>
              <a:t> WHO CREATED THIS PRESENTATION</a:t>
            </a:r>
            <a:br>
              <a:rPr lang="en-US" spc="125" dirty="0"/>
            </a:br>
            <a:endParaRPr spc="120" dirty="0"/>
          </a:p>
        </p:txBody>
      </p:sp>
      <p:sp>
        <p:nvSpPr>
          <p:cNvPr id="3" name="object 3"/>
          <p:cNvSpPr txBox="1"/>
          <p:nvPr/>
        </p:nvSpPr>
        <p:spPr>
          <a:xfrm>
            <a:off x="822667" y="1752600"/>
            <a:ext cx="9845333" cy="5740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b="1" spc="-100" dirty="0">
                <a:latin typeface="Arial"/>
                <a:cs typeface="Arial"/>
              </a:rPr>
              <a:t>PA</a:t>
            </a:r>
            <a:r>
              <a:rPr sz="4800" b="1" spc="-5" dirty="0">
                <a:latin typeface="Arial"/>
                <a:cs typeface="Arial"/>
              </a:rPr>
              <a:t> Higher</a:t>
            </a:r>
            <a:r>
              <a:rPr sz="4800" b="1" spc="-1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Education </a:t>
            </a:r>
            <a:r>
              <a:rPr sz="4800" b="1" spc="5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Assistance</a:t>
            </a:r>
            <a:r>
              <a:rPr sz="4800" b="1" spc="-110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Agency</a:t>
            </a:r>
            <a:r>
              <a:rPr sz="4800" b="1" spc="-50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(PHEAA)</a:t>
            </a:r>
            <a:endParaRPr lang="en-US" sz="4800" b="1" spc="-5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5" dirty="0">
                <a:latin typeface="Arial"/>
                <a:cs typeface="Arial"/>
                <a:hlinkClick r:id="rId2"/>
              </a:rPr>
              <a:t>WWW.PHEAA.ORG</a:t>
            </a:r>
            <a:endParaRPr lang="en-US" sz="4800" b="1" spc="-5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en-US" sz="4800" b="1" spc="-5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latin typeface="Arial"/>
                <a:cs typeface="Arial"/>
              </a:rPr>
              <a:t>If you need assistance The Financial Aid Office at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latin typeface="Arial"/>
                <a:cs typeface="Arial"/>
              </a:rPr>
              <a:t>BUCKS COUNTY COMMUNITY COLLEGE  can be reached by email at </a:t>
            </a:r>
            <a:r>
              <a:rPr lang="en-US" sz="3200" b="1" spc="-5" dirty="0">
                <a:latin typeface="Arial"/>
                <a:cs typeface="Arial"/>
                <a:hlinkClick r:id="rId3"/>
              </a:rPr>
              <a:t>finaid@bucks.edu</a:t>
            </a:r>
            <a:r>
              <a:rPr lang="en-US" sz="3200" b="1" spc="-5" dirty="0">
                <a:latin typeface="Arial"/>
                <a:cs typeface="Arial"/>
              </a:rPr>
              <a:t> or our phone 215 968 8200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2531" y="2471745"/>
            <a:ext cx="243533" cy="2318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647" y="0"/>
            <a:ext cx="11960860" cy="6858000"/>
            <a:chOff x="231647" y="0"/>
            <a:chExt cx="11960860" cy="6858000"/>
          </a:xfrm>
        </p:grpSpPr>
        <p:sp>
          <p:nvSpPr>
            <p:cNvPr id="3" name="object 3"/>
            <p:cNvSpPr/>
            <p:nvPr/>
          </p:nvSpPr>
          <p:spPr>
            <a:xfrm>
              <a:off x="231647" y="243840"/>
              <a:ext cx="11724640" cy="6377940"/>
            </a:xfrm>
            <a:custGeom>
              <a:avLst/>
              <a:gdLst/>
              <a:ahLst/>
              <a:cxnLst/>
              <a:rect l="l" t="t" r="r" b="b"/>
              <a:pathLst>
                <a:path w="11724640" h="6377940">
                  <a:moveTo>
                    <a:pt x="11724132" y="0"/>
                  </a:moveTo>
                  <a:lnTo>
                    <a:pt x="0" y="0"/>
                  </a:lnTo>
                  <a:lnTo>
                    <a:pt x="0" y="6377939"/>
                  </a:lnTo>
                  <a:lnTo>
                    <a:pt x="11724132" y="6377939"/>
                  </a:lnTo>
                  <a:lnTo>
                    <a:pt x="11724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0"/>
              <a:ext cx="6096000" cy="6324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0"/>
              <a:ext cx="6096000" cy="6324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2059" y="1295400"/>
              <a:ext cx="5477255" cy="5562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8582" y="1593341"/>
              <a:ext cx="4706620" cy="2806065"/>
            </a:xfrm>
            <a:custGeom>
              <a:avLst/>
              <a:gdLst/>
              <a:ahLst/>
              <a:cxnLst/>
              <a:rect l="l" t="t" r="r" b="b"/>
              <a:pathLst>
                <a:path w="4706620" h="2806065">
                  <a:moveTo>
                    <a:pt x="4706112" y="0"/>
                  </a:moveTo>
                  <a:lnTo>
                    <a:pt x="0" y="0"/>
                  </a:lnTo>
                  <a:lnTo>
                    <a:pt x="0" y="2805683"/>
                  </a:lnTo>
                  <a:lnTo>
                    <a:pt x="4706112" y="2805683"/>
                  </a:lnTo>
                  <a:lnTo>
                    <a:pt x="47061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8582" y="1593341"/>
              <a:ext cx="4706620" cy="2806065"/>
            </a:xfrm>
            <a:custGeom>
              <a:avLst/>
              <a:gdLst/>
              <a:ahLst/>
              <a:cxnLst/>
              <a:rect l="l" t="t" r="r" b="b"/>
              <a:pathLst>
                <a:path w="4706620" h="2806065">
                  <a:moveTo>
                    <a:pt x="0" y="2805683"/>
                  </a:moveTo>
                  <a:lnTo>
                    <a:pt x="4706112" y="2805683"/>
                  </a:lnTo>
                  <a:lnTo>
                    <a:pt x="4706112" y="0"/>
                  </a:lnTo>
                  <a:lnTo>
                    <a:pt x="0" y="0"/>
                  </a:lnTo>
                  <a:lnTo>
                    <a:pt x="0" y="2805683"/>
                  </a:lnTo>
                  <a:close/>
                </a:path>
              </a:pathLst>
            </a:custGeom>
            <a:ln w="1905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98395" y="556006"/>
            <a:ext cx="394652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b="1" dirty="0">
                <a:solidFill>
                  <a:srgbClr val="017CAC"/>
                </a:solidFill>
                <a:latin typeface="Corbel"/>
                <a:cs typeface="Corbel"/>
              </a:rPr>
              <a:t>Free</a:t>
            </a:r>
            <a:r>
              <a:rPr sz="2600" b="1" spc="-125" dirty="0">
                <a:solidFill>
                  <a:srgbClr val="017CAC"/>
                </a:solidFill>
                <a:latin typeface="Corbel"/>
                <a:cs typeface="Corbel"/>
              </a:rPr>
              <a:t> </a:t>
            </a:r>
            <a:r>
              <a:rPr sz="2600" b="1" spc="-5" dirty="0">
                <a:solidFill>
                  <a:srgbClr val="017CAC"/>
                </a:solidFill>
                <a:latin typeface="Corbel"/>
                <a:cs typeface="Corbel"/>
              </a:rPr>
              <a:t>Application</a:t>
            </a:r>
            <a:r>
              <a:rPr sz="2600" b="1" spc="-35" dirty="0">
                <a:solidFill>
                  <a:srgbClr val="017CAC"/>
                </a:solidFill>
                <a:latin typeface="Corbel"/>
                <a:cs typeface="Corbel"/>
              </a:rPr>
              <a:t> </a:t>
            </a:r>
            <a:r>
              <a:rPr sz="2600" b="1" spc="-5" dirty="0">
                <a:solidFill>
                  <a:srgbClr val="017CAC"/>
                </a:solidFill>
                <a:latin typeface="Corbel"/>
                <a:cs typeface="Corbel"/>
              </a:rPr>
              <a:t>for</a:t>
            </a:r>
            <a:r>
              <a:rPr sz="2600" b="1" spc="-10" dirty="0">
                <a:solidFill>
                  <a:srgbClr val="017CAC"/>
                </a:solidFill>
                <a:latin typeface="Corbel"/>
                <a:cs typeface="Corbel"/>
              </a:rPr>
              <a:t> </a:t>
            </a:r>
            <a:r>
              <a:rPr sz="2600" b="1" spc="-5" dirty="0">
                <a:solidFill>
                  <a:srgbClr val="017CAC"/>
                </a:solidFill>
                <a:latin typeface="Corbel"/>
                <a:cs typeface="Corbel"/>
              </a:rPr>
              <a:t>Federal </a:t>
            </a:r>
            <a:r>
              <a:rPr sz="2600" b="1" spc="-520" dirty="0">
                <a:solidFill>
                  <a:srgbClr val="017CAC"/>
                </a:solidFill>
                <a:latin typeface="Corbel"/>
                <a:cs typeface="Corbel"/>
              </a:rPr>
              <a:t> </a:t>
            </a:r>
            <a:r>
              <a:rPr sz="2600" b="1" spc="-5" dirty="0">
                <a:solidFill>
                  <a:srgbClr val="017CAC"/>
                </a:solidFill>
                <a:latin typeface="Corbel"/>
                <a:cs typeface="Corbel"/>
              </a:rPr>
              <a:t>Student</a:t>
            </a:r>
            <a:r>
              <a:rPr sz="2600" b="1" spc="-114" dirty="0">
                <a:solidFill>
                  <a:srgbClr val="017CAC"/>
                </a:solidFill>
                <a:latin typeface="Corbel"/>
                <a:cs typeface="Corbel"/>
              </a:rPr>
              <a:t> </a:t>
            </a:r>
            <a:r>
              <a:rPr sz="2600" b="1" spc="-5" dirty="0">
                <a:solidFill>
                  <a:srgbClr val="017CAC"/>
                </a:solidFill>
                <a:latin typeface="Corbel"/>
                <a:cs typeface="Corbel"/>
              </a:rPr>
              <a:t>Aid</a:t>
            </a:r>
            <a:r>
              <a:rPr sz="2600" b="1" spc="-10" dirty="0">
                <a:solidFill>
                  <a:srgbClr val="017CAC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017CAC"/>
                </a:solidFill>
                <a:latin typeface="Corbel"/>
                <a:cs typeface="Corbel"/>
              </a:rPr>
              <a:t>(FAFSA)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1050" y="2201926"/>
            <a:ext cx="2537460" cy="30753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40"/>
              </a:spcBef>
              <a:buClr>
                <a:srgbClr val="2EB8D4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orbel"/>
                <a:cs typeface="Corbel"/>
              </a:rPr>
              <a:t>There </a:t>
            </a:r>
            <a:r>
              <a:rPr sz="2000" dirty="0">
                <a:latin typeface="Corbel"/>
                <a:cs typeface="Corbel"/>
              </a:rPr>
              <a:t>is </a:t>
            </a:r>
            <a:r>
              <a:rPr sz="2000" spc="-5" dirty="0">
                <a:latin typeface="Corbel"/>
                <a:cs typeface="Corbel"/>
              </a:rPr>
              <a:t>skip </a:t>
            </a:r>
            <a:r>
              <a:rPr sz="2000" dirty="0">
                <a:latin typeface="Corbel"/>
                <a:cs typeface="Corbel"/>
              </a:rPr>
              <a:t>logic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built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into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the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FAFSA. </a:t>
            </a:r>
            <a:r>
              <a:rPr sz="2000" spc="-38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If you answer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questions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5" dirty="0">
                <a:latin typeface="Corbel"/>
                <a:cs typeface="Corbel"/>
              </a:rPr>
              <a:t>certain 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way, </a:t>
            </a:r>
            <a:r>
              <a:rPr sz="2000" spc="-5" dirty="0">
                <a:latin typeface="Corbel"/>
                <a:cs typeface="Corbel"/>
              </a:rPr>
              <a:t>you can </a:t>
            </a:r>
            <a:r>
              <a:rPr sz="2000" dirty="0">
                <a:latin typeface="Corbel"/>
                <a:cs typeface="Corbel"/>
              </a:rPr>
              <a:t>skip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other </a:t>
            </a:r>
            <a:r>
              <a:rPr sz="2000" dirty="0">
                <a:latin typeface="Corbel"/>
                <a:cs typeface="Corbel"/>
              </a:rPr>
              <a:t>questions.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Anytime </a:t>
            </a:r>
            <a:r>
              <a:rPr sz="2000" dirty="0">
                <a:latin typeface="Corbel"/>
                <a:cs typeface="Corbel"/>
              </a:rPr>
              <a:t>you are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asked </a:t>
            </a:r>
            <a:r>
              <a:rPr sz="2000" dirty="0">
                <a:latin typeface="Corbel"/>
                <a:cs typeface="Corbel"/>
              </a:rPr>
              <a:t>if you want </a:t>
            </a:r>
            <a:r>
              <a:rPr sz="2000" spc="-5" dirty="0">
                <a:latin typeface="Corbel"/>
                <a:cs typeface="Corbel"/>
              </a:rPr>
              <a:t>to </a:t>
            </a:r>
            <a:r>
              <a:rPr sz="2000" dirty="0">
                <a:latin typeface="Corbel"/>
                <a:cs typeface="Corbel"/>
              </a:rPr>
              <a:t> skip </a:t>
            </a:r>
            <a:r>
              <a:rPr sz="2000" spc="-5" dirty="0">
                <a:latin typeface="Corbel"/>
                <a:cs typeface="Corbel"/>
              </a:rPr>
              <a:t>questions, say </a:t>
            </a:r>
            <a:r>
              <a:rPr sz="2000" dirty="0">
                <a:latin typeface="Corbel"/>
                <a:cs typeface="Corbel"/>
              </a:rPr>
              <a:t> yes, you will </a:t>
            </a:r>
            <a:r>
              <a:rPr sz="2000" spc="-5" dirty="0">
                <a:latin typeface="Corbel"/>
                <a:cs typeface="Corbel"/>
              </a:rPr>
              <a:t>not be </a:t>
            </a:r>
            <a:r>
              <a:rPr sz="2000" dirty="0">
                <a:latin typeface="Corbel"/>
                <a:cs typeface="Corbel"/>
              </a:rPr>
              <a:t> penalized.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5120" y="1579880"/>
            <a:ext cx="4665980" cy="2928620"/>
            <a:chOff x="5405120" y="1579880"/>
            <a:chExt cx="4665980" cy="292862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7820" y="1592580"/>
              <a:ext cx="4640580" cy="29032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11470" y="1586230"/>
              <a:ext cx="4653280" cy="2915920"/>
            </a:xfrm>
            <a:custGeom>
              <a:avLst/>
              <a:gdLst/>
              <a:ahLst/>
              <a:cxnLst/>
              <a:rect l="l" t="t" r="r" b="b"/>
              <a:pathLst>
                <a:path w="4653280" h="2915920">
                  <a:moveTo>
                    <a:pt x="0" y="2915920"/>
                  </a:moveTo>
                  <a:lnTo>
                    <a:pt x="4653280" y="2915920"/>
                  </a:lnTo>
                  <a:lnTo>
                    <a:pt x="4653280" y="0"/>
                  </a:lnTo>
                  <a:lnTo>
                    <a:pt x="0" y="0"/>
                  </a:lnTo>
                  <a:lnTo>
                    <a:pt x="0" y="29159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760329" y="6333898"/>
            <a:ext cx="236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0"/>
              </a:lnSpc>
            </a:pPr>
            <a:fld id="{81D60167-4931-47E6-BA6A-407CBD079E47}" type="slidenum">
              <a:rPr sz="1200" dirty="0">
                <a:solidFill>
                  <a:srgbClr val="1CACE3"/>
                </a:solidFill>
                <a:latin typeface="Corbel"/>
                <a:cs typeface="Corbel"/>
              </a:rPr>
              <a:t>9</a:t>
            </a:fld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1153</Words>
  <Application>Microsoft Office PowerPoint</Application>
  <PresentationFormat>Widescreen</PresentationFormat>
  <Paragraphs>252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Arial</vt:lpstr>
      <vt:lpstr>Arial Black</vt:lpstr>
      <vt:lpstr>Arial Narrow</vt:lpstr>
      <vt:lpstr>Calibri</vt:lpstr>
      <vt:lpstr>Corbel</vt:lpstr>
      <vt:lpstr>Lucida Sans</vt:lpstr>
      <vt:lpstr>Times New Roman</vt:lpstr>
      <vt:lpstr>Trebuchet MS</vt:lpstr>
      <vt:lpstr>Wingdings</vt:lpstr>
      <vt:lpstr>Office Theme</vt:lpstr>
      <vt:lpstr>HOW TO  FILE THE   FAFSA </vt:lpstr>
      <vt:lpstr>Welcome</vt:lpstr>
      <vt:lpstr>Know Your Deadlines</vt:lpstr>
      <vt:lpstr>Certified Browsers &amp; Enable Pop-Ups</vt:lpstr>
      <vt:lpstr>Let’s Get Started</vt:lpstr>
      <vt:lpstr>Create Your FSA Accounts</vt:lpstr>
      <vt:lpstr>Use the app or Studentaid.gov</vt:lpstr>
      <vt:lpstr>PowerPoint Presentation</vt:lpstr>
      <vt:lpstr>Free Application for Federal  Student Aid (FAFSA)</vt:lpstr>
      <vt:lpstr>PowerPoint Presentation</vt:lpstr>
      <vt:lpstr>Tell Us About Yourself</vt:lpstr>
      <vt:lpstr>Tell Us About Yourself</vt:lpstr>
      <vt:lpstr>Log In Page</vt:lpstr>
      <vt:lpstr>Start a 2022–23 FAFSA® Form</vt:lpstr>
      <vt:lpstr>Save Key The save key must be 4  to 8 characters long &amp;  any combination of  numbers and/or  uppercase and  lowercase letters</vt:lpstr>
      <vt:lpstr>Introduction</vt:lpstr>
      <vt:lpstr>PowerPoint Presentation</vt:lpstr>
      <vt:lpstr>PowerPoint Presentation</vt:lpstr>
      <vt:lpstr>PowerPoint Presentation</vt:lpstr>
      <vt:lpstr>Student Residency and Eligibility</vt:lpstr>
      <vt:lpstr>Student Education</vt:lpstr>
      <vt:lpstr>Student Selective Service</vt:lpstr>
      <vt:lpstr>Student Driver’s License</vt:lpstr>
      <vt:lpstr>Student Foster Care and Parent Education</vt:lpstr>
      <vt:lpstr>Student Eligibility Worksheet</vt:lpstr>
      <vt:lpstr>Search for High School</vt:lpstr>
      <vt:lpstr>Add Your High School Manually</vt:lpstr>
      <vt:lpstr>Confirm Your High School</vt:lpstr>
      <vt:lpstr>College Search</vt:lpstr>
      <vt:lpstr>Search by Federal School Code</vt:lpstr>
      <vt:lpstr>Selected Colleges and Housing Info</vt:lpstr>
      <vt:lpstr>Student Marital Status</vt:lpstr>
      <vt:lpstr>Does the Student Have Dependents?</vt:lpstr>
      <vt:lpstr>Student Additional Dependency Questions</vt:lpstr>
      <vt:lpstr>PowerPoint Presentation</vt:lpstr>
      <vt:lpstr>Student Homelessness Questions</vt:lpstr>
      <vt:lpstr>Student Homelessness Questions</vt:lpstr>
      <vt:lpstr>Dependent Student Status</vt:lpstr>
      <vt:lpstr>Whose Information Should I Provide?</vt:lpstr>
      <vt:lpstr>Parent Marital Status</vt:lpstr>
      <vt:lpstr>Personal Information for First Parent</vt:lpstr>
      <vt:lpstr>Personal Information for Other Parent</vt:lpstr>
      <vt:lpstr>Parent State of Legal Residence</vt:lpstr>
      <vt:lpstr>Parent Household Information</vt:lpstr>
      <vt:lpstr>Parent Household Information</vt:lpstr>
      <vt:lpstr>Parent Tax Filing Status</vt:lpstr>
      <vt:lpstr>Parent Log In to IRS Data Retrieval Tool</vt:lpstr>
      <vt:lpstr>IRS Website Disclaimer</vt:lpstr>
      <vt:lpstr>Get My Federal Income Tax Information</vt:lpstr>
      <vt:lpstr>Federal Income Tax Information Results</vt:lpstr>
      <vt:lpstr>Parent IRS Info</vt:lpstr>
      <vt:lpstr>Parent Income from Work</vt:lpstr>
      <vt:lpstr>2020 W-2</vt:lpstr>
      <vt:lpstr>Schedule 1</vt:lpstr>
      <vt:lpstr>Parent Additional IRS Info</vt:lpstr>
      <vt:lpstr>Schedule 2</vt:lpstr>
      <vt:lpstr>Parent Questions for Tax Filers Only</vt:lpstr>
      <vt:lpstr>Parent Additional Financial Info</vt:lpstr>
      <vt:lpstr>Parent Untaxed Income</vt:lpstr>
      <vt:lpstr>Payments to Tax-Deferred Pension and  Retirement Savings Plans</vt:lpstr>
      <vt:lpstr>PowerPoint Presentation</vt:lpstr>
      <vt:lpstr>Parent Assets</vt:lpstr>
      <vt:lpstr>Student Tax Filing Status</vt:lpstr>
      <vt:lpstr>Student Eligible for IRS Data Retrieval Tool  (DRT)</vt:lpstr>
      <vt:lpstr>Student IRS Info</vt:lpstr>
      <vt:lpstr>Student Income from Work</vt:lpstr>
      <vt:lpstr>Student Additional IRS Info</vt:lpstr>
      <vt:lpstr>Student Assets</vt:lpstr>
      <vt:lpstr>FAFSA Summary</vt:lpstr>
      <vt:lpstr>FAFSA Summary 1</vt:lpstr>
      <vt:lpstr>Agreement of Terms</vt:lpstr>
      <vt:lpstr>Signature Status</vt:lpstr>
      <vt:lpstr>Parent Signature Selection</vt:lpstr>
      <vt:lpstr>Signature Options</vt:lpstr>
      <vt:lpstr>PowerPoint Presentation</vt:lpstr>
      <vt:lpstr>PowerPoint Presentation</vt:lpstr>
      <vt:lpstr>What Happens Next?</vt:lpstr>
      <vt:lpstr>Special Circumstances</vt:lpstr>
      <vt:lpstr>Federal Student Aid Estimator – StudentAid.gov</vt:lpstr>
      <vt:lpstr>PHEAA.org/ResourcesStudents</vt:lpstr>
      <vt:lpstr>A BIG THANK YOU TO PHEAA WHO CREATED THIS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2021-22 fafsa.gov preview presentation</dc:title>
  <dc:creator>Lloyd, Leslie</dc:creator>
  <cp:lastModifiedBy>Donna Wilkoski</cp:lastModifiedBy>
  <cp:revision>2</cp:revision>
  <dcterms:created xsi:type="dcterms:W3CDTF">2022-02-22T22:34:12Z</dcterms:created>
  <dcterms:modified xsi:type="dcterms:W3CDTF">2022-03-17T20:12:29Z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2022-02-22T00:00:00Z</vt:filetime>
  </property>
</Properties>
</file>