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jpeg"/>
  <Override PartName="/ppt/notesSlides/notesSlide4.xml" ContentType="application/vnd.openxmlformats-officedocument.presentationml.notesSlide+xml"/>
  <Override PartName="/ppt/media/image7.jpg" ContentType="image/jpeg"/>
  <Override PartName="/ppt/media/image8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24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media/image26.jpg" ContentType="image/jpeg"/>
  <Override PartName="/ppt/media/image27.jpg" ContentType="image/jpeg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media/image28.jpg" ContentType="image/jpeg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49"/>
  </p:notesMasterIdLst>
  <p:sldIdLst>
    <p:sldId id="318" r:id="rId3"/>
    <p:sldId id="326" r:id="rId4"/>
    <p:sldId id="259" r:id="rId5"/>
    <p:sldId id="261" r:id="rId6"/>
    <p:sldId id="262" r:id="rId7"/>
    <p:sldId id="263" r:id="rId8"/>
    <p:sldId id="265" r:id="rId9"/>
    <p:sldId id="266" r:id="rId10"/>
    <p:sldId id="312" r:id="rId11"/>
    <p:sldId id="267" r:id="rId12"/>
    <p:sldId id="268" r:id="rId13"/>
    <p:sldId id="269" r:id="rId14"/>
    <p:sldId id="313" r:id="rId15"/>
    <p:sldId id="314" r:id="rId16"/>
    <p:sldId id="270" r:id="rId17"/>
    <p:sldId id="271" r:id="rId18"/>
    <p:sldId id="272" r:id="rId19"/>
    <p:sldId id="273" r:id="rId20"/>
    <p:sldId id="320" r:id="rId21"/>
    <p:sldId id="274" r:id="rId22"/>
    <p:sldId id="275" r:id="rId23"/>
    <p:sldId id="276" r:id="rId24"/>
    <p:sldId id="277" r:id="rId25"/>
    <p:sldId id="278" r:id="rId26"/>
    <p:sldId id="279" r:id="rId27"/>
    <p:sldId id="321" r:id="rId28"/>
    <p:sldId id="281" r:id="rId29"/>
    <p:sldId id="282" r:id="rId30"/>
    <p:sldId id="283" r:id="rId31"/>
    <p:sldId id="284" r:id="rId32"/>
    <p:sldId id="285" r:id="rId33"/>
    <p:sldId id="32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23" r:id="rId44"/>
    <p:sldId id="301" r:id="rId45"/>
    <p:sldId id="302" r:id="rId46"/>
    <p:sldId id="324" r:id="rId47"/>
    <p:sldId id="325" r:id="rId48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20" autoAdjust="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6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12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Page</a:t>
            </a:r>
            <a:r>
              <a:rPr lang="en-US" baseline="0" dirty="0" smtClean="0"/>
              <a:t> for Main/Starter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9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Abide b</a:t>
            </a:r>
            <a:r>
              <a:rPr lang="en-US" baseline="0" dirty="0" smtClean="0"/>
              <a:t>y the deadlines</a:t>
            </a:r>
          </a:p>
          <a:p>
            <a:r>
              <a:rPr lang="en-US" baseline="0" dirty="0" smtClean="0"/>
              <a:t>Know what they are</a:t>
            </a:r>
          </a:p>
          <a:p>
            <a:r>
              <a:rPr lang="en-US" baseline="0" dirty="0" smtClean="0"/>
              <a:t>Some schools have early deadlines for first year students</a:t>
            </a:r>
          </a:p>
          <a:p>
            <a:r>
              <a:rPr lang="en-US" baseline="0" dirty="0" smtClean="0"/>
              <a:t>Enticing the freshmen to come to their school, early packaging- </a:t>
            </a:r>
          </a:p>
          <a:p>
            <a:r>
              <a:rPr lang="en-US" baseline="0" dirty="0" smtClean="0"/>
              <a:t>Estimates until the rules are set, and verification items are identified</a:t>
            </a:r>
          </a:p>
          <a:p>
            <a:r>
              <a:rPr lang="en-US" baseline="0" dirty="0" smtClean="0"/>
              <a:t>Could change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51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No Grandparent</a:t>
            </a:r>
            <a:r>
              <a:rPr lang="en-US" baseline="0" dirty="0" smtClean="0"/>
              <a:t> information if the student is not legally adopted by the grand parents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44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Signing the FAFSA</a:t>
            </a:r>
            <a:r>
              <a:rPr lang="en-US" baseline="0" dirty="0" smtClean="0"/>
              <a:t> electronic</a:t>
            </a:r>
          </a:p>
          <a:p>
            <a:r>
              <a:rPr lang="en-US" baseline="0" dirty="0" smtClean="0"/>
              <a:t>FSA ID</a:t>
            </a:r>
          </a:p>
          <a:p>
            <a:r>
              <a:rPr lang="en-US" baseline="0" dirty="0" smtClean="0"/>
              <a:t>Most painful part of the process</a:t>
            </a:r>
          </a:p>
          <a:p>
            <a:r>
              <a:rPr lang="en-US" baseline="0" dirty="0" smtClean="0"/>
              <a:t>People forget, </a:t>
            </a:r>
          </a:p>
          <a:p>
            <a:r>
              <a:rPr lang="en-US" baseline="0" dirty="0" smtClean="0"/>
              <a:t>People don’t remember what questions,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get to it at the bottom of the FAFSA application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53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67464"/>
            <a:ext cx="5596892" cy="3655774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59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67464"/>
            <a:ext cx="5596892" cy="3655774"/>
          </a:xfrm>
          <a:prstGeom prst="rect">
            <a:avLst/>
          </a:prstGeom>
        </p:spPr>
        <p:txBody>
          <a:bodyPr lIns="91294" tIns="45647" rIns="91294" bIns="45647"/>
          <a:lstStyle/>
          <a:p>
            <a:r>
              <a:rPr lang="en-US" dirty="0" smtClean="0"/>
              <a:t>One for each</a:t>
            </a:r>
          </a:p>
          <a:p>
            <a:r>
              <a:rPr lang="en-US" dirty="0" smtClean="0"/>
              <a:t>Parent </a:t>
            </a:r>
          </a:p>
          <a:p>
            <a:r>
              <a:rPr lang="en-US" dirty="0" smtClean="0"/>
              <a:t>Student</a:t>
            </a:r>
          </a:p>
          <a:p>
            <a:endParaRPr lang="en-US" dirty="0" smtClean="0"/>
          </a:p>
          <a:p>
            <a:r>
              <a:rPr lang="en-US" dirty="0" smtClean="0"/>
              <a:t>Parent</a:t>
            </a:r>
            <a:r>
              <a:rPr lang="en-US" baseline="0" dirty="0" smtClean="0"/>
              <a:t> can use one they have for other siblings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7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Easy for verification</a:t>
            </a:r>
          </a:p>
          <a:p>
            <a:r>
              <a:rPr lang="en-US" dirty="0" smtClean="0"/>
              <a:t>Only have to update a few questions</a:t>
            </a:r>
            <a:r>
              <a:rPr lang="en-US" baseline="0" dirty="0" smtClean="0"/>
              <a:t> on the FAFSA</a:t>
            </a:r>
          </a:p>
          <a:p>
            <a:r>
              <a:rPr lang="en-US" baseline="0" dirty="0" smtClean="0"/>
              <a:t>If you can use it- the IRS DRT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able to use DRT</a:t>
            </a:r>
          </a:p>
          <a:p>
            <a:r>
              <a:rPr lang="en-US" dirty="0" smtClean="0"/>
              <a:t>Married and filing separately</a:t>
            </a:r>
          </a:p>
          <a:p>
            <a:r>
              <a:rPr lang="en-US" dirty="0" smtClean="0"/>
              <a:t>Married</a:t>
            </a:r>
            <a:r>
              <a:rPr lang="en-US" baseline="0" dirty="0" smtClean="0"/>
              <a:t> and filing as head of household</a:t>
            </a:r>
          </a:p>
          <a:p>
            <a:r>
              <a:rPr lang="en-US" baseline="0" dirty="0" smtClean="0"/>
              <a:t>FAFSA marital status does not match PPY IRS tax status</a:t>
            </a:r>
          </a:p>
          <a:p>
            <a:r>
              <a:rPr lang="en-US" baseline="0" dirty="0" smtClean="0"/>
              <a:t>Filed a Puerto Rico or foreign tax return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Name and address must match exactly how it is on your tax form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208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91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17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89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Page</a:t>
            </a:r>
            <a:r>
              <a:rPr lang="en-US" baseline="0" dirty="0" smtClean="0"/>
              <a:t> for Main/Starter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34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Page</a:t>
            </a:r>
            <a:r>
              <a:rPr lang="en-US" baseline="0" dirty="0" smtClean="0"/>
              <a:t> for Main/Starter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00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Pell</a:t>
            </a:r>
            <a:r>
              <a:rPr lang="en-US" baseline="0" dirty="0" smtClean="0"/>
              <a:t> is the biggest federal grant that you can receive.</a:t>
            </a:r>
          </a:p>
          <a:p>
            <a:r>
              <a:rPr lang="en-US" baseline="0" dirty="0" smtClean="0"/>
              <a:t>Not all schools have SEOG or FWSP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4372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All students can get a loan</a:t>
            </a:r>
            <a:r>
              <a:rPr lang="en-US" baseline="0" dirty="0" smtClean="0"/>
              <a:t> to attend college.</a:t>
            </a:r>
          </a:p>
          <a:p>
            <a:r>
              <a:rPr lang="en-US" dirty="0" smtClean="0"/>
              <a:t>Remember</a:t>
            </a:r>
            <a:r>
              <a:rPr lang="en-US" baseline="0" dirty="0" smtClean="0"/>
              <a:t> borrow only what you need for educational expenses.</a:t>
            </a:r>
          </a:p>
          <a:p>
            <a:r>
              <a:rPr lang="en-US" baseline="0" dirty="0" smtClean="0"/>
              <a:t>You have to repay all money borrowed with interest and fees.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7803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863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745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Has many eligibility</a:t>
            </a:r>
            <a:r>
              <a:rPr lang="en-US" baseline="0" dirty="0" smtClean="0"/>
              <a:t> criteria associated with the state grant program. </a:t>
            </a:r>
          </a:p>
          <a:p>
            <a:r>
              <a:rPr lang="en-US" baseline="0" dirty="0" smtClean="0"/>
              <a:t>We have to certify before we can paid the award.</a:t>
            </a:r>
          </a:p>
          <a:p>
            <a:r>
              <a:rPr lang="en-US" baseline="0" dirty="0" smtClean="0"/>
              <a:t>Some time the awards are paid after all other aid.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0998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check the web site for more information if you feel something applies to you.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212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know that you heard a lot of information  from Jenny earlier, </a:t>
            </a:r>
          </a:p>
          <a:p>
            <a:r>
              <a:rPr lang="en-US" baseline="0" dirty="0" smtClean="0"/>
              <a:t>But I wanted you to know some additional information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92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157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538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98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52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770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Some times it is cheaper than a PLUS</a:t>
            </a:r>
            <a:r>
              <a:rPr lang="en-US" baseline="0" dirty="0" smtClean="0"/>
              <a:t> loan but the weigh all the parts.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your homework </a:t>
            </a:r>
          </a:p>
          <a:p>
            <a:r>
              <a:rPr lang="en-US" baseline="0" dirty="0" smtClean="0"/>
              <a:t>Try to get the best rates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781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Page</a:t>
            </a:r>
            <a:r>
              <a:rPr lang="en-US" baseline="0" dirty="0" smtClean="0"/>
              <a:t> for Main/Starter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58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829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All school</a:t>
            </a:r>
            <a:r>
              <a:rPr lang="en-US" baseline="0" dirty="0" smtClean="0"/>
              <a:t> calculate a budget for the student types.</a:t>
            </a:r>
          </a:p>
          <a:p>
            <a:endParaRPr lang="en-US" baseline="0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645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Verification:</a:t>
            </a:r>
          </a:p>
          <a:p>
            <a:r>
              <a:rPr lang="en-US" dirty="0" smtClean="0"/>
              <a:t>Process includes many items</a:t>
            </a:r>
          </a:p>
          <a:p>
            <a:r>
              <a:rPr lang="en-US" dirty="0" smtClean="0"/>
              <a:t>Household size and # in college</a:t>
            </a:r>
          </a:p>
          <a:p>
            <a:endParaRPr lang="en-US" dirty="0" smtClean="0"/>
          </a:p>
          <a:p>
            <a:r>
              <a:rPr lang="en-US" dirty="0" smtClean="0"/>
              <a:t>Taxes</a:t>
            </a:r>
          </a:p>
          <a:p>
            <a:r>
              <a:rPr lang="en-US" dirty="0" smtClean="0"/>
              <a:t>Assets</a:t>
            </a:r>
          </a:p>
          <a:p>
            <a:r>
              <a:rPr lang="en-US" dirty="0" smtClean="0"/>
              <a:t>Untaxed</a:t>
            </a:r>
            <a:r>
              <a:rPr lang="en-US" baseline="0" dirty="0" smtClean="0"/>
              <a:t> income documents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15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Same for all students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Federal formula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Efc</a:t>
            </a:r>
            <a:r>
              <a:rPr lang="en-US" baseline="0" dirty="0" smtClean="0"/>
              <a:t> is the same at all schools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2984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is an estimate only.</a:t>
            </a:r>
          </a:p>
          <a:p>
            <a:endParaRPr lang="en-US" dirty="0" smtClean="0"/>
          </a:p>
          <a:p>
            <a:r>
              <a:rPr lang="en-US" dirty="0" smtClean="0"/>
              <a:t>EFC</a:t>
            </a:r>
            <a:r>
              <a:rPr lang="en-US" baseline="0" dirty="0" smtClean="0"/>
              <a:t> is a constant to whatever school you attend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984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Can be paper, electronic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electronic usually on the student portal </a:t>
            </a:r>
          </a:p>
          <a:p>
            <a:r>
              <a:rPr lang="en-US" baseline="0" dirty="0" smtClean="0"/>
              <a:t>Check your email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647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74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sz="1600" b="1" dirty="0" smtClean="0"/>
              <a:t>Difference</a:t>
            </a:r>
            <a:r>
              <a:rPr lang="en-US" sz="1600" b="1" baseline="0" dirty="0" smtClean="0"/>
              <a:t> between a loan and grant?.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2344289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1751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Check with the school,</a:t>
            </a:r>
            <a:r>
              <a:rPr lang="en-US" baseline="0" dirty="0" smtClean="0"/>
              <a:t> for special conditions maybe called income reduction, special circumstances.</a:t>
            </a:r>
          </a:p>
          <a:p>
            <a:r>
              <a:rPr lang="en-US" baseline="0" dirty="0" err="1" smtClean="0"/>
              <a:t>Besure</a:t>
            </a:r>
            <a:r>
              <a:rPr lang="en-US" baseline="0" dirty="0" smtClean="0"/>
              <a:t> to notify the state grant program as well.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9782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Page</a:t>
            </a:r>
            <a:r>
              <a:rPr lang="en-US" baseline="0" dirty="0" smtClean="0"/>
              <a:t> for Main/Starter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374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Use your aid wisely.</a:t>
            </a:r>
            <a:r>
              <a:rPr lang="en-US" baseline="0" dirty="0" smtClean="0"/>
              <a:t> Repeating changing your major could result in loss of eligibility.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2521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527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Tell about FAFSA Fridays</a:t>
            </a:r>
          </a:p>
          <a:p>
            <a:r>
              <a:rPr lang="en-US" baseline="0" dirty="0" smtClean="0"/>
              <a:t>FAFSA Completion workshops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will start 2/22/19 and end in early April with some evenings if not able to make it during the Friday.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slide show will be available on our website by the end of the week for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Chat bot</a:t>
            </a:r>
          </a:p>
          <a:p>
            <a:r>
              <a:rPr lang="en-US" baseline="0" dirty="0" smtClean="0"/>
              <a:t>FATV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5158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Page</a:t>
            </a:r>
            <a:r>
              <a:rPr lang="en-US" baseline="0" dirty="0" smtClean="0"/>
              <a:t> for Main/Starter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80FEF-EB45-0843-82AD-217B755828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9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Don</a:t>
            </a:r>
            <a:r>
              <a:rPr lang="en-US" baseline="0" dirty="0" smtClean="0"/>
              <a:t>’t be discouraged with the price.</a:t>
            </a:r>
          </a:p>
          <a:p>
            <a:r>
              <a:rPr lang="en-US" baseline="0" dirty="0" smtClean="0"/>
              <a:t>Some school have institutional aid to help meet what FA doesn’t cover</a:t>
            </a:r>
          </a:p>
        </p:txBody>
      </p:sp>
    </p:spTree>
    <p:extLst>
      <p:ext uri="{BB962C8B-B14F-4D97-AF65-F5344CB8AC3E}">
        <p14:creationId xmlns:p14="http://schemas.microsoft.com/office/powerpoint/2010/main" val="214540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sz="1600" dirty="0" smtClean="0"/>
              <a:t>Apply for the scholarships</a:t>
            </a:r>
            <a:r>
              <a:rPr lang="en-US" sz="1600" baseline="0" dirty="0" smtClean="0"/>
              <a:t> on time.  </a:t>
            </a:r>
          </a:p>
          <a:p>
            <a:r>
              <a:rPr lang="en-US" sz="1600" baseline="0" dirty="0" smtClean="0"/>
              <a:t>Use the resources available to you.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4881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Know what forms are required.  </a:t>
            </a:r>
          </a:p>
          <a:p>
            <a:r>
              <a:rPr lang="en-US" dirty="0" smtClean="0"/>
              <a:t>Some schools require</a:t>
            </a:r>
            <a:r>
              <a:rPr lang="en-US" baseline="0" dirty="0" smtClean="0"/>
              <a:t> more than the FAFSA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05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028" tIns="46514" rIns="93028" bIns="46514">
            <a:normAutofit fontScale="25000" lnSpcReduction="20000"/>
          </a:bodyPr>
          <a:lstStyle/>
          <a:p>
            <a:r>
              <a:rPr lang="en-US" dirty="0" smtClean="0"/>
              <a:t>Help is available</a:t>
            </a:r>
          </a:p>
          <a:p>
            <a:r>
              <a:rPr lang="en-US" dirty="0" smtClean="0"/>
              <a:t>All</a:t>
            </a:r>
            <a:r>
              <a:rPr lang="en-US" baseline="0" dirty="0" smtClean="0"/>
              <a:t> schools giving federal aid require the FAFSA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08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67464"/>
            <a:ext cx="5596892" cy="3655774"/>
          </a:xfrm>
          <a:prstGeom prst="rect">
            <a:avLst/>
          </a:prstGeom>
        </p:spPr>
        <p:txBody>
          <a:bodyPr lIns="91294" tIns="45647" rIns="91294" bIns="45647"/>
          <a:lstStyle/>
          <a:p>
            <a:r>
              <a:rPr lang="en-US" dirty="0" smtClean="0"/>
              <a:t>Here is</a:t>
            </a:r>
            <a:r>
              <a:rPr lang="en-US" baseline="0" dirty="0" smtClean="0"/>
              <a:t> what the screen looks like.</a:t>
            </a:r>
          </a:p>
          <a:p>
            <a:r>
              <a:rPr lang="en-US" baseline="0" dirty="0" smtClean="0"/>
              <a:t>Can save and go back</a:t>
            </a:r>
          </a:p>
          <a:p>
            <a:r>
              <a:rPr lang="en-US" baseline="0" dirty="0" smtClean="0"/>
              <a:t>Can make corrections</a:t>
            </a:r>
          </a:p>
          <a:p>
            <a:r>
              <a:rPr lang="en-US" baseline="0" dirty="0" smtClean="0"/>
              <a:t>Caution that there are 2 years out there now 18-19 and 19-20</a:t>
            </a:r>
          </a:p>
          <a:p>
            <a:r>
              <a:rPr lang="en-US" baseline="0" dirty="0" smtClean="0"/>
              <a:t>Be sure that you complete the correct form</a:t>
            </a:r>
          </a:p>
          <a:p>
            <a:r>
              <a:rPr lang="en-US" dirty="0" smtClean="0"/>
              <a:t>Two different emails one for parents and one for student </a:t>
            </a:r>
          </a:p>
          <a:p>
            <a:r>
              <a:rPr lang="en-US" dirty="0" smtClean="0"/>
              <a:t>I suggest that the student choose</a:t>
            </a:r>
            <a:r>
              <a:rPr lang="en-US" baseline="0" dirty="0" smtClean="0"/>
              <a:t> an email different that his or her personal email so the parents can view.  Sort of a SCHOOL information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2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1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8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8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0887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87194"/>
            <a:ext cx="3674110" cy="415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00" y="5570156"/>
            <a:ext cx="2362200" cy="1059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2804555"/>
            <a:ext cx="471805" cy="954405"/>
          </a:xfrm>
          <a:custGeom>
            <a:avLst/>
            <a:gdLst/>
            <a:ahLst/>
            <a:cxnLst/>
            <a:rect l="l" t="t" r="r" b="b"/>
            <a:pathLst>
              <a:path w="471805" h="954404">
                <a:moveTo>
                  <a:pt x="10119" y="0"/>
                </a:moveTo>
                <a:lnTo>
                  <a:pt x="0" y="0"/>
                </a:lnTo>
                <a:lnTo>
                  <a:pt x="0" y="554188"/>
                </a:lnTo>
                <a:lnTo>
                  <a:pt x="471227" y="954215"/>
                </a:lnTo>
                <a:lnTo>
                  <a:pt x="471227" y="400037"/>
                </a:lnTo>
                <a:lnTo>
                  <a:pt x="10119" y="0"/>
                </a:lnTo>
                <a:close/>
              </a:path>
            </a:pathLst>
          </a:custGeom>
          <a:solidFill>
            <a:srgbClr val="E91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00" y="2474513"/>
            <a:ext cx="8449310" cy="898525"/>
          </a:xfrm>
          <a:custGeom>
            <a:avLst/>
            <a:gdLst/>
            <a:ahLst/>
            <a:cxnLst/>
            <a:rect l="l" t="t" r="r" b="b"/>
            <a:pathLst>
              <a:path w="8449310" h="898525">
                <a:moveTo>
                  <a:pt x="7936796" y="0"/>
                </a:moveTo>
                <a:lnTo>
                  <a:pt x="0" y="0"/>
                </a:lnTo>
                <a:lnTo>
                  <a:pt x="0" y="898265"/>
                </a:lnTo>
                <a:lnTo>
                  <a:pt x="8449060" y="898265"/>
                </a:lnTo>
                <a:lnTo>
                  <a:pt x="7936796" y="0"/>
                </a:lnTo>
                <a:close/>
              </a:path>
            </a:pathLst>
          </a:custGeom>
          <a:solidFill>
            <a:srgbClr val="EB4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19155"/>
            <a:ext cx="8072119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56008"/>
            <a:ext cx="8072119" cy="403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0887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F411-48B7-6040-8959-B24790F96D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6C7F-AFBD-9748-8E9D-436F3565F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www.NSLDS.ed.Gov/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EAA.org/" TargetMode="Externa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ea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ea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stweb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fsa.ed.gov/FAFSA/app/f4cForm?execution=e2s1" TargetMode="External"/><Relationship Id="rId4" Type="http://schemas.openxmlformats.org/officeDocument/2006/relationships/hyperlink" Target="https://studentaid.ed.gov/sa/fafsa/filling-out/fsaid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ucks.edu/" TargetMode="External"/><Relationship Id="rId5" Type="http://schemas.openxmlformats.org/officeDocument/2006/relationships/hyperlink" Target="mailto:finaid@bucks.edu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7083" y="2133600"/>
            <a:ext cx="6465482" cy="1828800"/>
          </a:xfrm>
        </p:spPr>
        <p:txBody>
          <a:bodyPr>
            <a:normAutofit/>
          </a:bodyPr>
          <a:lstStyle/>
          <a:p>
            <a:pPr algn="l"/>
            <a:r>
              <a:rPr lang="en-US" sz="5300" b="1" dirty="0" smtClean="0">
                <a:solidFill>
                  <a:schemeClr val="bg1"/>
                </a:solidFill>
                <a:effectLst>
                  <a:outerShdw blurRad="41275" dist="76200" dir="2700000" algn="tl" rotWithShape="0">
                    <a:srgbClr val="000000">
                      <a:alpha val="48000"/>
                    </a:srgbClr>
                  </a:outerShdw>
                </a:effectLst>
                <a:latin typeface="Calibri"/>
                <a:cs typeface="Calibri"/>
              </a:rPr>
              <a:t>FINANCIAL AID NIGHT</a:t>
            </a:r>
            <a:endParaRPr lang="en-US" sz="5300" b="1" dirty="0">
              <a:solidFill>
                <a:schemeClr val="bg1"/>
              </a:solidFill>
              <a:effectLst>
                <a:outerShdw blurRad="41275" dist="76200" dir="2700000" algn="tl" rotWithShape="0">
                  <a:srgbClr val="000000">
                    <a:alpha val="48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2515118" y="3809999"/>
            <a:ext cx="6297447" cy="609599"/>
          </a:xfrm>
        </p:spPr>
        <p:txBody>
          <a:bodyPr>
            <a:normAutofit/>
          </a:bodyPr>
          <a:lstStyle/>
          <a:p>
            <a:r>
              <a:rPr lang="en-US" sz="2700" i="1" dirty="0" smtClean="0">
                <a:solidFill>
                  <a:srgbClr val="16D8E3"/>
                </a:solidFill>
                <a:latin typeface="Calibri"/>
                <a:cs typeface="Calibri"/>
              </a:rPr>
              <a:t>February 6, 2019</a:t>
            </a:r>
            <a:endParaRPr lang="en-US" sz="2700" i="1" dirty="0">
              <a:solidFill>
                <a:srgbClr val="16D8E3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4419599"/>
            <a:ext cx="66050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Presented by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Donna Wilkoski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Director, Financial Aid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Bucks County Community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19088"/>
            <a:ext cx="807085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88777"/>
                </a:solidFill>
              </a:rPr>
              <a:t>K</a:t>
            </a:r>
            <a:r>
              <a:rPr sz="4000" spc="-40" dirty="0">
                <a:solidFill>
                  <a:srgbClr val="088777"/>
                </a:solidFill>
              </a:rPr>
              <a:t>n</a:t>
            </a:r>
            <a:r>
              <a:rPr sz="4000" spc="-30" dirty="0">
                <a:solidFill>
                  <a:srgbClr val="088777"/>
                </a:solidFill>
              </a:rPr>
              <a:t>ow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30" dirty="0">
                <a:solidFill>
                  <a:srgbClr val="088777"/>
                </a:solidFill>
              </a:rPr>
              <a:t>When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to</a:t>
            </a:r>
            <a:r>
              <a:rPr sz="4000" spc="-150" dirty="0">
                <a:solidFill>
                  <a:srgbClr val="088777"/>
                </a:solidFill>
              </a:rPr>
              <a:t> </a:t>
            </a:r>
            <a:r>
              <a:rPr sz="4000" spc="-30" dirty="0">
                <a:solidFill>
                  <a:srgbClr val="088777"/>
                </a:solidFill>
              </a:rPr>
              <a:t>A</a:t>
            </a:r>
            <a:r>
              <a:rPr sz="4000" spc="-40" dirty="0">
                <a:solidFill>
                  <a:srgbClr val="088777"/>
                </a:solidFill>
              </a:rPr>
              <a:t>p</a:t>
            </a:r>
            <a:r>
              <a:rPr sz="4000" spc="-20" dirty="0">
                <a:solidFill>
                  <a:srgbClr val="088777"/>
                </a:solidFill>
              </a:rPr>
              <a:t>ply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for</a:t>
            </a:r>
            <a:endParaRPr sz="4000" dirty="0"/>
          </a:p>
          <a:p>
            <a:pPr marL="12700">
              <a:lnSpc>
                <a:spcPct val="100000"/>
              </a:lnSpc>
            </a:pPr>
            <a:r>
              <a:rPr sz="4000" spc="-245" dirty="0">
                <a:solidFill>
                  <a:srgbClr val="088777"/>
                </a:solidFill>
              </a:rPr>
              <a:t>F</a:t>
            </a:r>
            <a:r>
              <a:rPr sz="4000" spc="-30" dirty="0">
                <a:solidFill>
                  <a:srgbClr val="088777"/>
                </a:solidFill>
              </a:rPr>
              <a:t>AF</a:t>
            </a:r>
            <a:r>
              <a:rPr sz="4000" spc="-45" dirty="0">
                <a:solidFill>
                  <a:srgbClr val="088777"/>
                </a:solidFill>
              </a:rPr>
              <a:t>S</a:t>
            </a:r>
            <a:r>
              <a:rPr sz="4000" spc="-30" dirty="0">
                <a:solidFill>
                  <a:srgbClr val="088777"/>
                </a:solidFill>
              </a:rPr>
              <a:t>A</a:t>
            </a:r>
            <a:r>
              <a:rPr sz="4000" spc="-150" dirty="0">
                <a:solidFill>
                  <a:srgbClr val="088777"/>
                </a:solidFill>
              </a:rPr>
              <a:t> </a:t>
            </a:r>
            <a:r>
              <a:rPr sz="4000" spc="-30" dirty="0">
                <a:solidFill>
                  <a:srgbClr val="088777"/>
                </a:solidFill>
              </a:rPr>
              <a:t>&amp;</a:t>
            </a:r>
            <a:r>
              <a:rPr sz="4000" spc="-60" dirty="0">
                <a:solidFill>
                  <a:srgbClr val="088777"/>
                </a:solidFill>
              </a:rPr>
              <a:t> </a:t>
            </a:r>
            <a:r>
              <a:rPr sz="4000" spc="-330" dirty="0">
                <a:solidFill>
                  <a:srgbClr val="088777"/>
                </a:solidFill>
              </a:rPr>
              <a:t>Y</a:t>
            </a:r>
            <a:r>
              <a:rPr sz="4000" spc="-25" dirty="0">
                <a:solidFill>
                  <a:srgbClr val="088777"/>
                </a:solidFill>
              </a:rPr>
              <a:t>our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Dea</a:t>
            </a:r>
            <a:r>
              <a:rPr sz="4000" spc="-45" dirty="0">
                <a:solidFill>
                  <a:srgbClr val="088777"/>
                </a:solidFill>
              </a:rPr>
              <a:t>d</a:t>
            </a:r>
            <a:r>
              <a:rPr sz="4000" spc="-20" dirty="0">
                <a:solidFill>
                  <a:srgbClr val="088777"/>
                </a:solidFill>
              </a:rPr>
              <a:t>lines!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65175" y="1655763"/>
            <a:ext cx="8378825" cy="4135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0000"/>
                </a:solidFill>
              </a:rPr>
              <a:t>Federal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Deadl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dirty="0">
                <a:solidFill>
                  <a:srgbClr val="000000"/>
                </a:solidFill>
              </a:rPr>
              <a:t>nes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b="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pply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me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af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nua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oming</a:t>
            </a:r>
            <a:r>
              <a:rPr sz="20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ademic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year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end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ademic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year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uly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20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30th)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05"/>
              </a:spcBef>
              <a:tabLst>
                <a:tab pos="756285" algn="l"/>
              </a:tabLst>
            </a:pPr>
            <a:r>
              <a:rPr sz="1700" b="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dirty="0">
                <a:solidFill>
                  <a:srgbClr val="AA1F63"/>
                </a:solidFill>
              </a:rPr>
              <a:t>Se</a:t>
            </a:r>
            <a:r>
              <a:rPr sz="1700" spc="5" dirty="0">
                <a:solidFill>
                  <a:srgbClr val="AA1F63"/>
                </a:solidFill>
              </a:rPr>
              <a:t>n</a:t>
            </a:r>
            <a:r>
              <a:rPr sz="1700" spc="-10" dirty="0">
                <a:solidFill>
                  <a:srgbClr val="AA1F63"/>
                </a:solidFill>
              </a:rPr>
              <a:t>i</a:t>
            </a:r>
            <a:r>
              <a:rPr sz="1700" dirty="0">
                <a:solidFill>
                  <a:srgbClr val="AA1F63"/>
                </a:solidFill>
              </a:rPr>
              <a:t>ors:</a:t>
            </a:r>
            <a:r>
              <a:rPr sz="1700" spc="-10" dirty="0">
                <a:solidFill>
                  <a:srgbClr val="AA1F63"/>
                </a:solidFill>
              </a:rPr>
              <a:t> </a:t>
            </a:r>
            <a:r>
              <a:rPr sz="1700" dirty="0">
                <a:solidFill>
                  <a:srgbClr val="AA1F63"/>
                </a:solidFill>
              </a:rPr>
              <a:t>af</a:t>
            </a:r>
            <a:r>
              <a:rPr sz="1700" spc="-10" dirty="0">
                <a:solidFill>
                  <a:srgbClr val="AA1F63"/>
                </a:solidFill>
              </a:rPr>
              <a:t>t</a:t>
            </a:r>
            <a:r>
              <a:rPr sz="1700" dirty="0">
                <a:solidFill>
                  <a:srgbClr val="AA1F63"/>
                </a:solidFill>
              </a:rPr>
              <a:t>er </a:t>
            </a:r>
            <a:r>
              <a:rPr lang="en-US" sz="1700" dirty="0" smtClean="0">
                <a:solidFill>
                  <a:srgbClr val="AA1F63"/>
                </a:solidFill>
              </a:rPr>
              <a:t>October</a:t>
            </a:r>
            <a:r>
              <a:rPr sz="1700" spc="5" dirty="0" smtClean="0">
                <a:solidFill>
                  <a:srgbClr val="AA1F63"/>
                </a:solidFill>
              </a:rPr>
              <a:t> </a:t>
            </a:r>
            <a:r>
              <a:rPr sz="1700" spc="10" dirty="0">
                <a:solidFill>
                  <a:srgbClr val="AA1F63"/>
                </a:solidFill>
              </a:rPr>
              <a:t>1</a:t>
            </a:r>
            <a:r>
              <a:rPr sz="1650" spc="7" baseline="25252" dirty="0">
                <a:solidFill>
                  <a:srgbClr val="AA1F63"/>
                </a:solidFill>
              </a:rPr>
              <a:t>st</a:t>
            </a:r>
            <a:r>
              <a:rPr sz="1650" baseline="25252" dirty="0">
                <a:solidFill>
                  <a:srgbClr val="AA1F63"/>
                </a:solidFill>
              </a:rPr>
              <a:t> </a:t>
            </a:r>
            <a:r>
              <a:rPr sz="1650" spc="-209" baseline="25252" dirty="0">
                <a:solidFill>
                  <a:srgbClr val="AA1F63"/>
                </a:solidFill>
              </a:rPr>
              <a:t> </a:t>
            </a:r>
            <a:r>
              <a:rPr sz="1700" dirty="0" smtClean="0">
                <a:solidFill>
                  <a:srgbClr val="AA1F63"/>
                </a:solidFill>
              </a:rPr>
              <a:t>201</a:t>
            </a:r>
            <a:r>
              <a:rPr lang="en-US" sz="1700" dirty="0">
                <a:solidFill>
                  <a:srgbClr val="AA1F63"/>
                </a:solidFill>
              </a:rPr>
              <a:t>9</a:t>
            </a:r>
            <a:endParaRPr sz="1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000000"/>
                </a:solidFill>
              </a:rPr>
              <a:t>S</a:t>
            </a:r>
            <a:r>
              <a:rPr sz="2000" dirty="0">
                <a:solidFill>
                  <a:srgbClr val="000000"/>
                </a:solidFill>
              </a:rPr>
              <a:t>chool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Dead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dirty="0">
                <a:solidFill>
                  <a:srgbClr val="000000"/>
                </a:solidFill>
              </a:rPr>
              <a:t>i</a:t>
            </a:r>
            <a:r>
              <a:rPr sz="2000" spc="-10" dirty="0">
                <a:solidFill>
                  <a:srgbClr val="000000"/>
                </a:solidFill>
              </a:rPr>
              <a:t>n</a:t>
            </a:r>
            <a:r>
              <a:rPr sz="2000" dirty="0">
                <a:solidFill>
                  <a:srgbClr val="000000"/>
                </a:solidFill>
              </a:rPr>
              <a:t>es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r>
              <a:rPr sz="20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20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be earlier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50" dirty="0">
                <a:solidFill>
                  <a:srgbClr val="000000"/>
                </a:solidFill>
              </a:rPr>
              <a:t>P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S</a:t>
            </a:r>
            <a:r>
              <a:rPr sz="2000" dirty="0">
                <a:solidFill>
                  <a:srgbClr val="000000"/>
                </a:solidFill>
              </a:rPr>
              <a:t>tate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Grant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Deadl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dirty="0">
                <a:solidFill>
                  <a:srgbClr val="000000"/>
                </a:solidFill>
              </a:rPr>
              <a:t>nes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for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110" dirty="0">
                <a:solidFill>
                  <a:srgbClr val="000000"/>
                </a:solidFill>
              </a:rPr>
              <a:t>F</a:t>
            </a:r>
            <a:r>
              <a:rPr sz="2000" dirty="0">
                <a:solidFill>
                  <a:srgbClr val="000000"/>
                </a:solidFill>
              </a:rPr>
              <a:t>AFSA</a:t>
            </a:r>
            <a:endParaRPr sz="2000" dirty="0"/>
          </a:p>
          <a:p>
            <a:pPr marL="756285" marR="853440" indent="-287020">
              <a:lnSpc>
                <a:spcPct val="100000"/>
              </a:lnSpc>
              <a:spcBef>
                <a:spcPts val="705"/>
              </a:spcBef>
              <a:tabLst>
                <a:tab pos="756285" algn="l"/>
              </a:tabLst>
            </a:pPr>
            <a:r>
              <a:rPr sz="1700" b="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dirty="0">
                <a:solidFill>
                  <a:srgbClr val="AA1F63"/>
                </a:solidFill>
              </a:rPr>
              <a:t>May 1, </a:t>
            </a:r>
            <a:r>
              <a:rPr sz="1700" dirty="0" smtClean="0">
                <a:solidFill>
                  <a:srgbClr val="AA1F63"/>
                </a:solidFill>
              </a:rPr>
              <a:t>201</a:t>
            </a:r>
            <a:r>
              <a:rPr lang="en-US" sz="1700" dirty="0">
                <a:solidFill>
                  <a:srgbClr val="AA1F63"/>
                </a:solidFill>
              </a:rPr>
              <a:t>9</a:t>
            </a:r>
            <a:r>
              <a:rPr sz="1700" b="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700" b="0" spc="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  <a:r>
              <a:rPr sz="1700" b="0" spc="-5" dirty="0">
                <a:solidFill>
                  <a:srgbClr val="000000"/>
                </a:solidFill>
                <a:latin typeface="Arial"/>
                <a:cs typeface="Arial"/>
              </a:rPr>
              <a:t>t-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ime</a:t>
            </a:r>
            <a:r>
              <a:rPr sz="17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rene</a:t>
            </a:r>
            <a:r>
              <a:rPr sz="1700" b="0" spc="-2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17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udents</a:t>
            </a:r>
            <a:r>
              <a:rPr sz="17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end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7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leges, un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versities</a:t>
            </a:r>
            <a:r>
              <a:rPr sz="17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&amp; col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ege </a:t>
            </a:r>
            <a:r>
              <a:rPr sz="1700" b="0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rans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ab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prog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ams (e</a:t>
            </a:r>
            <a:r>
              <a:rPr sz="1700" b="0" spc="-15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clud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ng co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munity co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leges)</a:t>
            </a:r>
            <a:endParaRPr sz="17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695"/>
              </a:spcBef>
              <a:tabLst>
                <a:tab pos="756285" algn="l"/>
              </a:tabLst>
            </a:pPr>
            <a:r>
              <a:rPr sz="1700" b="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spc="-35" dirty="0">
                <a:solidFill>
                  <a:srgbClr val="AA1F63"/>
                </a:solidFill>
              </a:rPr>
              <a:t>A</a:t>
            </a:r>
            <a:r>
              <a:rPr sz="1700" dirty="0">
                <a:solidFill>
                  <a:srgbClr val="AA1F63"/>
                </a:solidFill>
              </a:rPr>
              <a:t>ugust</a:t>
            </a:r>
            <a:r>
              <a:rPr sz="1700" spc="5" dirty="0">
                <a:solidFill>
                  <a:srgbClr val="AA1F63"/>
                </a:solidFill>
              </a:rPr>
              <a:t> </a:t>
            </a:r>
            <a:r>
              <a:rPr sz="1700" dirty="0">
                <a:solidFill>
                  <a:srgbClr val="AA1F63"/>
                </a:solidFill>
              </a:rPr>
              <a:t>1, </a:t>
            </a:r>
            <a:r>
              <a:rPr sz="1700" dirty="0" smtClean="0">
                <a:solidFill>
                  <a:srgbClr val="AA1F63"/>
                </a:solidFill>
              </a:rPr>
              <a:t>201</a:t>
            </a:r>
            <a:r>
              <a:rPr lang="en-US" sz="1700" dirty="0">
                <a:solidFill>
                  <a:srgbClr val="AA1F63"/>
                </a:solidFill>
              </a:rPr>
              <a:t>9</a:t>
            </a:r>
            <a:r>
              <a:rPr sz="1700" spc="25" dirty="0" smtClean="0">
                <a:solidFill>
                  <a:srgbClr val="AA1F63"/>
                </a:solidFill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7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spc="-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ime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udents</a:t>
            </a:r>
            <a:r>
              <a:rPr sz="17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end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7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lege;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 bus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ness, t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ade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or technical schoo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s,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hosp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al school of</a:t>
            </a:r>
            <a:r>
              <a:rPr sz="17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nursing;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 O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pen Adm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ssions</a:t>
            </a:r>
            <a:r>
              <a:rPr sz="17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ns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ions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or a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spc="15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1700" b="0" spc="-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700" b="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ear</a:t>
            </a:r>
            <a:r>
              <a:rPr sz="17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700" b="0" spc="-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rans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ab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degree</a:t>
            </a:r>
            <a:r>
              <a:rPr sz="17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prog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am</a:t>
            </a:r>
            <a:r>
              <a:rPr sz="17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7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Jr or </a:t>
            </a:r>
            <a:r>
              <a:rPr sz="1700" b="0" spc="-5" dirty="0">
                <a:solidFill>
                  <a:srgbClr val="000000"/>
                </a:solidFill>
                <a:latin typeface="Arial"/>
                <a:cs typeface="Arial"/>
              </a:rPr>
              <a:t>4-</a:t>
            </a:r>
            <a:r>
              <a:rPr sz="1700" b="0" spc="-3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ear</a:t>
            </a:r>
            <a:r>
              <a:rPr sz="17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col</a:t>
            </a:r>
            <a:r>
              <a:rPr sz="17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700" b="0" dirty="0">
                <a:solidFill>
                  <a:srgbClr val="000000"/>
                </a:solidFill>
                <a:latin typeface="Arial"/>
                <a:cs typeface="Arial"/>
              </a:rPr>
              <a:t>ege.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4416" y="228600"/>
            <a:ext cx="1955164" cy="1955164"/>
          </a:xfrm>
          <a:custGeom>
            <a:avLst/>
            <a:gdLst/>
            <a:ahLst/>
            <a:cxnLst/>
            <a:rect l="l" t="t" r="r" b="b"/>
            <a:pathLst>
              <a:path w="1955165" h="1955164">
                <a:moveTo>
                  <a:pt x="977391" y="0"/>
                </a:moveTo>
                <a:lnTo>
                  <a:pt x="897237" y="3240"/>
                </a:lnTo>
                <a:lnTo>
                  <a:pt x="818865" y="12793"/>
                </a:lnTo>
                <a:lnTo>
                  <a:pt x="742529" y="28408"/>
                </a:lnTo>
                <a:lnTo>
                  <a:pt x="668479" y="49832"/>
                </a:lnTo>
                <a:lnTo>
                  <a:pt x="596967" y="76815"/>
                </a:lnTo>
                <a:lnTo>
                  <a:pt x="528245" y="109103"/>
                </a:lnTo>
                <a:lnTo>
                  <a:pt x="462565" y="146447"/>
                </a:lnTo>
                <a:lnTo>
                  <a:pt x="400178" y="188593"/>
                </a:lnTo>
                <a:lnTo>
                  <a:pt x="341335" y="235291"/>
                </a:lnTo>
                <a:lnTo>
                  <a:pt x="286289" y="286289"/>
                </a:lnTo>
                <a:lnTo>
                  <a:pt x="235291" y="341335"/>
                </a:lnTo>
                <a:lnTo>
                  <a:pt x="188593" y="400178"/>
                </a:lnTo>
                <a:lnTo>
                  <a:pt x="146447" y="462565"/>
                </a:lnTo>
                <a:lnTo>
                  <a:pt x="109103" y="528245"/>
                </a:lnTo>
                <a:lnTo>
                  <a:pt x="76815" y="596967"/>
                </a:lnTo>
                <a:lnTo>
                  <a:pt x="49832" y="668479"/>
                </a:lnTo>
                <a:lnTo>
                  <a:pt x="28408" y="742529"/>
                </a:lnTo>
                <a:lnTo>
                  <a:pt x="12793" y="818865"/>
                </a:lnTo>
                <a:lnTo>
                  <a:pt x="3240" y="897237"/>
                </a:lnTo>
                <a:lnTo>
                  <a:pt x="0" y="977391"/>
                </a:lnTo>
                <a:lnTo>
                  <a:pt x="3240" y="1057546"/>
                </a:lnTo>
                <a:lnTo>
                  <a:pt x="12793" y="1135918"/>
                </a:lnTo>
                <a:lnTo>
                  <a:pt x="28408" y="1212254"/>
                </a:lnTo>
                <a:lnTo>
                  <a:pt x="49832" y="1286304"/>
                </a:lnTo>
                <a:lnTo>
                  <a:pt x="76815" y="1357816"/>
                </a:lnTo>
                <a:lnTo>
                  <a:pt x="109103" y="1426538"/>
                </a:lnTo>
                <a:lnTo>
                  <a:pt x="146447" y="1492218"/>
                </a:lnTo>
                <a:lnTo>
                  <a:pt x="188593" y="1554605"/>
                </a:lnTo>
                <a:lnTo>
                  <a:pt x="235291" y="1613448"/>
                </a:lnTo>
                <a:lnTo>
                  <a:pt x="286289" y="1668494"/>
                </a:lnTo>
                <a:lnTo>
                  <a:pt x="341335" y="1719492"/>
                </a:lnTo>
                <a:lnTo>
                  <a:pt x="400178" y="1766190"/>
                </a:lnTo>
                <a:lnTo>
                  <a:pt x="462565" y="1808336"/>
                </a:lnTo>
                <a:lnTo>
                  <a:pt x="528245" y="1845680"/>
                </a:lnTo>
                <a:lnTo>
                  <a:pt x="596967" y="1877968"/>
                </a:lnTo>
                <a:lnTo>
                  <a:pt x="668479" y="1904951"/>
                </a:lnTo>
                <a:lnTo>
                  <a:pt x="742529" y="1926375"/>
                </a:lnTo>
                <a:lnTo>
                  <a:pt x="818865" y="1941990"/>
                </a:lnTo>
                <a:lnTo>
                  <a:pt x="897237" y="1951543"/>
                </a:lnTo>
                <a:lnTo>
                  <a:pt x="977391" y="1954784"/>
                </a:lnTo>
                <a:lnTo>
                  <a:pt x="1057546" y="1951543"/>
                </a:lnTo>
                <a:lnTo>
                  <a:pt x="1135918" y="1941990"/>
                </a:lnTo>
                <a:lnTo>
                  <a:pt x="1212254" y="1926375"/>
                </a:lnTo>
                <a:lnTo>
                  <a:pt x="1286304" y="1904951"/>
                </a:lnTo>
                <a:lnTo>
                  <a:pt x="1357816" y="1877968"/>
                </a:lnTo>
                <a:lnTo>
                  <a:pt x="1426538" y="1845680"/>
                </a:lnTo>
                <a:lnTo>
                  <a:pt x="1492218" y="1808336"/>
                </a:lnTo>
                <a:lnTo>
                  <a:pt x="1554605" y="1766190"/>
                </a:lnTo>
                <a:lnTo>
                  <a:pt x="1613448" y="1719492"/>
                </a:lnTo>
                <a:lnTo>
                  <a:pt x="1668494" y="1668494"/>
                </a:lnTo>
                <a:lnTo>
                  <a:pt x="1719492" y="1613448"/>
                </a:lnTo>
                <a:lnTo>
                  <a:pt x="1766190" y="1554605"/>
                </a:lnTo>
                <a:lnTo>
                  <a:pt x="1808336" y="1492218"/>
                </a:lnTo>
                <a:lnTo>
                  <a:pt x="1845680" y="1426538"/>
                </a:lnTo>
                <a:lnTo>
                  <a:pt x="1877968" y="1357816"/>
                </a:lnTo>
                <a:lnTo>
                  <a:pt x="1904951" y="1286304"/>
                </a:lnTo>
                <a:lnTo>
                  <a:pt x="1926375" y="1212254"/>
                </a:lnTo>
                <a:lnTo>
                  <a:pt x="1941990" y="1135918"/>
                </a:lnTo>
                <a:lnTo>
                  <a:pt x="1951543" y="1057546"/>
                </a:lnTo>
                <a:lnTo>
                  <a:pt x="1954783" y="977391"/>
                </a:lnTo>
                <a:lnTo>
                  <a:pt x="1951543" y="897237"/>
                </a:lnTo>
                <a:lnTo>
                  <a:pt x="1941990" y="818865"/>
                </a:lnTo>
                <a:lnTo>
                  <a:pt x="1926375" y="742529"/>
                </a:lnTo>
                <a:lnTo>
                  <a:pt x="1904951" y="668479"/>
                </a:lnTo>
                <a:lnTo>
                  <a:pt x="1877968" y="596967"/>
                </a:lnTo>
                <a:lnTo>
                  <a:pt x="1845680" y="528245"/>
                </a:lnTo>
                <a:lnTo>
                  <a:pt x="1808336" y="462565"/>
                </a:lnTo>
                <a:lnTo>
                  <a:pt x="1766190" y="400178"/>
                </a:lnTo>
                <a:lnTo>
                  <a:pt x="1719492" y="341335"/>
                </a:lnTo>
                <a:lnTo>
                  <a:pt x="1668494" y="286289"/>
                </a:lnTo>
                <a:lnTo>
                  <a:pt x="1613448" y="235291"/>
                </a:lnTo>
                <a:lnTo>
                  <a:pt x="1554605" y="188593"/>
                </a:lnTo>
                <a:lnTo>
                  <a:pt x="1492218" y="146447"/>
                </a:lnTo>
                <a:lnTo>
                  <a:pt x="1426538" y="109103"/>
                </a:lnTo>
                <a:lnTo>
                  <a:pt x="1357816" y="76815"/>
                </a:lnTo>
                <a:lnTo>
                  <a:pt x="1286304" y="49832"/>
                </a:lnTo>
                <a:lnTo>
                  <a:pt x="1212254" y="28408"/>
                </a:lnTo>
                <a:lnTo>
                  <a:pt x="1135918" y="12793"/>
                </a:lnTo>
                <a:lnTo>
                  <a:pt x="1057546" y="3240"/>
                </a:lnTo>
                <a:lnTo>
                  <a:pt x="9773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8225" y="706881"/>
            <a:ext cx="1027430" cy="999490"/>
          </a:xfrm>
          <a:custGeom>
            <a:avLst/>
            <a:gdLst/>
            <a:ahLst/>
            <a:cxnLst/>
            <a:rect l="l" t="t" r="r" b="b"/>
            <a:pathLst>
              <a:path w="1027429" h="999489">
                <a:moveTo>
                  <a:pt x="233771" y="0"/>
                </a:moveTo>
                <a:lnTo>
                  <a:pt x="216628" y="0"/>
                </a:lnTo>
                <a:lnTo>
                  <a:pt x="190816" y="2539"/>
                </a:lnTo>
                <a:lnTo>
                  <a:pt x="146267" y="21589"/>
                </a:lnTo>
                <a:lnTo>
                  <a:pt x="119137" y="49529"/>
                </a:lnTo>
                <a:lnTo>
                  <a:pt x="104874" y="85089"/>
                </a:lnTo>
                <a:lnTo>
                  <a:pt x="102229" y="110489"/>
                </a:lnTo>
                <a:lnTo>
                  <a:pt x="102229" y="119379"/>
                </a:lnTo>
                <a:lnTo>
                  <a:pt x="64140" y="119379"/>
                </a:lnTo>
                <a:lnTo>
                  <a:pt x="18327" y="146050"/>
                </a:lnTo>
                <a:lnTo>
                  <a:pt x="1148" y="180339"/>
                </a:lnTo>
                <a:lnTo>
                  <a:pt x="0" y="925829"/>
                </a:lnTo>
                <a:lnTo>
                  <a:pt x="1096" y="937260"/>
                </a:lnTo>
                <a:lnTo>
                  <a:pt x="17943" y="971550"/>
                </a:lnTo>
                <a:lnTo>
                  <a:pt x="51324" y="995679"/>
                </a:lnTo>
                <a:lnTo>
                  <a:pt x="63625" y="999489"/>
                </a:lnTo>
                <a:lnTo>
                  <a:pt x="963331" y="999489"/>
                </a:lnTo>
                <a:lnTo>
                  <a:pt x="1008986" y="972819"/>
                </a:lnTo>
                <a:lnTo>
                  <a:pt x="1026025" y="938529"/>
                </a:lnTo>
                <a:lnTo>
                  <a:pt x="1027170" y="925829"/>
                </a:lnTo>
                <a:lnTo>
                  <a:pt x="1027170" y="899160"/>
                </a:lnTo>
                <a:lnTo>
                  <a:pt x="103626" y="899160"/>
                </a:lnTo>
                <a:lnTo>
                  <a:pt x="103626" y="739139"/>
                </a:lnTo>
                <a:lnTo>
                  <a:pt x="1027170" y="739139"/>
                </a:lnTo>
                <a:lnTo>
                  <a:pt x="1027169" y="715010"/>
                </a:lnTo>
                <a:lnTo>
                  <a:pt x="103626" y="715010"/>
                </a:lnTo>
                <a:lnTo>
                  <a:pt x="103626" y="553719"/>
                </a:lnTo>
                <a:lnTo>
                  <a:pt x="1027169" y="553719"/>
                </a:lnTo>
                <a:lnTo>
                  <a:pt x="1027169" y="529589"/>
                </a:lnTo>
                <a:lnTo>
                  <a:pt x="103626" y="529589"/>
                </a:lnTo>
                <a:lnTo>
                  <a:pt x="103626" y="368300"/>
                </a:lnTo>
                <a:lnTo>
                  <a:pt x="1027169" y="368300"/>
                </a:lnTo>
                <a:lnTo>
                  <a:pt x="1027169" y="292100"/>
                </a:lnTo>
                <a:lnTo>
                  <a:pt x="508256" y="292100"/>
                </a:lnTo>
                <a:lnTo>
                  <a:pt x="494072" y="290829"/>
                </a:lnTo>
                <a:lnTo>
                  <a:pt x="212562" y="290829"/>
                </a:lnTo>
                <a:lnTo>
                  <a:pt x="197674" y="287019"/>
                </a:lnTo>
                <a:lnTo>
                  <a:pt x="187048" y="279400"/>
                </a:lnTo>
                <a:lnTo>
                  <a:pt x="180678" y="269239"/>
                </a:lnTo>
                <a:lnTo>
                  <a:pt x="178556" y="256539"/>
                </a:lnTo>
                <a:lnTo>
                  <a:pt x="179908" y="99060"/>
                </a:lnTo>
                <a:lnTo>
                  <a:pt x="222216" y="76200"/>
                </a:lnTo>
                <a:lnTo>
                  <a:pt x="244321" y="74929"/>
                </a:lnTo>
                <a:lnTo>
                  <a:pt x="348834" y="74929"/>
                </a:lnTo>
                <a:lnTo>
                  <a:pt x="346009" y="66039"/>
                </a:lnTo>
                <a:lnTo>
                  <a:pt x="317337" y="26669"/>
                </a:lnTo>
                <a:lnTo>
                  <a:pt x="281734" y="7619"/>
                </a:lnTo>
                <a:lnTo>
                  <a:pt x="248477" y="1269"/>
                </a:lnTo>
                <a:lnTo>
                  <a:pt x="233771" y="0"/>
                </a:lnTo>
                <a:close/>
              </a:path>
              <a:path w="1027429" h="999489">
                <a:moveTo>
                  <a:pt x="314192" y="739139"/>
                </a:moveTo>
                <a:lnTo>
                  <a:pt x="288538" y="739139"/>
                </a:lnTo>
                <a:lnTo>
                  <a:pt x="288538" y="899160"/>
                </a:lnTo>
                <a:lnTo>
                  <a:pt x="314192" y="899160"/>
                </a:lnTo>
                <a:lnTo>
                  <a:pt x="314192" y="739139"/>
                </a:lnTo>
                <a:close/>
              </a:path>
              <a:path w="1027429" h="999489">
                <a:moveTo>
                  <a:pt x="526536" y="739139"/>
                </a:moveTo>
                <a:lnTo>
                  <a:pt x="501009" y="739139"/>
                </a:lnTo>
                <a:lnTo>
                  <a:pt x="501009" y="899160"/>
                </a:lnTo>
                <a:lnTo>
                  <a:pt x="526536" y="899160"/>
                </a:lnTo>
                <a:lnTo>
                  <a:pt x="526536" y="739139"/>
                </a:lnTo>
                <a:close/>
              </a:path>
              <a:path w="1027429" h="999489">
                <a:moveTo>
                  <a:pt x="738118" y="739139"/>
                </a:moveTo>
                <a:lnTo>
                  <a:pt x="712591" y="739139"/>
                </a:lnTo>
                <a:lnTo>
                  <a:pt x="712591" y="899160"/>
                </a:lnTo>
                <a:lnTo>
                  <a:pt x="738118" y="899160"/>
                </a:lnTo>
                <a:lnTo>
                  <a:pt x="738118" y="739139"/>
                </a:lnTo>
                <a:close/>
              </a:path>
              <a:path w="1027429" h="999489">
                <a:moveTo>
                  <a:pt x="1027170" y="739139"/>
                </a:moveTo>
                <a:lnTo>
                  <a:pt x="923665" y="739139"/>
                </a:lnTo>
                <a:lnTo>
                  <a:pt x="923665" y="899160"/>
                </a:lnTo>
                <a:lnTo>
                  <a:pt x="1027170" y="899160"/>
                </a:lnTo>
                <a:lnTo>
                  <a:pt x="1027170" y="739139"/>
                </a:lnTo>
                <a:close/>
              </a:path>
              <a:path w="1027429" h="999489">
                <a:moveTo>
                  <a:pt x="314192" y="553719"/>
                </a:moveTo>
                <a:lnTo>
                  <a:pt x="288538" y="553719"/>
                </a:lnTo>
                <a:lnTo>
                  <a:pt x="288538" y="715010"/>
                </a:lnTo>
                <a:lnTo>
                  <a:pt x="314192" y="715010"/>
                </a:lnTo>
                <a:lnTo>
                  <a:pt x="314192" y="553719"/>
                </a:lnTo>
                <a:close/>
              </a:path>
              <a:path w="1027429" h="999489">
                <a:moveTo>
                  <a:pt x="526536" y="553719"/>
                </a:moveTo>
                <a:lnTo>
                  <a:pt x="501009" y="553719"/>
                </a:lnTo>
                <a:lnTo>
                  <a:pt x="501009" y="715010"/>
                </a:lnTo>
                <a:lnTo>
                  <a:pt x="526536" y="715010"/>
                </a:lnTo>
                <a:lnTo>
                  <a:pt x="526536" y="553719"/>
                </a:lnTo>
                <a:close/>
              </a:path>
              <a:path w="1027429" h="999489">
                <a:moveTo>
                  <a:pt x="738118" y="553719"/>
                </a:moveTo>
                <a:lnTo>
                  <a:pt x="712591" y="553719"/>
                </a:lnTo>
                <a:lnTo>
                  <a:pt x="712591" y="715010"/>
                </a:lnTo>
                <a:lnTo>
                  <a:pt x="738118" y="715010"/>
                </a:lnTo>
                <a:lnTo>
                  <a:pt x="738118" y="553719"/>
                </a:lnTo>
                <a:close/>
              </a:path>
              <a:path w="1027429" h="999489">
                <a:moveTo>
                  <a:pt x="1027169" y="553719"/>
                </a:moveTo>
                <a:lnTo>
                  <a:pt x="923665" y="553719"/>
                </a:lnTo>
                <a:lnTo>
                  <a:pt x="923665" y="715010"/>
                </a:lnTo>
                <a:lnTo>
                  <a:pt x="1027169" y="715010"/>
                </a:lnTo>
                <a:lnTo>
                  <a:pt x="1027169" y="553719"/>
                </a:lnTo>
                <a:close/>
              </a:path>
              <a:path w="1027429" h="999489">
                <a:moveTo>
                  <a:pt x="314192" y="368300"/>
                </a:moveTo>
                <a:lnTo>
                  <a:pt x="288538" y="368300"/>
                </a:lnTo>
                <a:lnTo>
                  <a:pt x="288538" y="529589"/>
                </a:lnTo>
                <a:lnTo>
                  <a:pt x="314192" y="529589"/>
                </a:lnTo>
                <a:lnTo>
                  <a:pt x="314192" y="368300"/>
                </a:lnTo>
                <a:close/>
              </a:path>
              <a:path w="1027429" h="999489">
                <a:moveTo>
                  <a:pt x="526536" y="368300"/>
                </a:moveTo>
                <a:lnTo>
                  <a:pt x="501009" y="368300"/>
                </a:lnTo>
                <a:lnTo>
                  <a:pt x="501009" y="529589"/>
                </a:lnTo>
                <a:lnTo>
                  <a:pt x="526536" y="529589"/>
                </a:lnTo>
                <a:lnTo>
                  <a:pt x="526536" y="368300"/>
                </a:lnTo>
                <a:close/>
              </a:path>
              <a:path w="1027429" h="999489">
                <a:moveTo>
                  <a:pt x="738118" y="368300"/>
                </a:moveTo>
                <a:lnTo>
                  <a:pt x="712591" y="368300"/>
                </a:lnTo>
                <a:lnTo>
                  <a:pt x="712591" y="529589"/>
                </a:lnTo>
                <a:lnTo>
                  <a:pt x="738118" y="529589"/>
                </a:lnTo>
                <a:lnTo>
                  <a:pt x="738118" y="368300"/>
                </a:lnTo>
                <a:close/>
              </a:path>
              <a:path w="1027429" h="999489">
                <a:moveTo>
                  <a:pt x="1027169" y="368300"/>
                </a:moveTo>
                <a:lnTo>
                  <a:pt x="923665" y="368300"/>
                </a:lnTo>
                <a:lnTo>
                  <a:pt x="923665" y="529589"/>
                </a:lnTo>
                <a:lnTo>
                  <a:pt x="1027169" y="529589"/>
                </a:lnTo>
                <a:lnTo>
                  <a:pt x="1027169" y="368300"/>
                </a:lnTo>
                <a:close/>
              </a:path>
              <a:path w="1027429" h="999489">
                <a:moveTo>
                  <a:pt x="633944" y="73660"/>
                </a:moveTo>
                <a:lnTo>
                  <a:pt x="518843" y="73660"/>
                </a:lnTo>
                <a:lnTo>
                  <a:pt x="532501" y="76200"/>
                </a:lnTo>
                <a:lnTo>
                  <a:pt x="544132" y="78739"/>
                </a:lnTo>
                <a:lnTo>
                  <a:pt x="554269" y="85089"/>
                </a:lnTo>
                <a:lnTo>
                  <a:pt x="560530" y="96519"/>
                </a:lnTo>
                <a:lnTo>
                  <a:pt x="562604" y="110489"/>
                </a:lnTo>
                <a:lnTo>
                  <a:pt x="561946" y="264160"/>
                </a:lnTo>
                <a:lnTo>
                  <a:pt x="557497" y="275589"/>
                </a:lnTo>
                <a:lnTo>
                  <a:pt x="547890" y="285750"/>
                </a:lnTo>
                <a:lnTo>
                  <a:pt x="538488" y="289560"/>
                </a:lnTo>
                <a:lnTo>
                  <a:pt x="525507" y="292100"/>
                </a:lnTo>
                <a:lnTo>
                  <a:pt x="1027169" y="292100"/>
                </a:lnTo>
                <a:lnTo>
                  <a:pt x="1027169" y="290829"/>
                </a:lnTo>
                <a:lnTo>
                  <a:pt x="783385" y="290829"/>
                </a:lnTo>
                <a:lnTo>
                  <a:pt x="768505" y="287019"/>
                </a:lnTo>
                <a:lnTo>
                  <a:pt x="757894" y="279400"/>
                </a:lnTo>
                <a:lnTo>
                  <a:pt x="751537" y="269239"/>
                </a:lnTo>
                <a:lnTo>
                  <a:pt x="749421" y="256539"/>
                </a:lnTo>
                <a:lnTo>
                  <a:pt x="750484" y="119379"/>
                </a:lnTo>
                <a:lnTo>
                  <a:pt x="640455" y="119379"/>
                </a:lnTo>
                <a:lnTo>
                  <a:pt x="640238" y="104139"/>
                </a:lnTo>
                <a:lnTo>
                  <a:pt x="638857" y="92710"/>
                </a:lnTo>
                <a:lnTo>
                  <a:pt x="636008" y="80010"/>
                </a:lnTo>
                <a:lnTo>
                  <a:pt x="633944" y="73660"/>
                </a:lnTo>
                <a:close/>
              </a:path>
              <a:path w="1027429" h="999489">
                <a:moveTo>
                  <a:pt x="348834" y="74929"/>
                </a:moveTo>
                <a:lnTo>
                  <a:pt x="244321" y="74929"/>
                </a:lnTo>
                <a:lnTo>
                  <a:pt x="259110" y="80010"/>
                </a:lnTo>
                <a:lnTo>
                  <a:pt x="269673" y="86360"/>
                </a:lnTo>
                <a:lnTo>
                  <a:pt x="276011" y="96519"/>
                </a:lnTo>
                <a:lnTo>
                  <a:pt x="278124" y="110489"/>
                </a:lnTo>
                <a:lnTo>
                  <a:pt x="276830" y="266700"/>
                </a:lnTo>
                <a:lnTo>
                  <a:pt x="272287" y="275589"/>
                </a:lnTo>
                <a:lnTo>
                  <a:pt x="264038" y="283210"/>
                </a:lnTo>
                <a:lnTo>
                  <a:pt x="251634" y="288289"/>
                </a:lnTo>
                <a:lnTo>
                  <a:pt x="234625" y="290829"/>
                </a:lnTo>
                <a:lnTo>
                  <a:pt x="494072" y="290829"/>
                </a:lnTo>
                <a:lnTo>
                  <a:pt x="482320" y="287019"/>
                </a:lnTo>
                <a:lnTo>
                  <a:pt x="472515" y="281939"/>
                </a:lnTo>
                <a:lnTo>
                  <a:pt x="466749" y="270510"/>
                </a:lnTo>
                <a:lnTo>
                  <a:pt x="464814" y="256539"/>
                </a:lnTo>
                <a:lnTo>
                  <a:pt x="465315" y="119379"/>
                </a:lnTo>
                <a:lnTo>
                  <a:pt x="354578" y="119379"/>
                </a:lnTo>
                <a:lnTo>
                  <a:pt x="354409" y="104139"/>
                </a:lnTo>
                <a:lnTo>
                  <a:pt x="353156" y="92710"/>
                </a:lnTo>
                <a:lnTo>
                  <a:pt x="350449" y="80010"/>
                </a:lnTo>
                <a:lnTo>
                  <a:pt x="348834" y="74929"/>
                </a:lnTo>
                <a:close/>
              </a:path>
              <a:path w="1027429" h="999489">
                <a:moveTo>
                  <a:pt x="919273" y="74929"/>
                </a:moveTo>
                <a:lnTo>
                  <a:pt x="814394" y="74929"/>
                </a:lnTo>
                <a:lnTo>
                  <a:pt x="829252" y="78739"/>
                </a:lnTo>
                <a:lnTo>
                  <a:pt x="839864" y="86360"/>
                </a:lnTo>
                <a:lnTo>
                  <a:pt x="846232" y="96519"/>
                </a:lnTo>
                <a:lnTo>
                  <a:pt x="848354" y="110489"/>
                </a:lnTo>
                <a:lnTo>
                  <a:pt x="847202" y="266700"/>
                </a:lnTo>
                <a:lnTo>
                  <a:pt x="842792" y="275589"/>
                </a:lnTo>
                <a:lnTo>
                  <a:pt x="834657" y="283210"/>
                </a:lnTo>
                <a:lnTo>
                  <a:pt x="822345" y="288289"/>
                </a:lnTo>
                <a:lnTo>
                  <a:pt x="805405" y="290829"/>
                </a:lnTo>
                <a:lnTo>
                  <a:pt x="1027169" y="290829"/>
                </a:lnTo>
                <a:lnTo>
                  <a:pt x="1027168" y="191769"/>
                </a:lnTo>
                <a:lnTo>
                  <a:pt x="1009359" y="147319"/>
                </a:lnTo>
                <a:lnTo>
                  <a:pt x="975920" y="123189"/>
                </a:lnTo>
                <a:lnTo>
                  <a:pt x="963581" y="119379"/>
                </a:lnTo>
                <a:lnTo>
                  <a:pt x="924935" y="119379"/>
                </a:lnTo>
                <a:lnTo>
                  <a:pt x="924758" y="104139"/>
                </a:lnTo>
                <a:lnTo>
                  <a:pt x="923487" y="92710"/>
                </a:lnTo>
                <a:lnTo>
                  <a:pt x="920822" y="80010"/>
                </a:lnTo>
                <a:lnTo>
                  <a:pt x="919273" y="74929"/>
                </a:lnTo>
                <a:close/>
              </a:path>
              <a:path w="1027429" h="999489">
                <a:moveTo>
                  <a:pt x="532976" y="0"/>
                </a:moveTo>
                <a:lnTo>
                  <a:pt x="501097" y="0"/>
                </a:lnTo>
                <a:lnTo>
                  <a:pt x="475291" y="2539"/>
                </a:lnTo>
                <a:lnTo>
                  <a:pt x="430699" y="21589"/>
                </a:lnTo>
                <a:lnTo>
                  <a:pt x="403565" y="49529"/>
                </a:lnTo>
                <a:lnTo>
                  <a:pt x="389396" y="85089"/>
                </a:lnTo>
                <a:lnTo>
                  <a:pt x="386836" y="110489"/>
                </a:lnTo>
                <a:lnTo>
                  <a:pt x="386836" y="119379"/>
                </a:lnTo>
                <a:lnTo>
                  <a:pt x="465315" y="119379"/>
                </a:lnTo>
                <a:lnTo>
                  <a:pt x="465375" y="102869"/>
                </a:lnTo>
                <a:lnTo>
                  <a:pt x="469535" y="91439"/>
                </a:lnTo>
                <a:lnTo>
                  <a:pt x="478721" y="81279"/>
                </a:lnTo>
                <a:lnTo>
                  <a:pt x="487849" y="77469"/>
                </a:lnTo>
                <a:lnTo>
                  <a:pt x="500937" y="74929"/>
                </a:lnTo>
                <a:lnTo>
                  <a:pt x="518843" y="73660"/>
                </a:lnTo>
                <a:lnTo>
                  <a:pt x="633944" y="73660"/>
                </a:lnTo>
                <a:lnTo>
                  <a:pt x="631468" y="66039"/>
                </a:lnTo>
                <a:lnTo>
                  <a:pt x="609967" y="33019"/>
                </a:lnTo>
                <a:lnTo>
                  <a:pt x="566179" y="7619"/>
                </a:lnTo>
                <a:lnTo>
                  <a:pt x="545589" y="2539"/>
                </a:lnTo>
                <a:lnTo>
                  <a:pt x="532976" y="0"/>
                </a:lnTo>
                <a:close/>
              </a:path>
              <a:path w="1027429" h="999489">
                <a:moveTo>
                  <a:pt x="819080" y="0"/>
                </a:moveTo>
                <a:lnTo>
                  <a:pt x="787001" y="0"/>
                </a:lnTo>
                <a:lnTo>
                  <a:pt x="761117" y="2539"/>
                </a:lnTo>
                <a:lnTo>
                  <a:pt x="716985" y="21589"/>
                </a:lnTo>
                <a:lnTo>
                  <a:pt x="689799" y="49529"/>
                </a:lnTo>
                <a:lnTo>
                  <a:pt x="675217" y="85089"/>
                </a:lnTo>
                <a:lnTo>
                  <a:pt x="672459" y="110489"/>
                </a:lnTo>
                <a:lnTo>
                  <a:pt x="672459" y="119379"/>
                </a:lnTo>
                <a:lnTo>
                  <a:pt x="750484" y="119379"/>
                </a:lnTo>
                <a:lnTo>
                  <a:pt x="750632" y="100329"/>
                </a:lnTo>
                <a:lnTo>
                  <a:pt x="755080" y="90169"/>
                </a:lnTo>
                <a:lnTo>
                  <a:pt x="763229" y="83819"/>
                </a:lnTo>
                <a:lnTo>
                  <a:pt x="775531" y="78739"/>
                </a:lnTo>
                <a:lnTo>
                  <a:pt x="792436" y="76200"/>
                </a:lnTo>
                <a:lnTo>
                  <a:pt x="814394" y="74929"/>
                </a:lnTo>
                <a:lnTo>
                  <a:pt x="919273" y="74929"/>
                </a:lnTo>
                <a:lnTo>
                  <a:pt x="916561" y="66039"/>
                </a:lnTo>
                <a:lnTo>
                  <a:pt x="888029" y="26669"/>
                </a:lnTo>
                <a:lnTo>
                  <a:pt x="852292" y="7619"/>
                </a:lnTo>
                <a:lnTo>
                  <a:pt x="831740" y="2539"/>
                </a:lnTo>
                <a:lnTo>
                  <a:pt x="819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5" dirty="0">
                <a:solidFill>
                  <a:srgbClr val="088777"/>
                </a:solidFill>
              </a:rPr>
              <a:t>Wh</a:t>
            </a:r>
            <a:r>
              <a:rPr sz="4000" spc="-45" dirty="0">
                <a:solidFill>
                  <a:srgbClr val="088777"/>
                </a:solidFill>
              </a:rPr>
              <a:t>o</a:t>
            </a:r>
            <a:r>
              <a:rPr sz="4000" spc="-25" dirty="0">
                <a:solidFill>
                  <a:srgbClr val="088777"/>
                </a:solidFill>
              </a:rPr>
              <a:t>se</a:t>
            </a:r>
            <a:r>
              <a:rPr sz="4000" spc="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Info</a:t>
            </a:r>
            <a:r>
              <a:rPr sz="4000" spc="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Goes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on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the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45" dirty="0">
                <a:solidFill>
                  <a:srgbClr val="088777"/>
                </a:solidFill>
              </a:rPr>
              <a:t>F</a:t>
            </a:r>
            <a:r>
              <a:rPr sz="4000" spc="-30" dirty="0">
                <a:solidFill>
                  <a:srgbClr val="088777"/>
                </a:solidFill>
              </a:rPr>
              <a:t>AF</a:t>
            </a:r>
            <a:r>
              <a:rPr sz="4000" spc="-45" dirty="0">
                <a:solidFill>
                  <a:srgbClr val="088777"/>
                </a:solidFill>
              </a:rPr>
              <a:t>S</a:t>
            </a:r>
            <a:r>
              <a:rPr sz="4000" spc="-30" dirty="0">
                <a:solidFill>
                  <a:srgbClr val="088777"/>
                </a:solidFill>
              </a:rPr>
              <a:t>A?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47570"/>
            <a:ext cx="7997825" cy="441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81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Divor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separated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parents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parent the stu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lived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12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month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. If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rent who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provi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 5</a:t>
            </a:r>
            <a:r>
              <a:rPr sz="2600" spc="5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% of stud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rt)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4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Step</a:t>
            </a:r>
            <a:r>
              <a:rPr sz="2600" spc="1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Ad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ptive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rents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parents -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 guardi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An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one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 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living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-76200"/>
            <a:ext cx="3886200" cy="6846570"/>
          </a:xfrm>
          <a:custGeom>
            <a:avLst/>
            <a:gdLst/>
            <a:ahLst/>
            <a:cxnLst/>
            <a:rect l="l" t="t" r="r" b="b"/>
            <a:pathLst>
              <a:path w="3886200" h="6846570">
                <a:moveTo>
                  <a:pt x="3886200" y="6846274"/>
                </a:moveTo>
                <a:lnTo>
                  <a:pt x="3886200" y="0"/>
                </a:lnTo>
                <a:lnTo>
                  <a:pt x="0" y="0"/>
                </a:lnTo>
                <a:lnTo>
                  <a:pt x="0" y="6846274"/>
                </a:lnTo>
                <a:lnTo>
                  <a:pt x="3886200" y="684627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5660" y="2667000"/>
            <a:ext cx="4701032" cy="255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088777"/>
                </a:solidFill>
              </a:rPr>
              <a:t>Electro</a:t>
            </a:r>
            <a:r>
              <a:rPr sz="4000" spc="-40" dirty="0">
                <a:solidFill>
                  <a:srgbClr val="088777"/>
                </a:solidFill>
              </a:rPr>
              <a:t>n</a:t>
            </a:r>
            <a:r>
              <a:rPr sz="4000" spc="-20" dirty="0">
                <a:solidFill>
                  <a:srgbClr val="088777"/>
                </a:solidFill>
              </a:rPr>
              <a:t>ic</a:t>
            </a:r>
            <a:endParaRPr sz="4000"/>
          </a:p>
          <a:p>
            <a:pPr marL="12700">
              <a:lnSpc>
                <a:spcPts val="4760"/>
              </a:lnSpc>
            </a:pPr>
            <a:r>
              <a:rPr sz="4000" spc="-25" dirty="0">
                <a:solidFill>
                  <a:srgbClr val="088777"/>
                </a:solidFill>
              </a:rPr>
              <a:t>Signat</a:t>
            </a:r>
            <a:r>
              <a:rPr sz="4000" spc="-40" dirty="0">
                <a:solidFill>
                  <a:srgbClr val="088777"/>
                </a:solidFill>
              </a:rPr>
              <a:t>u</a:t>
            </a:r>
            <a:r>
              <a:rPr sz="4000" spc="-20" dirty="0">
                <a:solidFill>
                  <a:srgbClr val="088777"/>
                </a:solidFill>
              </a:rPr>
              <a:t>re: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200400" y="1823847"/>
            <a:ext cx="5943599" cy="5034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672822"/>
            <a:ext cx="3161030" cy="4347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Create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FSA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User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ID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and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Pass</a:t>
            </a:r>
            <a:r>
              <a:rPr sz="1300" b="1" spc="0" dirty="0">
                <a:latin typeface="Arial"/>
                <a:cs typeface="Arial"/>
              </a:rPr>
              <a:t>w</a:t>
            </a:r>
            <a:r>
              <a:rPr sz="1300" b="1" spc="-10" dirty="0">
                <a:latin typeface="Arial"/>
                <a:cs typeface="Arial"/>
              </a:rPr>
              <a:t>ord:</a:t>
            </a:r>
            <a:endParaRPr sz="13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spc="-15" dirty="0" smtClean="0">
                <a:latin typeface="Arial"/>
                <a:cs typeface="Arial"/>
              </a:rPr>
              <a:t>Studen</a:t>
            </a:r>
            <a:r>
              <a:rPr sz="1300" spc="-5" dirty="0" smtClean="0">
                <a:latin typeface="Arial"/>
                <a:cs typeface="Arial"/>
              </a:rPr>
              <a:t>t</a:t>
            </a:r>
            <a:r>
              <a:rPr sz="1300" spc="20" dirty="0" smtClean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an</a:t>
            </a:r>
            <a:r>
              <a:rPr sz="1300" spc="-10" dirty="0">
                <a:latin typeface="Arial"/>
                <a:cs typeface="Arial"/>
              </a:rPr>
              <a:t>d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one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parent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w</a:t>
            </a:r>
            <a:r>
              <a:rPr sz="1300" spc="-5" dirty="0">
                <a:latin typeface="Arial"/>
                <a:cs typeface="Arial"/>
              </a:rPr>
              <a:t>ill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sign</a:t>
            </a:r>
            <a:endParaRPr sz="13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1300" spc="-15" dirty="0">
                <a:latin typeface="Arial"/>
                <a:cs typeface="Arial"/>
              </a:rPr>
              <a:t>th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85" dirty="0">
                <a:latin typeface="Arial"/>
                <a:cs typeface="Arial"/>
              </a:rPr>
              <a:t>F</a:t>
            </a:r>
            <a:r>
              <a:rPr sz="1300" spc="-10" dirty="0">
                <a:latin typeface="Arial"/>
                <a:cs typeface="Arial"/>
              </a:rPr>
              <a:t>AFSA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electronically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- </a:t>
            </a:r>
            <a:r>
              <a:rPr sz="1300" spc="-10" dirty="0">
                <a:latin typeface="Arial"/>
                <a:cs typeface="Arial"/>
              </a:rPr>
              <a:t>each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needs 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SE</a:t>
            </a:r>
            <a:r>
              <a:rPr sz="1300" spc="-110" dirty="0">
                <a:latin typeface="Arial"/>
                <a:cs typeface="Arial"/>
              </a:rPr>
              <a:t>P</a:t>
            </a:r>
            <a:r>
              <a:rPr sz="1300" spc="-10" dirty="0">
                <a:latin typeface="Arial"/>
                <a:cs typeface="Arial"/>
              </a:rPr>
              <a:t>AR</a:t>
            </a:r>
            <a:r>
              <a:rPr sz="1300" spc="-110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10" dirty="0">
                <a:latin typeface="Arial"/>
                <a:cs typeface="Arial"/>
              </a:rPr>
              <a:t>E email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address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and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ID/pass</a:t>
            </a:r>
            <a:r>
              <a:rPr sz="1300" spc="-25" dirty="0">
                <a:latin typeface="Arial"/>
                <a:cs typeface="Arial"/>
              </a:rPr>
              <a:t>w</a:t>
            </a:r>
            <a:r>
              <a:rPr sz="1300" spc="-10" dirty="0">
                <a:latin typeface="Arial"/>
                <a:cs typeface="Arial"/>
              </a:rPr>
              <a:t>ord</a:t>
            </a:r>
            <a:endParaRPr sz="1300" dirty="0">
              <a:latin typeface="Arial"/>
              <a:cs typeface="Arial"/>
            </a:endParaRPr>
          </a:p>
          <a:p>
            <a:pPr marL="355600" marR="260350" indent="-342900">
              <a:lnSpc>
                <a:spcPct val="100000"/>
              </a:lnSpc>
              <a:spcBef>
                <a:spcPts val="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spc="-10" dirty="0">
                <a:latin typeface="Arial"/>
                <a:cs typeface="Arial"/>
              </a:rPr>
              <a:t>A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v</a:t>
            </a:r>
            <a:r>
              <a:rPr sz="1300" spc="-5" dirty="0">
                <a:latin typeface="Arial"/>
                <a:cs typeface="Arial"/>
              </a:rPr>
              <a:t>erification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process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dela</a:t>
            </a:r>
            <a:r>
              <a:rPr sz="1300" spc="-25" dirty="0">
                <a:latin typeface="Arial"/>
                <a:cs typeface="Arial"/>
              </a:rPr>
              <a:t>y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us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Get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y</a:t>
            </a:r>
            <a:r>
              <a:rPr sz="1300" spc="-10" dirty="0">
                <a:latin typeface="Arial"/>
                <a:cs typeface="Arial"/>
              </a:rPr>
              <a:t>our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ID/pass</a:t>
            </a:r>
            <a:r>
              <a:rPr sz="1300" spc="-25" dirty="0">
                <a:latin typeface="Arial"/>
                <a:cs typeface="Arial"/>
              </a:rPr>
              <a:t>w</a:t>
            </a:r>
            <a:r>
              <a:rPr sz="1300" spc="-10" dirty="0">
                <a:latin typeface="Arial"/>
                <a:cs typeface="Arial"/>
              </a:rPr>
              <a:t>ord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 smtClean="0">
                <a:latin typeface="Arial"/>
                <a:cs typeface="Arial"/>
              </a:rPr>
              <a:t>early</a:t>
            </a:r>
            <a:endParaRPr lang="en-US" sz="1300" spc="-10" dirty="0" smtClean="0">
              <a:latin typeface="Arial"/>
              <a:cs typeface="Arial"/>
            </a:endParaRPr>
          </a:p>
          <a:p>
            <a:pPr marL="355600" marR="260350" indent="-342900">
              <a:lnSpc>
                <a:spcPct val="100000"/>
              </a:lnSpc>
              <a:spcBef>
                <a:spcPts val="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1300" spc="-10" dirty="0" smtClean="0">
                <a:latin typeface="Arial"/>
                <a:cs typeface="Arial"/>
              </a:rPr>
              <a:t>Must have separate emails Parent and student</a:t>
            </a:r>
            <a:endParaRPr sz="1300" dirty="0">
              <a:latin typeface="Arial"/>
              <a:cs typeface="Arial"/>
            </a:endParaRPr>
          </a:p>
          <a:p>
            <a:pPr marL="355600" marR="542925" indent="-342900">
              <a:lnSpc>
                <a:spcPct val="100000"/>
              </a:lnSpc>
              <a:spcBef>
                <a:spcPts val="1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b="1" spc="-10" dirty="0">
                <a:solidFill>
                  <a:srgbClr val="AA1F63"/>
                </a:solidFill>
                <a:latin typeface="Arial"/>
                <a:cs typeface="Arial"/>
              </a:rPr>
              <a:t>A</a:t>
            </a:r>
            <a:r>
              <a:rPr sz="1300" b="1" spc="-5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AA1F63"/>
                </a:solidFill>
                <a:latin typeface="Arial"/>
                <a:cs typeface="Arial"/>
              </a:rPr>
              <a:t>F</a:t>
            </a:r>
            <a:r>
              <a:rPr sz="1300" b="1" spc="-50" dirty="0">
                <a:solidFill>
                  <a:srgbClr val="AA1F63"/>
                </a:solidFill>
                <a:latin typeface="Arial"/>
                <a:cs typeface="Arial"/>
              </a:rPr>
              <a:t>A</a:t>
            </a:r>
            <a:r>
              <a:rPr sz="1300" b="1" spc="-10" dirty="0">
                <a:solidFill>
                  <a:srgbClr val="AA1F63"/>
                </a:solidFill>
                <a:latin typeface="Arial"/>
                <a:cs typeface="Arial"/>
              </a:rPr>
              <a:t>F</a:t>
            </a:r>
            <a:r>
              <a:rPr sz="1300" b="1" dirty="0">
                <a:solidFill>
                  <a:srgbClr val="AA1F63"/>
                </a:solidFill>
                <a:latin typeface="Arial"/>
                <a:cs typeface="Arial"/>
              </a:rPr>
              <a:t>S</a:t>
            </a:r>
            <a:r>
              <a:rPr sz="1300" b="1" spc="-10" dirty="0">
                <a:solidFill>
                  <a:srgbClr val="AA1F6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AA1F63"/>
                </a:solidFill>
                <a:latin typeface="Arial"/>
                <a:cs typeface="Arial"/>
              </a:rPr>
              <a:t>IS</a:t>
            </a:r>
            <a:r>
              <a:rPr sz="1300" b="1" spc="-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AA1F63"/>
                </a:solidFill>
                <a:latin typeface="Arial"/>
                <a:cs typeface="Arial"/>
              </a:rPr>
              <a:t>NOT</a:t>
            </a:r>
            <a:r>
              <a:rPr sz="1300" b="1" spc="2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AA1F63"/>
                </a:solidFill>
                <a:latin typeface="Arial"/>
                <a:cs typeface="Arial"/>
              </a:rPr>
              <a:t>CO</a:t>
            </a:r>
            <a:r>
              <a:rPr sz="1300" b="1" spc="-5" dirty="0">
                <a:solidFill>
                  <a:srgbClr val="AA1F63"/>
                </a:solidFill>
                <a:latin typeface="Arial"/>
                <a:cs typeface="Arial"/>
              </a:rPr>
              <a:t>M</a:t>
            </a:r>
            <a:r>
              <a:rPr sz="1300" b="1" spc="-10" dirty="0">
                <a:solidFill>
                  <a:srgbClr val="AA1F63"/>
                </a:solidFill>
                <a:latin typeface="Arial"/>
                <a:cs typeface="Arial"/>
              </a:rPr>
              <a:t>PLETE UNTIL</a:t>
            </a:r>
            <a:r>
              <a:rPr sz="1300" b="1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AA1F63"/>
                </a:solidFill>
                <a:latin typeface="Arial"/>
                <a:cs typeface="Arial"/>
              </a:rPr>
              <a:t>SIGNED!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ED5427"/>
              </a:buClr>
              <a:buFont typeface="Arial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-110" dirty="0">
                <a:latin typeface="Arial"/>
                <a:cs typeface="Arial"/>
              </a:rPr>
              <a:t>Y</a:t>
            </a:r>
            <a:r>
              <a:rPr sz="1300" b="1" spc="-10" dirty="0">
                <a:latin typeface="Arial"/>
                <a:cs typeface="Arial"/>
              </a:rPr>
              <a:t>ou’ll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use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it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again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for:</a:t>
            </a:r>
            <a:endParaRPr sz="13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spc="-10" dirty="0">
                <a:latin typeface="Arial"/>
                <a:cs typeface="Arial"/>
              </a:rPr>
              <a:t>Rene</a:t>
            </a:r>
            <a:r>
              <a:rPr sz="1300" spc="-25" dirty="0">
                <a:latin typeface="Arial"/>
                <a:cs typeface="Arial"/>
              </a:rPr>
              <a:t>w</a:t>
            </a:r>
            <a:r>
              <a:rPr sz="1300" spc="-5" dirty="0">
                <a:latin typeface="Arial"/>
                <a:cs typeface="Arial"/>
              </a:rPr>
              <a:t>al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85" dirty="0">
                <a:latin typeface="Arial"/>
                <a:cs typeface="Arial"/>
              </a:rPr>
              <a:t>F</a:t>
            </a:r>
            <a:r>
              <a:rPr sz="1300" spc="-10" dirty="0">
                <a:latin typeface="Arial"/>
                <a:cs typeface="Arial"/>
              </a:rPr>
              <a:t>AFSA</a:t>
            </a:r>
            <a:endParaRPr sz="13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spc="-85" dirty="0">
                <a:latin typeface="Arial"/>
                <a:cs typeface="Arial"/>
              </a:rPr>
              <a:t>F</a:t>
            </a:r>
            <a:r>
              <a:rPr sz="1300" spc="-10" dirty="0">
                <a:latin typeface="Arial"/>
                <a:cs typeface="Arial"/>
              </a:rPr>
              <a:t>AFSA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status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and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corrections</a:t>
            </a:r>
            <a:endParaRPr sz="1300" dirty="0">
              <a:latin typeface="Arial"/>
              <a:cs typeface="Arial"/>
            </a:endParaRPr>
          </a:p>
          <a:p>
            <a:pPr marL="355600" marR="668020" indent="-342900">
              <a:lnSpc>
                <a:spcPct val="100000"/>
              </a:lnSpc>
              <a:spcBef>
                <a:spcPts val="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spc="-15" dirty="0">
                <a:latin typeface="Arial"/>
                <a:cs typeface="Arial"/>
              </a:rPr>
              <a:t>Signin</a:t>
            </a:r>
            <a:r>
              <a:rPr sz="1300" spc="-10" dirty="0">
                <a:latin typeface="Arial"/>
                <a:cs typeface="Arial"/>
              </a:rPr>
              <a:t>g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Direct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Loan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M</a:t>
            </a:r>
            <a:r>
              <a:rPr sz="1300" spc="-10" dirty="0">
                <a:latin typeface="Arial"/>
                <a:cs typeface="Arial"/>
              </a:rPr>
              <a:t>aster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Promissor</a:t>
            </a:r>
            <a:r>
              <a:rPr sz="1300" spc="-10" dirty="0">
                <a:latin typeface="Arial"/>
                <a:cs typeface="Arial"/>
              </a:rPr>
              <a:t>y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Not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</a:t>
            </a:r>
            <a:r>
              <a:rPr sz="1300" spc="-30" dirty="0">
                <a:latin typeface="Arial"/>
                <a:cs typeface="Arial"/>
              </a:rPr>
              <a:t>M</a:t>
            </a:r>
            <a:r>
              <a:rPr sz="1300" spc="-10" dirty="0">
                <a:latin typeface="Arial"/>
                <a:cs typeface="Arial"/>
              </a:rPr>
              <a:t>PN)</a:t>
            </a:r>
            <a:endParaRPr sz="1300" dirty="0">
              <a:latin typeface="Arial"/>
              <a:cs typeface="Arial"/>
            </a:endParaRPr>
          </a:p>
          <a:p>
            <a:pPr marL="355600" marR="748030" indent="-342900">
              <a:lnSpc>
                <a:spcPct val="100000"/>
              </a:lnSpc>
              <a:spcBef>
                <a:spcPts val="1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spc="-10" dirty="0">
                <a:latin typeface="Arial"/>
                <a:cs typeface="Arial"/>
              </a:rPr>
              <a:t>Complete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required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entrance and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x</a:t>
            </a:r>
            <a:r>
              <a:rPr sz="1300" spc="-5" dirty="0">
                <a:latin typeface="Arial"/>
                <a:cs typeface="Arial"/>
              </a:rPr>
              <a:t>it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loan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counseling</a:t>
            </a:r>
            <a:endParaRPr sz="13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300" spc="-10" dirty="0">
                <a:latin typeface="Arial"/>
                <a:cs typeface="Arial"/>
              </a:rPr>
              <a:t>Re</a:t>
            </a:r>
            <a:r>
              <a:rPr sz="1300" spc="-25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iew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loan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history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at</a:t>
            </a:r>
            <a:endParaRPr sz="13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300" b="1" u="heavy" spc="-10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NSLDS.ed.</a:t>
            </a:r>
            <a:r>
              <a:rPr sz="1300" b="1" u="heavy" spc="-15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g</a:t>
            </a:r>
            <a:r>
              <a:rPr sz="1300" b="1" u="heavy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o</a:t>
            </a:r>
            <a:r>
              <a:rPr sz="1300" b="1" u="heavy" spc="-10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v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4066540" y="2615438"/>
            <a:ext cx="4745863" cy="2726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3988498" y="2581719"/>
            <a:ext cx="4745863" cy="2726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497" y="2615438"/>
            <a:ext cx="4858194" cy="272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768985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FSA ID LOCATION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0"/>
            <a:ext cx="8534400" cy="30289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6200" y="41910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"/>
            <a:ext cx="7924800" cy="60802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" y="4267200"/>
            <a:ext cx="5181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IRS Data</a:t>
            </a:r>
            <a:r>
              <a:rPr spc="-2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Retrieval </a:t>
            </a:r>
            <a:r>
              <a:rPr spc="-335" dirty="0">
                <a:solidFill>
                  <a:srgbClr val="088777"/>
                </a:solidFill>
              </a:rPr>
              <a:t>T</a:t>
            </a:r>
            <a:r>
              <a:rPr dirty="0">
                <a:solidFill>
                  <a:srgbClr val="088777"/>
                </a:solidFill>
              </a:rPr>
              <a:t>ool</a:t>
            </a:r>
            <a:r>
              <a:rPr spc="-2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(DRT)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47570"/>
            <a:ext cx="8015605" cy="425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81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IRS Data Ret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iev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28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ool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allows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rents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IRS tax return information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 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mpl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SA.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 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rents m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y transfer the d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dire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tly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 their </a:t>
            </a:r>
            <a:r>
              <a:rPr sz="2600" spc="-1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SA.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4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IRS Data 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aila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le: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4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0" dirty="0">
                <a:latin typeface="Arial"/>
                <a:cs typeface="Arial"/>
              </a:rPr>
              <a:t>After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ks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electron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cally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ing federal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return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3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0" dirty="0">
                <a:latin typeface="Arial"/>
                <a:cs typeface="Arial"/>
              </a:rPr>
              <a:t>After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8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weeks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ing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paper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federal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return</a:t>
            </a:r>
            <a:endParaRPr sz="2200">
              <a:latin typeface="Arial"/>
              <a:cs typeface="Arial"/>
            </a:endParaRPr>
          </a:p>
          <a:p>
            <a:pPr marL="756285" marR="58419" indent="-287020">
              <a:lnSpc>
                <a:spcPts val="2380"/>
              </a:lnSpc>
              <a:spcBef>
                <a:spcPts val="1940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tudent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stimate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inco</a:t>
            </a:r>
            <a:r>
              <a:rPr sz="2200" spc="-20" dirty="0">
                <a:latin typeface="Arial"/>
                <a:cs typeface="Arial"/>
              </a:rPr>
              <a:t>me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ompl</a:t>
            </a:r>
            <a:r>
              <a:rPr sz="2200" spc="-10" dirty="0">
                <a:latin typeface="Arial"/>
                <a:cs typeface="Arial"/>
              </a:rPr>
              <a:t>ete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F</a:t>
            </a:r>
            <a:r>
              <a:rPr sz="2200" spc="-15" dirty="0">
                <a:latin typeface="Arial"/>
                <a:cs typeface="Arial"/>
              </a:rPr>
              <a:t>AFSA,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an go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</a:t>
            </a:r>
            <a:r>
              <a:rPr sz="2200" spc="-15" dirty="0">
                <a:latin typeface="Arial"/>
                <a:cs typeface="Arial"/>
              </a:rPr>
              <a:t>xes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IRS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Data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Retrieval </a:t>
            </a: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oo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101" y="1290950"/>
            <a:ext cx="6041897" cy="556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600200"/>
          </a:xfrm>
          <a:custGeom>
            <a:avLst/>
            <a:gdLst/>
            <a:ahLst/>
            <a:cxnLst/>
            <a:rect l="l" t="t" r="r" b="b"/>
            <a:pathLst>
              <a:path w="9144000" h="1600200">
                <a:moveTo>
                  <a:pt x="0" y="1600200"/>
                </a:moveTo>
                <a:lnTo>
                  <a:pt x="9143956" y="1600200"/>
                </a:lnTo>
                <a:lnTo>
                  <a:pt x="914395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45" dirty="0"/>
              <a:t>F</a:t>
            </a:r>
            <a:r>
              <a:rPr dirty="0"/>
              <a:t>AFSA</a:t>
            </a:r>
            <a:r>
              <a:rPr spc="-175" dirty="0"/>
              <a:t> </a:t>
            </a:r>
            <a:r>
              <a:rPr spc="-15" dirty="0"/>
              <a:t>C</a:t>
            </a:r>
            <a:r>
              <a:rPr dirty="0"/>
              <a:t>ompl</a:t>
            </a:r>
            <a:r>
              <a:rPr spc="-15" dirty="0"/>
              <a:t>e</a:t>
            </a:r>
            <a:r>
              <a:rPr dirty="0"/>
              <a:t>tion</a:t>
            </a:r>
            <a:r>
              <a:rPr spc="-15" dirty="0"/>
              <a:t> </a:t>
            </a:r>
            <a:r>
              <a:rPr dirty="0"/>
              <a:t>Page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2076505"/>
            <a:ext cx="3070225" cy="372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96850" indent="-342900">
              <a:lnSpc>
                <a:spcPct val="12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 Gra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AFSA 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/C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nfirm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tion </a:t>
            </a:r>
            <a:r>
              <a:rPr sz="1800" spc="-10" dirty="0">
                <a:latin typeface="Arial"/>
                <a:cs typeface="Arial"/>
              </a:rPr>
              <a:t>page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20000"/>
              </a:lnSpc>
              <a:spcBef>
                <a:spcPts val="6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Start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tion to 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355600" marR="457834">
              <a:lnSpc>
                <a:spcPct val="120000"/>
              </a:lnSpc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lv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 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355600" marR="394970" indent="-342900">
              <a:lnSpc>
                <a:spcPct val="120000"/>
              </a:lnSpc>
              <a:spcBef>
                <a:spcPts val="7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SFERS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W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 to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 A</a:t>
            </a:r>
            <a:r>
              <a:rPr sz="1800" spc="-10" dirty="0">
                <a:latin typeface="Arial"/>
                <a:cs typeface="Arial"/>
              </a:rPr>
              <a:t>pp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3048000"/>
            <a:ext cx="1676400" cy="438150"/>
          </a:xfrm>
          <a:custGeom>
            <a:avLst/>
            <a:gdLst/>
            <a:ahLst/>
            <a:cxnLst/>
            <a:rect l="l" t="t" r="r" b="b"/>
            <a:pathLst>
              <a:path w="1676400" h="438150">
                <a:moveTo>
                  <a:pt x="0" y="219075"/>
                </a:moveTo>
                <a:lnTo>
                  <a:pt x="24360" y="166415"/>
                </a:lnTo>
                <a:lnTo>
                  <a:pt x="65871" y="133784"/>
                </a:lnTo>
                <a:lnTo>
                  <a:pt x="125584" y="103658"/>
                </a:lnTo>
                <a:lnTo>
                  <a:pt x="161726" y="89675"/>
                </a:lnTo>
                <a:lnTo>
                  <a:pt x="201773" y="76487"/>
                </a:lnTo>
                <a:lnTo>
                  <a:pt x="245506" y="64150"/>
                </a:lnTo>
                <a:lnTo>
                  <a:pt x="292712" y="52722"/>
                </a:lnTo>
                <a:lnTo>
                  <a:pt x="343174" y="42257"/>
                </a:lnTo>
                <a:lnTo>
                  <a:pt x="396676" y="32813"/>
                </a:lnTo>
                <a:lnTo>
                  <a:pt x="453003" y="24445"/>
                </a:lnTo>
                <a:lnTo>
                  <a:pt x="511938" y="17210"/>
                </a:lnTo>
                <a:lnTo>
                  <a:pt x="573267" y="11164"/>
                </a:lnTo>
                <a:lnTo>
                  <a:pt x="636774" y="6364"/>
                </a:lnTo>
                <a:lnTo>
                  <a:pt x="702242" y="2866"/>
                </a:lnTo>
                <a:lnTo>
                  <a:pt x="769455" y="725"/>
                </a:lnTo>
                <a:lnTo>
                  <a:pt x="838200" y="0"/>
                </a:lnTo>
                <a:lnTo>
                  <a:pt x="906944" y="725"/>
                </a:lnTo>
                <a:lnTo>
                  <a:pt x="974157" y="2866"/>
                </a:lnTo>
                <a:lnTo>
                  <a:pt x="1039625" y="6364"/>
                </a:lnTo>
                <a:lnTo>
                  <a:pt x="1103132" y="11164"/>
                </a:lnTo>
                <a:lnTo>
                  <a:pt x="1164461" y="17210"/>
                </a:lnTo>
                <a:lnTo>
                  <a:pt x="1223396" y="24445"/>
                </a:lnTo>
                <a:lnTo>
                  <a:pt x="1279723" y="32813"/>
                </a:lnTo>
                <a:lnTo>
                  <a:pt x="1333225" y="42257"/>
                </a:lnTo>
                <a:lnTo>
                  <a:pt x="1383687" y="52722"/>
                </a:lnTo>
                <a:lnTo>
                  <a:pt x="1430893" y="64150"/>
                </a:lnTo>
                <a:lnTo>
                  <a:pt x="1474626" y="76487"/>
                </a:lnTo>
                <a:lnTo>
                  <a:pt x="1514673" y="89675"/>
                </a:lnTo>
                <a:lnTo>
                  <a:pt x="1550815" y="103658"/>
                </a:lnTo>
                <a:lnTo>
                  <a:pt x="1610528" y="133784"/>
                </a:lnTo>
                <a:lnTo>
                  <a:pt x="1652039" y="166415"/>
                </a:lnTo>
                <a:lnTo>
                  <a:pt x="1673621" y="201102"/>
                </a:lnTo>
                <a:lnTo>
                  <a:pt x="1676400" y="219075"/>
                </a:lnTo>
                <a:lnTo>
                  <a:pt x="1673621" y="237047"/>
                </a:lnTo>
                <a:lnTo>
                  <a:pt x="1652039" y="271734"/>
                </a:lnTo>
                <a:lnTo>
                  <a:pt x="1610528" y="304365"/>
                </a:lnTo>
                <a:lnTo>
                  <a:pt x="1550815" y="334491"/>
                </a:lnTo>
                <a:lnTo>
                  <a:pt x="1514673" y="348474"/>
                </a:lnTo>
                <a:lnTo>
                  <a:pt x="1474626" y="361662"/>
                </a:lnTo>
                <a:lnTo>
                  <a:pt x="1430893" y="373999"/>
                </a:lnTo>
                <a:lnTo>
                  <a:pt x="1383687" y="385427"/>
                </a:lnTo>
                <a:lnTo>
                  <a:pt x="1333225" y="395892"/>
                </a:lnTo>
                <a:lnTo>
                  <a:pt x="1279723" y="405336"/>
                </a:lnTo>
                <a:lnTo>
                  <a:pt x="1223396" y="413704"/>
                </a:lnTo>
                <a:lnTo>
                  <a:pt x="1164461" y="420939"/>
                </a:lnTo>
                <a:lnTo>
                  <a:pt x="1103132" y="426985"/>
                </a:lnTo>
                <a:lnTo>
                  <a:pt x="1039625" y="431785"/>
                </a:lnTo>
                <a:lnTo>
                  <a:pt x="974157" y="435283"/>
                </a:lnTo>
                <a:lnTo>
                  <a:pt x="906944" y="437424"/>
                </a:lnTo>
                <a:lnTo>
                  <a:pt x="838200" y="438150"/>
                </a:lnTo>
                <a:lnTo>
                  <a:pt x="769455" y="437424"/>
                </a:lnTo>
                <a:lnTo>
                  <a:pt x="702242" y="435283"/>
                </a:lnTo>
                <a:lnTo>
                  <a:pt x="636774" y="431785"/>
                </a:lnTo>
                <a:lnTo>
                  <a:pt x="573267" y="426985"/>
                </a:lnTo>
                <a:lnTo>
                  <a:pt x="511938" y="420939"/>
                </a:lnTo>
                <a:lnTo>
                  <a:pt x="453003" y="413704"/>
                </a:lnTo>
                <a:lnTo>
                  <a:pt x="396676" y="405336"/>
                </a:lnTo>
                <a:lnTo>
                  <a:pt x="343174" y="395892"/>
                </a:lnTo>
                <a:lnTo>
                  <a:pt x="292712" y="385427"/>
                </a:lnTo>
                <a:lnTo>
                  <a:pt x="245506" y="373999"/>
                </a:lnTo>
                <a:lnTo>
                  <a:pt x="201773" y="361662"/>
                </a:lnTo>
                <a:lnTo>
                  <a:pt x="161726" y="348474"/>
                </a:lnTo>
                <a:lnTo>
                  <a:pt x="125584" y="334491"/>
                </a:lnTo>
                <a:lnTo>
                  <a:pt x="65871" y="304365"/>
                </a:lnTo>
                <a:lnTo>
                  <a:pt x="24360" y="271734"/>
                </a:lnTo>
                <a:lnTo>
                  <a:pt x="2778" y="237047"/>
                </a:lnTo>
                <a:lnTo>
                  <a:pt x="0" y="219075"/>
                </a:lnTo>
                <a:close/>
              </a:path>
            </a:pathLst>
          </a:custGeom>
          <a:ln w="25400">
            <a:solidFill>
              <a:srgbClr val="AA1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9103" y="2082545"/>
            <a:ext cx="4700905" cy="2555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600" y="2133600"/>
            <a:ext cx="4495800" cy="609600"/>
          </a:xfrm>
          <a:custGeom>
            <a:avLst/>
            <a:gdLst/>
            <a:ahLst/>
            <a:cxnLst/>
            <a:rect l="l" t="t" r="r" b="b"/>
            <a:pathLst>
              <a:path w="4495800" h="609600">
                <a:moveTo>
                  <a:pt x="0" y="304800"/>
                </a:moveTo>
                <a:lnTo>
                  <a:pt x="29422" y="255374"/>
                </a:lnTo>
                <a:lnTo>
                  <a:pt x="65333" y="231572"/>
                </a:lnTo>
                <a:lnTo>
                  <a:pt x="114604" y="208483"/>
                </a:lnTo>
                <a:lnTo>
                  <a:pt x="176658" y="186183"/>
                </a:lnTo>
                <a:lnTo>
                  <a:pt x="250917" y="164753"/>
                </a:lnTo>
                <a:lnTo>
                  <a:pt x="336800" y="144271"/>
                </a:lnTo>
                <a:lnTo>
                  <a:pt x="433730" y="124815"/>
                </a:lnTo>
                <a:lnTo>
                  <a:pt x="541128" y="106464"/>
                </a:lnTo>
                <a:lnTo>
                  <a:pt x="658415" y="89296"/>
                </a:lnTo>
                <a:lnTo>
                  <a:pt x="785013" y="73391"/>
                </a:lnTo>
                <a:lnTo>
                  <a:pt x="920343" y="58826"/>
                </a:lnTo>
                <a:lnTo>
                  <a:pt x="1063827" y="45680"/>
                </a:lnTo>
                <a:lnTo>
                  <a:pt x="1214885" y="34032"/>
                </a:lnTo>
                <a:lnTo>
                  <a:pt x="1372939" y="23961"/>
                </a:lnTo>
                <a:lnTo>
                  <a:pt x="1537411" y="15544"/>
                </a:lnTo>
                <a:lnTo>
                  <a:pt x="1707721" y="8861"/>
                </a:lnTo>
                <a:lnTo>
                  <a:pt x="1883292" y="3990"/>
                </a:lnTo>
                <a:lnTo>
                  <a:pt x="2063544" y="1010"/>
                </a:lnTo>
                <a:lnTo>
                  <a:pt x="2247900" y="0"/>
                </a:lnTo>
                <a:lnTo>
                  <a:pt x="2432255" y="1010"/>
                </a:lnTo>
                <a:lnTo>
                  <a:pt x="2612507" y="3990"/>
                </a:lnTo>
                <a:lnTo>
                  <a:pt x="2788078" y="8861"/>
                </a:lnTo>
                <a:lnTo>
                  <a:pt x="2958388" y="15544"/>
                </a:lnTo>
                <a:lnTo>
                  <a:pt x="3122860" y="23961"/>
                </a:lnTo>
                <a:lnTo>
                  <a:pt x="3280914" y="34032"/>
                </a:lnTo>
                <a:lnTo>
                  <a:pt x="3431972" y="45680"/>
                </a:lnTo>
                <a:lnTo>
                  <a:pt x="3575456" y="58826"/>
                </a:lnTo>
                <a:lnTo>
                  <a:pt x="3710786" y="73391"/>
                </a:lnTo>
                <a:lnTo>
                  <a:pt x="3837384" y="89296"/>
                </a:lnTo>
                <a:lnTo>
                  <a:pt x="3954671" y="106464"/>
                </a:lnTo>
                <a:lnTo>
                  <a:pt x="4062069" y="124815"/>
                </a:lnTo>
                <a:lnTo>
                  <a:pt x="4158999" y="144271"/>
                </a:lnTo>
                <a:lnTo>
                  <a:pt x="4244882" y="164753"/>
                </a:lnTo>
                <a:lnTo>
                  <a:pt x="4319141" y="186183"/>
                </a:lnTo>
                <a:lnTo>
                  <a:pt x="4381195" y="208483"/>
                </a:lnTo>
                <a:lnTo>
                  <a:pt x="4430466" y="231572"/>
                </a:lnTo>
                <a:lnTo>
                  <a:pt x="4466377" y="255374"/>
                </a:lnTo>
                <a:lnTo>
                  <a:pt x="4495800" y="304800"/>
                </a:lnTo>
                <a:lnTo>
                  <a:pt x="4488347" y="329790"/>
                </a:lnTo>
                <a:lnTo>
                  <a:pt x="4430466" y="378027"/>
                </a:lnTo>
                <a:lnTo>
                  <a:pt x="4381195" y="401116"/>
                </a:lnTo>
                <a:lnTo>
                  <a:pt x="4319141" y="423416"/>
                </a:lnTo>
                <a:lnTo>
                  <a:pt x="4244882" y="444846"/>
                </a:lnTo>
                <a:lnTo>
                  <a:pt x="4158999" y="465328"/>
                </a:lnTo>
                <a:lnTo>
                  <a:pt x="4062069" y="484784"/>
                </a:lnTo>
                <a:lnTo>
                  <a:pt x="3954671" y="503135"/>
                </a:lnTo>
                <a:lnTo>
                  <a:pt x="3837384" y="520303"/>
                </a:lnTo>
                <a:lnTo>
                  <a:pt x="3710786" y="536208"/>
                </a:lnTo>
                <a:lnTo>
                  <a:pt x="3575456" y="550773"/>
                </a:lnTo>
                <a:lnTo>
                  <a:pt x="3431972" y="563919"/>
                </a:lnTo>
                <a:lnTo>
                  <a:pt x="3280914" y="575567"/>
                </a:lnTo>
                <a:lnTo>
                  <a:pt x="3122860" y="585638"/>
                </a:lnTo>
                <a:lnTo>
                  <a:pt x="2958388" y="594055"/>
                </a:lnTo>
                <a:lnTo>
                  <a:pt x="2788078" y="600738"/>
                </a:lnTo>
                <a:lnTo>
                  <a:pt x="2612507" y="605609"/>
                </a:lnTo>
                <a:lnTo>
                  <a:pt x="2432255" y="608589"/>
                </a:lnTo>
                <a:lnTo>
                  <a:pt x="2247900" y="609600"/>
                </a:lnTo>
                <a:lnTo>
                  <a:pt x="2063544" y="608589"/>
                </a:lnTo>
                <a:lnTo>
                  <a:pt x="1883292" y="605609"/>
                </a:lnTo>
                <a:lnTo>
                  <a:pt x="1707721" y="600738"/>
                </a:lnTo>
                <a:lnTo>
                  <a:pt x="1537411" y="594055"/>
                </a:lnTo>
                <a:lnTo>
                  <a:pt x="1372939" y="585638"/>
                </a:lnTo>
                <a:lnTo>
                  <a:pt x="1214885" y="575567"/>
                </a:lnTo>
                <a:lnTo>
                  <a:pt x="1063827" y="563919"/>
                </a:lnTo>
                <a:lnTo>
                  <a:pt x="920343" y="550773"/>
                </a:lnTo>
                <a:lnTo>
                  <a:pt x="785013" y="536208"/>
                </a:lnTo>
                <a:lnTo>
                  <a:pt x="658415" y="520303"/>
                </a:lnTo>
                <a:lnTo>
                  <a:pt x="541128" y="503135"/>
                </a:lnTo>
                <a:lnTo>
                  <a:pt x="433730" y="484784"/>
                </a:lnTo>
                <a:lnTo>
                  <a:pt x="336800" y="465328"/>
                </a:lnTo>
                <a:lnTo>
                  <a:pt x="250917" y="444846"/>
                </a:lnTo>
                <a:lnTo>
                  <a:pt x="176658" y="423416"/>
                </a:lnTo>
                <a:lnTo>
                  <a:pt x="114604" y="401116"/>
                </a:lnTo>
                <a:lnTo>
                  <a:pt x="65333" y="378027"/>
                </a:lnTo>
                <a:lnTo>
                  <a:pt x="29422" y="354225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ED5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3581362"/>
            <a:ext cx="4491355" cy="1025525"/>
          </a:xfrm>
          <a:custGeom>
            <a:avLst/>
            <a:gdLst/>
            <a:ahLst/>
            <a:cxnLst/>
            <a:rect l="l" t="t" r="r" b="b"/>
            <a:pathLst>
              <a:path w="4491355" h="1025525">
                <a:moveTo>
                  <a:pt x="0" y="1025436"/>
                </a:moveTo>
                <a:lnTo>
                  <a:pt x="4490847" y="1025436"/>
                </a:lnTo>
                <a:lnTo>
                  <a:pt x="4490847" y="0"/>
                </a:lnTo>
                <a:lnTo>
                  <a:pt x="0" y="0"/>
                </a:lnTo>
                <a:lnTo>
                  <a:pt x="0" y="1025436"/>
                </a:lnTo>
                <a:close/>
              </a:path>
            </a:pathLst>
          </a:custGeom>
          <a:ln w="25400">
            <a:solidFill>
              <a:srgbClr val="ED5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1123" y="2495930"/>
            <a:ext cx="733425" cy="993140"/>
          </a:xfrm>
          <a:custGeom>
            <a:avLst/>
            <a:gdLst/>
            <a:ahLst/>
            <a:cxnLst/>
            <a:rect l="l" t="t" r="r" b="b"/>
            <a:pathLst>
              <a:path w="733425" h="993139">
                <a:moveTo>
                  <a:pt x="547370" y="0"/>
                </a:moveTo>
                <a:lnTo>
                  <a:pt x="94106" y="185801"/>
                </a:lnTo>
                <a:lnTo>
                  <a:pt x="253873" y="252730"/>
                </a:lnTo>
                <a:lnTo>
                  <a:pt x="0" y="859282"/>
                </a:lnTo>
                <a:lnTo>
                  <a:pt x="319659" y="993013"/>
                </a:lnTo>
                <a:lnTo>
                  <a:pt x="573404" y="386461"/>
                </a:lnTo>
                <a:lnTo>
                  <a:pt x="705895" y="386461"/>
                </a:lnTo>
                <a:lnTo>
                  <a:pt x="547370" y="0"/>
                </a:lnTo>
                <a:close/>
              </a:path>
              <a:path w="733425" h="993139">
                <a:moveTo>
                  <a:pt x="705895" y="386461"/>
                </a:moveTo>
                <a:lnTo>
                  <a:pt x="573404" y="386461"/>
                </a:lnTo>
                <a:lnTo>
                  <a:pt x="733298" y="453263"/>
                </a:lnTo>
                <a:lnTo>
                  <a:pt x="705895" y="386461"/>
                </a:lnTo>
                <a:close/>
              </a:path>
            </a:pathLst>
          </a:custGeom>
          <a:solidFill>
            <a:srgbClr val="ED542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101" y="1290950"/>
            <a:ext cx="6041897" cy="556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6529" y="2093722"/>
            <a:ext cx="4630039" cy="2587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600200"/>
          </a:xfrm>
          <a:custGeom>
            <a:avLst/>
            <a:gdLst/>
            <a:ahLst/>
            <a:cxnLst/>
            <a:rect l="l" t="t" r="r" b="b"/>
            <a:pathLst>
              <a:path w="9144000" h="1600200">
                <a:moveTo>
                  <a:pt x="0" y="1600200"/>
                </a:moveTo>
                <a:lnTo>
                  <a:pt x="9144000" y="1600200"/>
                </a:lnTo>
                <a:lnTo>
                  <a:pt x="91440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589080"/>
            <a:ext cx="811466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ine State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Grant</a:t>
            </a:r>
            <a:r>
              <a:rPr sz="4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Appli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896330"/>
            <a:ext cx="3268345" cy="382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84785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Link o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AFSA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ication Confirmation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  <a:p>
            <a:pPr marL="756285" marR="245745" indent="-287020">
              <a:lnSpc>
                <a:spcPts val="1680"/>
              </a:lnSpc>
              <a:spcBef>
                <a:spcPts val="50"/>
              </a:spcBef>
              <a:tabLst>
                <a:tab pos="756285" algn="l"/>
              </a:tabLst>
            </a:pPr>
            <a:r>
              <a:rPr sz="14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k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’t a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aila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le?</a:t>
            </a:r>
            <a:endParaRPr sz="1400">
              <a:latin typeface="Arial"/>
              <a:cs typeface="Arial"/>
            </a:endParaRPr>
          </a:p>
          <a:p>
            <a:pPr marL="1155700" marR="182880" lvl="1" indent="-228600">
              <a:lnSpc>
                <a:spcPts val="1440"/>
              </a:lnSpc>
              <a:buClr>
                <a:srgbClr val="ED5427"/>
              </a:buClr>
              <a:buSzPct val="79166"/>
              <a:buFont typeface="Arial"/>
              <a:buChar char="•"/>
              <a:tabLst>
                <a:tab pos="1156335" algn="l"/>
              </a:tabLst>
            </a:pPr>
            <a:r>
              <a:rPr sz="1200" dirty="0">
                <a:latin typeface="Arial"/>
                <a:cs typeface="Arial"/>
              </a:rPr>
              <a:t>Link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ail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st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dent</a:t>
            </a:r>
            <a:r>
              <a:rPr sz="1200" spc="5" dirty="0">
                <a:latin typeface="Arial"/>
                <a:cs typeface="Arial"/>
              </a:rPr>
              <a:t>/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ar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PHEAA, OR</a:t>
            </a:r>
            <a:endParaRPr sz="1200">
              <a:latin typeface="Arial"/>
              <a:cs typeface="Arial"/>
            </a:endParaRPr>
          </a:p>
          <a:p>
            <a:pPr marL="1155700" marR="588645" lvl="1" indent="-228600">
              <a:lnSpc>
                <a:spcPts val="1440"/>
              </a:lnSpc>
              <a:buClr>
                <a:srgbClr val="ED5427"/>
              </a:buClr>
              <a:buSzPct val="79166"/>
              <a:buFont typeface="Arial"/>
              <a:buChar char="•"/>
              <a:tabLst>
                <a:tab pos="1156335" algn="l"/>
              </a:tabLst>
            </a:pPr>
            <a:r>
              <a:rPr sz="1200" dirty="0">
                <a:latin typeface="Arial"/>
                <a:cs typeface="Arial"/>
              </a:rPr>
              <a:t>Go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PHE</a:t>
            </a:r>
            <a:r>
              <a:rPr sz="1200" b="1" u="heavy" spc="-40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AA</a:t>
            </a:r>
            <a:r>
              <a:rPr sz="1200" b="1" u="heavy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.or</a:t>
            </a:r>
            <a:r>
              <a:rPr sz="1200" b="1" u="heavy" spc="10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g</a:t>
            </a:r>
            <a:r>
              <a:rPr sz="1200" dirty="0">
                <a:latin typeface="Arial"/>
                <a:cs typeface="Arial"/>
              </a:rPr>
              <a:t>; St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 Pro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; 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plete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orm</a:t>
            </a:r>
            <a:endParaRPr sz="1200">
              <a:latin typeface="Arial"/>
              <a:cs typeface="Arial"/>
            </a:endParaRPr>
          </a:p>
          <a:p>
            <a:pPr marL="355600" marR="356870" indent="-342900">
              <a:lnSpc>
                <a:spcPts val="1920"/>
              </a:lnSpc>
              <a:spcBef>
                <a:spcPts val="1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Add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tional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tions needed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determine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rant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860"/>
              </a:lnSpc>
            </a:pPr>
            <a:r>
              <a:rPr sz="1600" spc="-10" dirty="0">
                <a:latin typeface="Arial"/>
                <a:cs typeface="Arial"/>
              </a:rPr>
              <a:t>eligibi</a:t>
            </a:r>
            <a:r>
              <a:rPr sz="1600" spc="-15" dirty="0">
                <a:latin typeface="Arial"/>
                <a:cs typeface="Arial"/>
              </a:rPr>
              <a:t>li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200" dirty="0">
                <a:latin typeface="Arial"/>
                <a:cs typeface="Arial"/>
              </a:rPr>
              <a:t>Enrol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ul</a:t>
            </a:r>
            <a:r>
              <a:rPr sz="1200" spc="-5" dirty="0">
                <a:latin typeface="Arial"/>
                <a:cs typeface="Arial"/>
              </a:rPr>
              <a:t>l-</a:t>
            </a:r>
            <a:r>
              <a:rPr sz="1200" dirty="0">
                <a:latin typeface="Arial"/>
                <a:cs typeface="Arial"/>
              </a:rPr>
              <a:t>ti</a:t>
            </a:r>
            <a:r>
              <a:rPr sz="1200" spc="5" dirty="0">
                <a:latin typeface="Arial"/>
                <a:cs typeface="Arial"/>
              </a:rPr>
              <a:t>me/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rt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ti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756285" marR="297815" indent="-287020">
              <a:lnSpc>
                <a:spcPct val="100000"/>
              </a:lnSpc>
              <a:tabLst>
                <a:tab pos="7562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200" spc="-8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alue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529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s Pro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ram</a:t>
            </a:r>
            <a:endParaRPr sz="1200">
              <a:latin typeface="Arial"/>
              <a:cs typeface="Arial"/>
            </a:endParaRPr>
          </a:p>
          <a:p>
            <a:pPr marL="756285" marR="345440" indent="-287020">
              <a:lnSpc>
                <a:spcPct val="100000"/>
              </a:lnSpc>
              <a:tabLst>
                <a:tab pos="7562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200" dirty="0">
                <a:latin typeface="Arial"/>
                <a:cs typeface="Arial"/>
              </a:rPr>
              <a:t>Pro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st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dy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ocational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plo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me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8908" y="3471036"/>
            <a:ext cx="1124585" cy="294005"/>
          </a:xfrm>
          <a:custGeom>
            <a:avLst/>
            <a:gdLst/>
            <a:ahLst/>
            <a:cxnLst/>
            <a:rect l="l" t="t" r="r" b="b"/>
            <a:pathLst>
              <a:path w="1124585" h="294004">
                <a:moveTo>
                  <a:pt x="0" y="146938"/>
                </a:moveTo>
                <a:lnTo>
                  <a:pt x="16339" y="111627"/>
                </a:lnTo>
                <a:lnTo>
                  <a:pt x="62750" y="79411"/>
                </a:lnTo>
                <a:lnTo>
                  <a:pt x="108468" y="60158"/>
                </a:lnTo>
                <a:lnTo>
                  <a:pt x="164655" y="43037"/>
                </a:lnTo>
                <a:lnTo>
                  <a:pt x="230154" y="28350"/>
                </a:lnTo>
                <a:lnTo>
                  <a:pt x="303806" y="16400"/>
                </a:lnTo>
                <a:lnTo>
                  <a:pt x="343328" y="11547"/>
                </a:lnTo>
                <a:lnTo>
                  <a:pt x="384454" y="7490"/>
                </a:lnTo>
                <a:lnTo>
                  <a:pt x="427039" y="4270"/>
                </a:lnTo>
                <a:lnTo>
                  <a:pt x="470938" y="1923"/>
                </a:lnTo>
                <a:lnTo>
                  <a:pt x="516007" y="487"/>
                </a:lnTo>
                <a:lnTo>
                  <a:pt x="562101" y="0"/>
                </a:lnTo>
                <a:lnTo>
                  <a:pt x="608213" y="487"/>
                </a:lnTo>
                <a:lnTo>
                  <a:pt x="653296" y="1923"/>
                </a:lnTo>
                <a:lnTo>
                  <a:pt x="697205" y="4270"/>
                </a:lnTo>
                <a:lnTo>
                  <a:pt x="739798" y="7490"/>
                </a:lnTo>
                <a:lnTo>
                  <a:pt x="780928" y="11547"/>
                </a:lnTo>
                <a:lnTo>
                  <a:pt x="820453" y="16400"/>
                </a:lnTo>
                <a:lnTo>
                  <a:pt x="858226" y="22014"/>
                </a:lnTo>
                <a:lnTo>
                  <a:pt x="927942" y="35370"/>
                </a:lnTo>
                <a:lnTo>
                  <a:pt x="988920" y="51312"/>
                </a:lnTo>
                <a:lnTo>
                  <a:pt x="1040006" y="69537"/>
                </a:lnTo>
                <a:lnTo>
                  <a:pt x="1080041" y="89743"/>
                </a:lnTo>
                <a:lnTo>
                  <a:pt x="1116849" y="123104"/>
                </a:lnTo>
                <a:lnTo>
                  <a:pt x="1124203" y="146938"/>
                </a:lnTo>
                <a:lnTo>
                  <a:pt x="1122341" y="158990"/>
                </a:lnTo>
                <a:lnTo>
                  <a:pt x="1095554" y="193383"/>
                </a:lnTo>
                <a:lnTo>
                  <a:pt x="1061477" y="214466"/>
                </a:lnTo>
                <a:lnTo>
                  <a:pt x="1015772" y="233719"/>
                </a:lnTo>
                <a:lnTo>
                  <a:pt x="959596" y="250840"/>
                </a:lnTo>
                <a:lnTo>
                  <a:pt x="894104" y="265527"/>
                </a:lnTo>
                <a:lnTo>
                  <a:pt x="820453" y="277477"/>
                </a:lnTo>
                <a:lnTo>
                  <a:pt x="780928" y="282330"/>
                </a:lnTo>
                <a:lnTo>
                  <a:pt x="739798" y="286387"/>
                </a:lnTo>
                <a:lnTo>
                  <a:pt x="697205" y="289607"/>
                </a:lnTo>
                <a:lnTo>
                  <a:pt x="653296" y="291954"/>
                </a:lnTo>
                <a:lnTo>
                  <a:pt x="608213" y="293390"/>
                </a:lnTo>
                <a:lnTo>
                  <a:pt x="562101" y="293877"/>
                </a:lnTo>
                <a:lnTo>
                  <a:pt x="516007" y="293390"/>
                </a:lnTo>
                <a:lnTo>
                  <a:pt x="470938" y="291954"/>
                </a:lnTo>
                <a:lnTo>
                  <a:pt x="427039" y="289607"/>
                </a:lnTo>
                <a:lnTo>
                  <a:pt x="384454" y="286387"/>
                </a:lnTo>
                <a:lnTo>
                  <a:pt x="343328" y="282330"/>
                </a:lnTo>
                <a:lnTo>
                  <a:pt x="303806" y="277477"/>
                </a:lnTo>
                <a:lnTo>
                  <a:pt x="266033" y="271863"/>
                </a:lnTo>
                <a:lnTo>
                  <a:pt x="196313" y="258507"/>
                </a:lnTo>
                <a:lnTo>
                  <a:pt x="135325" y="242565"/>
                </a:lnTo>
                <a:lnTo>
                  <a:pt x="84228" y="224340"/>
                </a:lnTo>
                <a:lnTo>
                  <a:pt x="44180" y="204134"/>
                </a:lnTo>
                <a:lnTo>
                  <a:pt x="7358" y="170773"/>
                </a:lnTo>
                <a:lnTo>
                  <a:pt x="0" y="146938"/>
                </a:lnTo>
                <a:close/>
              </a:path>
            </a:pathLst>
          </a:custGeom>
          <a:ln w="25400">
            <a:solidFill>
              <a:srgbClr val="ED5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0" y="3200400"/>
            <a:ext cx="1124585" cy="294005"/>
          </a:xfrm>
          <a:custGeom>
            <a:avLst/>
            <a:gdLst/>
            <a:ahLst/>
            <a:cxnLst/>
            <a:rect l="l" t="t" r="r" b="b"/>
            <a:pathLst>
              <a:path w="1124584" h="294004">
                <a:moveTo>
                  <a:pt x="0" y="146938"/>
                </a:moveTo>
                <a:lnTo>
                  <a:pt x="16339" y="111627"/>
                </a:lnTo>
                <a:lnTo>
                  <a:pt x="62750" y="79411"/>
                </a:lnTo>
                <a:lnTo>
                  <a:pt x="108468" y="60158"/>
                </a:lnTo>
                <a:lnTo>
                  <a:pt x="164655" y="43037"/>
                </a:lnTo>
                <a:lnTo>
                  <a:pt x="230154" y="28350"/>
                </a:lnTo>
                <a:lnTo>
                  <a:pt x="303806" y="16400"/>
                </a:lnTo>
                <a:lnTo>
                  <a:pt x="343328" y="11547"/>
                </a:lnTo>
                <a:lnTo>
                  <a:pt x="384454" y="7490"/>
                </a:lnTo>
                <a:lnTo>
                  <a:pt x="427039" y="4270"/>
                </a:lnTo>
                <a:lnTo>
                  <a:pt x="470938" y="1923"/>
                </a:lnTo>
                <a:lnTo>
                  <a:pt x="516007" y="487"/>
                </a:lnTo>
                <a:lnTo>
                  <a:pt x="562101" y="0"/>
                </a:lnTo>
                <a:lnTo>
                  <a:pt x="608213" y="487"/>
                </a:lnTo>
                <a:lnTo>
                  <a:pt x="653296" y="1923"/>
                </a:lnTo>
                <a:lnTo>
                  <a:pt x="697205" y="4270"/>
                </a:lnTo>
                <a:lnTo>
                  <a:pt x="739798" y="7490"/>
                </a:lnTo>
                <a:lnTo>
                  <a:pt x="780928" y="11547"/>
                </a:lnTo>
                <a:lnTo>
                  <a:pt x="820453" y="16400"/>
                </a:lnTo>
                <a:lnTo>
                  <a:pt x="858226" y="22014"/>
                </a:lnTo>
                <a:lnTo>
                  <a:pt x="927942" y="35370"/>
                </a:lnTo>
                <a:lnTo>
                  <a:pt x="988920" y="51312"/>
                </a:lnTo>
                <a:lnTo>
                  <a:pt x="1040006" y="69537"/>
                </a:lnTo>
                <a:lnTo>
                  <a:pt x="1080041" y="89743"/>
                </a:lnTo>
                <a:lnTo>
                  <a:pt x="1116849" y="123104"/>
                </a:lnTo>
                <a:lnTo>
                  <a:pt x="1124203" y="146938"/>
                </a:lnTo>
                <a:lnTo>
                  <a:pt x="1122341" y="158990"/>
                </a:lnTo>
                <a:lnTo>
                  <a:pt x="1095554" y="193383"/>
                </a:lnTo>
                <a:lnTo>
                  <a:pt x="1061477" y="214466"/>
                </a:lnTo>
                <a:lnTo>
                  <a:pt x="1015772" y="233719"/>
                </a:lnTo>
                <a:lnTo>
                  <a:pt x="959596" y="250840"/>
                </a:lnTo>
                <a:lnTo>
                  <a:pt x="894104" y="265527"/>
                </a:lnTo>
                <a:lnTo>
                  <a:pt x="820453" y="277477"/>
                </a:lnTo>
                <a:lnTo>
                  <a:pt x="780928" y="282330"/>
                </a:lnTo>
                <a:lnTo>
                  <a:pt x="739798" y="286387"/>
                </a:lnTo>
                <a:lnTo>
                  <a:pt x="697205" y="289607"/>
                </a:lnTo>
                <a:lnTo>
                  <a:pt x="653296" y="291954"/>
                </a:lnTo>
                <a:lnTo>
                  <a:pt x="608213" y="293390"/>
                </a:lnTo>
                <a:lnTo>
                  <a:pt x="562101" y="293877"/>
                </a:lnTo>
                <a:lnTo>
                  <a:pt x="516007" y="293390"/>
                </a:lnTo>
                <a:lnTo>
                  <a:pt x="470938" y="291954"/>
                </a:lnTo>
                <a:lnTo>
                  <a:pt x="427039" y="289607"/>
                </a:lnTo>
                <a:lnTo>
                  <a:pt x="384454" y="286387"/>
                </a:lnTo>
                <a:lnTo>
                  <a:pt x="343328" y="282330"/>
                </a:lnTo>
                <a:lnTo>
                  <a:pt x="303806" y="277477"/>
                </a:lnTo>
                <a:lnTo>
                  <a:pt x="266033" y="271863"/>
                </a:lnTo>
                <a:lnTo>
                  <a:pt x="196313" y="258507"/>
                </a:lnTo>
                <a:lnTo>
                  <a:pt x="135325" y="242565"/>
                </a:lnTo>
                <a:lnTo>
                  <a:pt x="84228" y="224340"/>
                </a:lnTo>
                <a:lnTo>
                  <a:pt x="44180" y="204134"/>
                </a:lnTo>
                <a:lnTo>
                  <a:pt x="7358" y="170773"/>
                </a:lnTo>
                <a:lnTo>
                  <a:pt x="0" y="146938"/>
                </a:lnTo>
                <a:close/>
              </a:path>
            </a:pathLst>
          </a:custGeom>
          <a:ln w="25400">
            <a:solidFill>
              <a:srgbClr val="ED5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7754" y="3318764"/>
            <a:ext cx="910590" cy="553085"/>
          </a:xfrm>
          <a:custGeom>
            <a:avLst/>
            <a:gdLst/>
            <a:ahLst/>
            <a:cxnLst/>
            <a:rect l="l" t="t" r="r" b="b"/>
            <a:pathLst>
              <a:path w="910590" h="553085">
                <a:moveTo>
                  <a:pt x="178943" y="97536"/>
                </a:moveTo>
                <a:lnTo>
                  <a:pt x="0" y="374015"/>
                </a:lnTo>
                <a:lnTo>
                  <a:pt x="276479" y="552831"/>
                </a:lnTo>
                <a:lnTo>
                  <a:pt x="252095" y="439038"/>
                </a:lnTo>
                <a:lnTo>
                  <a:pt x="707390" y="341375"/>
                </a:lnTo>
                <a:lnTo>
                  <a:pt x="805404" y="341375"/>
                </a:lnTo>
                <a:lnTo>
                  <a:pt x="889552" y="211327"/>
                </a:lnTo>
                <a:lnTo>
                  <a:pt x="203327" y="211327"/>
                </a:lnTo>
                <a:lnTo>
                  <a:pt x="178943" y="97536"/>
                </a:lnTo>
                <a:close/>
              </a:path>
              <a:path w="910590" h="553085">
                <a:moveTo>
                  <a:pt x="805404" y="341375"/>
                </a:moveTo>
                <a:lnTo>
                  <a:pt x="707390" y="341375"/>
                </a:lnTo>
                <a:lnTo>
                  <a:pt x="731774" y="455168"/>
                </a:lnTo>
                <a:lnTo>
                  <a:pt x="805404" y="341375"/>
                </a:lnTo>
                <a:close/>
              </a:path>
              <a:path w="910590" h="553085">
                <a:moveTo>
                  <a:pt x="634111" y="0"/>
                </a:moveTo>
                <a:lnTo>
                  <a:pt x="658622" y="113791"/>
                </a:lnTo>
                <a:lnTo>
                  <a:pt x="203327" y="211327"/>
                </a:lnTo>
                <a:lnTo>
                  <a:pt x="889552" y="211327"/>
                </a:lnTo>
                <a:lnTo>
                  <a:pt x="910590" y="178815"/>
                </a:lnTo>
                <a:lnTo>
                  <a:pt x="634111" y="0"/>
                </a:lnTo>
                <a:close/>
              </a:path>
            </a:pathLst>
          </a:custGeom>
          <a:solidFill>
            <a:srgbClr val="ED5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9074" y="3498893"/>
            <a:ext cx="284480" cy="173355"/>
          </a:xfrm>
          <a:custGeom>
            <a:avLst/>
            <a:gdLst/>
            <a:ahLst/>
            <a:cxnLst/>
            <a:rect l="l" t="t" r="r" b="b"/>
            <a:pathLst>
              <a:path w="284479" h="173354">
                <a:moveTo>
                  <a:pt x="71328" y="32545"/>
                </a:moveTo>
                <a:lnTo>
                  <a:pt x="32926" y="40368"/>
                </a:lnTo>
                <a:lnTo>
                  <a:pt x="5355" y="69351"/>
                </a:lnTo>
                <a:lnTo>
                  <a:pt x="0" y="92368"/>
                </a:lnTo>
                <a:lnTo>
                  <a:pt x="327" y="105350"/>
                </a:lnTo>
                <a:lnTo>
                  <a:pt x="19345" y="152435"/>
                </a:lnTo>
                <a:lnTo>
                  <a:pt x="52537" y="172027"/>
                </a:lnTo>
                <a:lnTo>
                  <a:pt x="62908" y="173046"/>
                </a:lnTo>
                <a:lnTo>
                  <a:pt x="75621" y="171940"/>
                </a:lnTo>
                <a:lnTo>
                  <a:pt x="91861" y="168345"/>
                </a:lnTo>
                <a:lnTo>
                  <a:pt x="102945" y="162611"/>
                </a:lnTo>
                <a:lnTo>
                  <a:pt x="109300" y="157717"/>
                </a:lnTo>
                <a:lnTo>
                  <a:pt x="64024" y="157717"/>
                </a:lnTo>
                <a:lnTo>
                  <a:pt x="52259" y="155010"/>
                </a:lnTo>
                <a:lnTo>
                  <a:pt x="20818" y="115399"/>
                </a:lnTo>
                <a:lnTo>
                  <a:pt x="18381" y="89166"/>
                </a:lnTo>
                <a:lnTo>
                  <a:pt x="20701" y="77729"/>
                </a:lnTo>
                <a:lnTo>
                  <a:pt x="25659" y="67572"/>
                </a:lnTo>
                <a:lnTo>
                  <a:pt x="33655" y="59122"/>
                </a:lnTo>
                <a:lnTo>
                  <a:pt x="44414" y="52746"/>
                </a:lnTo>
                <a:lnTo>
                  <a:pt x="58964" y="48310"/>
                </a:lnTo>
                <a:lnTo>
                  <a:pt x="106944" y="48310"/>
                </a:lnTo>
                <a:lnTo>
                  <a:pt x="105492" y="46522"/>
                </a:lnTo>
                <a:lnTo>
                  <a:pt x="95146" y="39639"/>
                </a:lnTo>
                <a:lnTo>
                  <a:pt x="82085" y="34360"/>
                </a:lnTo>
                <a:lnTo>
                  <a:pt x="71328" y="32545"/>
                </a:lnTo>
                <a:close/>
              </a:path>
              <a:path w="284479" h="173354">
                <a:moveTo>
                  <a:pt x="106944" y="48310"/>
                </a:moveTo>
                <a:lnTo>
                  <a:pt x="58964" y="48310"/>
                </a:lnTo>
                <a:lnTo>
                  <a:pt x="70275" y="48751"/>
                </a:lnTo>
                <a:lnTo>
                  <a:pt x="84551" y="52961"/>
                </a:lnTo>
                <a:lnTo>
                  <a:pt x="108447" y="83879"/>
                </a:lnTo>
                <a:lnTo>
                  <a:pt x="113430" y="112890"/>
                </a:lnTo>
                <a:lnTo>
                  <a:pt x="111688" y="124797"/>
                </a:lnTo>
                <a:lnTo>
                  <a:pt x="75954" y="157005"/>
                </a:lnTo>
                <a:lnTo>
                  <a:pt x="64024" y="157717"/>
                </a:lnTo>
                <a:lnTo>
                  <a:pt x="109300" y="157717"/>
                </a:lnTo>
                <a:lnTo>
                  <a:pt x="130903" y="119549"/>
                </a:lnTo>
                <a:lnTo>
                  <a:pt x="131513" y="108737"/>
                </a:lnTo>
                <a:lnTo>
                  <a:pt x="130298" y="95966"/>
                </a:lnTo>
                <a:lnTo>
                  <a:pt x="127005" y="80276"/>
                </a:lnTo>
                <a:lnTo>
                  <a:pt x="122611" y="70082"/>
                </a:lnTo>
                <a:lnTo>
                  <a:pt x="115727" y="59122"/>
                </a:lnTo>
                <a:lnTo>
                  <a:pt x="106944" y="48310"/>
                </a:lnTo>
                <a:close/>
              </a:path>
              <a:path w="284479" h="173354">
                <a:moveTo>
                  <a:pt x="221199" y="0"/>
                </a:moveTo>
                <a:lnTo>
                  <a:pt x="209870" y="354"/>
                </a:lnTo>
                <a:lnTo>
                  <a:pt x="195443" y="2877"/>
                </a:lnTo>
                <a:lnTo>
                  <a:pt x="136515" y="16593"/>
                </a:lnTo>
                <a:lnTo>
                  <a:pt x="167249" y="149435"/>
                </a:lnTo>
                <a:lnTo>
                  <a:pt x="184902" y="145371"/>
                </a:lnTo>
                <a:lnTo>
                  <a:pt x="171186" y="86316"/>
                </a:lnTo>
                <a:lnTo>
                  <a:pt x="196078" y="80601"/>
                </a:lnTo>
                <a:lnTo>
                  <a:pt x="199380" y="79966"/>
                </a:lnTo>
                <a:lnTo>
                  <a:pt x="239063" y="79966"/>
                </a:lnTo>
                <a:lnTo>
                  <a:pt x="231257" y="75521"/>
                </a:lnTo>
                <a:lnTo>
                  <a:pt x="227193" y="74124"/>
                </a:lnTo>
                <a:lnTo>
                  <a:pt x="229110" y="71076"/>
                </a:lnTo>
                <a:lnTo>
                  <a:pt x="167630" y="71076"/>
                </a:lnTo>
                <a:lnTo>
                  <a:pt x="157470" y="27134"/>
                </a:lnTo>
                <a:lnTo>
                  <a:pt x="199507" y="17355"/>
                </a:lnTo>
                <a:lnTo>
                  <a:pt x="209413" y="15196"/>
                </a:lnTo>
                <a:lnTo>
                  <a:pt x="246269" y="15196"/>
                </a:lnTo>
                <a:lnTo>
                  <a:pt x="245989" y="14688"/>
                </a:lnTo>
                <a:lnTo>
                  <a:pt x="235829" y="4274"/>
                </a:lnTo>
                <a:lnTo>
                  <a:pt x="229987" y="1226"/>
                </a:lnTo>
                <a:lnTo>
                  <a:pt x="221199" y="0"/>
                </a:lnTo>
                <a:close/>
              </a:path>
              <a:path w="284479" h="173354">
                <a:moveTo>
                  <a:pt x="239063" y="79966"/>
                </a:moveTo>
                <a:lnTo>
                  <a:pt x="204333" y="79966"/>
                </a:lnTo>
                <a:lnTo>
                  <a:pt x="207381" y="80601"/>
                </a:lnTo>
                <a:lnTo>
                  <a:pt x="210302" y="81617"/>
                </a:lnTo>
                <a:lnTo>
                  <a:pt x="262245" y="127464"/>
                </a:lnTo>
                <a:lnTo>
                  <a:pt x="284343" y="122257"/>
                </a:lnTo>
                <a:lnTo>
                  <a:pt x="246624" y="85427"/>
                </a:lnTo>
                <a:lnTo>
                  <a:pt x="240401" y="80728"/>
                </a:lnTo>
                <a:lnTo>
                  <a:pt x="239063" y="79966"/>
                </a:lnTo>
                <a:close/>
              </a:path>
              <a:path w="284479" h="173354">
                <a:moveTo>
                  <a:pt x="246269" y="15196"/>
                </a:moveTo>
                <a:lnTo>
                  <a:pt x="209413" y="15196"/>
                </a:lnTo>
                <a:lnTo>
                  <a:pt x="217033" y="15450"/>
                </a:lnTo>
                <a:lnTo>
                  <a:pt x="222494" y="18498"/>
                </a:lnTo>
                <a:lnTo>
                  <a:pt x="228082" y="21419"/>
                </a:lnTo>
                <a:lnTo>
                  <a:pt x="231511" y="26118"/>
                </a:lnTo>
                <a:lnTo>
                  <a:pt x="233035" y="32341"/>
                </a:lnTo>
                <a:lnTo>
                  <a:pt x="233924" y="36659"/>
                </a:lnTo>
                <a:lnTo>
                  <a:pt x="233670" y="40977"/>
                </a:lnTo>
                <a:lnTo>
                  <a:pt x="232146" y="45168"/>
                </a:lnTo>
                <a:lnTo>
                  <a:pt x="230749" y="49359"/>
                </a:lnTo>
                <a:lnTo>
                  <a:pt x="227828" y="52788"/>
                </a:lnTo>
                <a:lnTo>
                  <a:pt x="223764" y="55455"/>
                </a:lnTo>
                <a:lnTo>
                  <a:pt x="219573" y="58249"/>
                </a:lnTo>
                <a:lnTo>
                  <a:pt x="213477" y="60535"/>
                </a:lnTo>
                <a:lnTo>
                  <a:pt x="167630" y="71076"/>
                </a:lnTo>
                <a:lnTo>
                  <a:pt x="229110" y="71076"/>
                </a:lnTo>
                <a:lnTo>
                  <a:pt x="230201" y="69343"/>
                </a:lnTo>
                <a:lnTo>
                  <a:pt x="240722" y="62099"/>
                </a:lnTo>
                <a:lnTo>
                  <a:pt x="248375" y="52612"/>
                </a:lnTo>
                <a:lnTo>
                  <a:pt x="251921" y="40924"/>
                </a:lnTo>
                <a:lnTo>
                  <a:pt x="251069" y="28150"/>
                </a:lnTo>
                <a:lnTo>
                  <a:pt x="249418" y="20911"/>
                </a:lnTo>
                <a:lnTo>
                  <a:pt x="246269" y="15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129" y="5835150"/>
            <a:ext cx="413384" cy="647065"/>
          </a:xfrm>
          <a:custGeom>
            <a:avLst/>
            <a:gdLst/>
            <a:ahLst/>
            <a:cxnLst/>
            <a:rect l="l" t="t" r="r" b="b"/>
            <a:pathLst>
              <a:path w="413384" h="647064">
                <a:moveTo>
                  <a:pt x="8867" y="646689"/>
                </a:moveTo>
                <a:lnTo>
                  <a:pt x="0" y="646689"/>
                </a:lnTo>
                <a:lnTo>
                  <a:pt x="0" y="271105"/>
                </a:lnTo>
                <a:lnTo>
                  <a:pt x="412900" y="0"/>
                </a:lnTo>
                <a:lnTo>
                  <a:pt x="412900" y="375577"/>
                </a:lnTo>
                <a:lnTo>
                  <a:pt x="8867" y="646689"/>
                </a:lnTo>
                <a:close/>
              </a:path>
            </a:pathLst>
          </a:custGeom>
          <a:solidFill>
            <a:srgbClr val="E91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129" y="6096813"/>
            <a:ext cx="7403465" cy="611505"/>
          </a:xfrm>
          <a:custGeom>
            <a:avLst/>
            <a:gdLst/>
            <a:ahLst/>
            <a:cxnLst/>
            <a:rect l="l" t="t" r="r" b="b"/>
            <a:pathLst>
              <a:path w="7403465" h="611504">
                <a:moveTo>
                  <a:pt x="6952694" y="611070"/>
                </a:moveTo>
                <a:lnTo>
                  <a:pt x="0" y="611070"/>
                </a:lnTo>
                <a:lnTo>
                  <a:pt x="0" y="0"/>
                </a:lnTo>
                <a:lnTo>
                  <a:pt x="7403242" y="0"/>
                </a:lnTo>
                <a:lnTo>
                  <a:pt x="6952694" y="61107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9740" y="6239440"/>
            <a:ext cx="65354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ens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>
                <a:solidFill>
                  <a:srgbClr val="088777"/>
                </a:solidFill>
              </a:rPr>
              <a:t>P</a:t>
            </a:r>
            <a:r>
              <a:rPr dirty="0">
                <a:solidFill>
                  <a:srgbClr val="088777"/>
                </a:solidFill>
              </a:rPr>
              <a:t>A</a:t>
            </a:r>
            <a:r>
              <a:rPr spc="-170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State </a:t>
            </a:r>
            <a:r>
              <a:rPr spc="-20" dirty="0">
                <a:solidFill>
                  <a:srgbClr val="088777"/>
                </a:solidFill>
              </a:rPr>
              <a:t>G</a:t>
            </a:r>
            <a:r>
              <a:rPr dirty="0">
                <a:solidFill>
                  <a:srgbClr val="088777"/>
                </a:solidFill>
              </a:rPr>
              <a:t>rant F</a:t>
            </a:r>
            <a:r>
              <a:rPr spc="-20" dirty="0">
                <a:solidFill>
                  <a:srgbClr val="088777"/>
                </a:solidFill>
              </a:rPr>
              <a:t>o</a:t>
            </a:r>
            <a:r>
              <a:rPr dirty="0">
                <a:solidFill>
                  <a:srgbClr val="088777"/>
                </a:solidFill>
              </a:rPr>
              <a:t>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5361"/>
            <a:ext cx="8054340" cy="415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96850" indent="-342900">
              <a:lnSpc>
                <a:spcPct val="9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Students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nk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w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auto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atical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oved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 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State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Grant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Form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ented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 ad</a:t>
            </a:r>
            <a:r>
              <a:rPr sz="2200" spc="-10" dirty="0">
                <a:latin typeface="Arial"/>
                <a:cs typeface="Arial"/>
              </a:rPr>
              <a:t>dit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5" dirty="0">
                <a:latin typeface="Arial"/>
                <a:cs typeface="Arial"/>
              </a:rPr>
              <a:t>que</a:t>
            </a:r>
            <a:r>
              <a:rPr sz="2200" spc="-10" dirty="0">
                <a:latin typeface="Arial"/>
                <a:cs typeface="Arial"/>
              </a:rPr>
              <a:t>stio</a:t>
            </a:r>
            <a:r>
              <a:rPr sz="2200" spc="-15" dirty="0">
                <a:latin typeface="Arial"/>
                <a:cs typeface="Arial"/>
              </a:rPr>
              <a:t>ns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need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determine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State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Grant</a:t>
            </a:r>
            <a:r>
              <a:rPr sz="2200" spc="-10" dirty="0">
                <a:latin typeface="Arial"/>
                <a:cs typeface="Arial"/>
              </a:rPr>
              <a:t> eligibi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ity</a:t>
            </a:r>
            <a:r>
              <a:rPr sz="2200" spc="-15" dirty="0">
                <a:latin typeface="Arial"/>
                <a:cs typeface="Arial"/>
              </a:rPr>
              <a:t> whi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ludes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ch</a:t>
            </a:r>
            <a:r>
              <a:rPr sz="2200" spc="-10" dirty="0">
                <a:latin typeface="Arial"/>
                <a:cs typeface="Arial"/>
              </a:rPr>
              <a:t> ite</a:t>
            </a:r>
            <a:r>
              <a:rPr sz="2200" spc="-15" dirty="0">
                <a:latin typeface="Arial"/>
                <a:cs typeface="Arial"/>
              </a:rPr>
              <a:t>ms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enrollment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status,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alue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529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Colle</a:t>
            </a:r>
            <a:r>
              <a:rPr sz="2200" spc="-15" dirty="0">
                <a:latin typeface="Arial"/>
                <a:cs typeface="Arial"/>
              </a:rPr>
              <a:t>ge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Savings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Program,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program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tud</a:t>
            </a:r>
            <a:r>
              <a:rPr sz="2200" spc="-190" dirty="0">
                <a:latin typeface="Arial"/>
                <a:cs typeface="Arial"/>
              </a:rPr>
              <a:t>y</a:t>
            </a:r>
            <a:r>
              <a:rPr sz="2200" spc="-10" dirty="0">
                <a:latin typeface="Arial"/>
                <a:cs typeface="Arial"/>
              </a:rPr>
              <a:t>,</a:t>
            </a:r>
            <a:r>
              <a:rPr sz="2200" spc="-15" dirty="0">
                <a:latin typeface="Arial"/>
                <a:cs typeface="Arial"/>
              </a:rPr>
              <a:t> 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employ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ent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status.</a:t>
            </a:r>
            <a:endParaRPr sz="2200" dirty="0">
              <a:latin typeface="Arial"/>
              <a:cs typeface="Arial"/>
            </a:endParaRPr>
          </a:p>
          <a:p>
            <a:pPr marL="355600" marR="207010" indent="-342900">
              <a:lnSpc>
                <a:spcPct val="90000"/>
              </a:lnSpc>
              <a:spcBef>
                <a:spcPts val="19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200" spc="-10" dirty="0" smtClean="0">
                <a:latin typeface="Arial"/>
                <a:cs typeface="Arial"/>
              </a:rPr>
              <a:t>New for this year: The state will use your FSA ID for the signature, no need to print and submit, can submit electronically. </a:t>
            </a:r>
          </a:p>
          <a:p>
            <a:pPr marL="355600" marR="207010" indent="-342900">
              <a:lnSpc>
                <a:spcPct val="90000"/>
              </a:lnSpc>
              <a:spcBef>
                <a:spcPts val="19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 smtClean="0">
                <a:latin typeface="Arial"/>
                <a:cs typeface="Arial"/>
              </a:rPr>
              <a:t>Students </a:t>
            </a:r>
            <a:r>
              <a:rPr sz="2200" spc="-10" dirty="0">
                <a:latin typeface="Arial"/>
                <a:cs typeface="Arial"/>
              </a:rPr>
              <a:t>will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able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view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status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Ac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ou</a:t>
            </a:r>
            <a:r>
              <a:rPr sz="2200" spc="-10" dirty="0">
                <a:latin typeface="Arial"/>
                <a:cs typeface="Arial"/>
              </a:rPr>
              <a:t>nt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Ac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at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sz="2200" b="1" u="heavy" spc="-20" dirty="0" smtClean="0">
                <a:solidFill>
                  <a:srgbClr val="AA1F63"/>
                </a:solidFill>
                <a:latin typeface="Arial"/>
                <a:cs typeface="Arial"/>
                <a:hlinkClick r:id="rId3"/>
              </a:rPr>
              <a:t>PH</a:t>
            </a:r>
            <a:r>
              <a:rPr sz="2200" b="1" u="heavy" spc="-25" dirty="0" smtClean="0">
                <a:solidFill>
                  <a:srgbClr val="AA1F63"/>
                </a:solidFill>
                <a:latin typeface="Arial"/>
                <a:cs typeface="Arial"/>
                <a:hlinkClick r:id="rId3"/>
              </a:rPr>
              <a:t>E</a:t>
            </a:r>
            <a:r>
              <a:rPr sz="2200" b="1" u="heavy" spc="-15" dirty="0" smtClean="0">
                <a:solidFill>
                  <a:srgbClr val="AA1F63"/>
                </a:solidFill>
                <a:latin typeface="Arial"/>
                <a:cs typeface="Arial"/>
                <a:hlinkClick r:id="rId3"/>
              </a:rPr>
              <a:t>AA.o</a:t>
            </a:r>
            <a:r>
              <a:rPr sz="2200" b="1" u="heavy" spc="-20" dirty="0" smtClean="0">
                <a:solidFill>
                  <a:srgbClr val="AA1F63"/>
                </a:solidFill>
                <a:latin typeface="Arial"/>
                <a:cs typeface="Arial"/>
                <a:hlinkClick r:id="rId3"/>
              </a:rPr>
              <a:t>r</a:t>
            </a:r>
            <a:r>
              <a:rPr sz="2200" b="1" u="heavy" spc="-15" dirty="0" smtClean="0">
                <a:solidFill>
                  <a:srgbClr val="AA1F63"/>
                </a:solidFill>
                <a:latin typeface="Arial"/>
                <a:cs typeface="Arial"/>
                <a:hlinkClick r:id="rId3"/>
              </a:rPr>
              <a:t>g</a:t>
            </a:r>
            <a:r>
              <a:rPr sz="2200" b="1" spc="25" dirty="0" smtClean="0">
                <a:solidFill>
                  <a:srgbClr val="AA1F63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b="1" spc="2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lang="en-US" sz="2200" b="1" spc="25" dirty="0" smtClean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about</a:t>
            </a:r>
            <a:r>
              <a:rPr sz="2200" dirty="0" smtClean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3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da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after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co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pleting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F</a:t>
            </a:r>
            <a:r>
              <a:rPr sz="2200" spc="-15" dirty="0">
                <a:latin typeface="Arial"/>
                <a:cs typeface="Arial"/>
              </a:rPr>
              <a:t>AF</a:t>
            </a:r>
            <a:r>
              <a:rPr sz="2200" spc="-25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online.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130425"/>
            <a:ext cx="6172200" cy="251777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Federal and State Grant Programs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1023249"/>
            <a:ext cx="6172200" cy="248195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Please silence your phones.</a:t>
            </a:r>
            <a:endParaRPr lang="en-US" dirty="0"/>
          </a:p>
        </p:txBody>
      </p:sp>
      <p:sp>
        <p:nvSpPr>
          <p:cNvPr id="9" name="object 6"/>
          <p:cNvSpPr/>
          <p:nvPr/>
        </p:nvSpPr>
        <p:spPr>
          <a:xfrm>
            <a:off x="3965575" y="4137697"/>
            <a:ext cx="2757170" cy="2362200"/>
          </a:xfrm>
          <a:custGeom>
            <a:avLst/>
            <a:gdLst/>
            <a:ahLst/>
            <a:cxnLst/>
            <a:rect l="l" t="t" r="r" b="b"/>
            <a:pathLst>
              <a:path w="2757170" h="2752725">
                <a:moveTo>
                  <a:pt x="1378051" y="0"/>
                </a:moveTo>
                <a:lnTo>
                  <a:pt x="1154766" y="19731"/>
                </a:lnTo>
                <a:lnTo>
                  <a:pt x="1047214" y="39463"/>
                </a:lnTo>
                <a:lnTo>
                  <a:pt x="942863" y="69060"/>
                </a:lnTo>
                <a:lnTo>
                  <a:pt x="842072" y="108523"/>
                </a:lnTo>
                <a:lnTo>
                  <a:pt x="745197" y="157852"/>
                </a:lnTo>
                <a:lnTo>
                  <a:pt x="652595" y="207181"/>
                </a:lnTo>
                <a:lnTo>
                  <a:pt x="564623" y="266375"/>
                </a:lnTo>
                <a:lnTo>
                  <a:pt x="481637" y="335436"/>
                </a:lnTo>
                <a:lnTo>
                  <a:pt x="403996" y="404496"/>
                </a:lnTo>
                <a:lnTo>
                  <a:pt x="332055" y="483423"/>
                </a:lnTo>
                <a:lnTo>
                  <a:pt x="266171" y="562349"/>
                </a:lnTo>
                <a:lnTo>
                  <a:pt x="206702" y="651141"/>
                </a:lnTo>
                <a:lnTo>
                  <a:pt x="154004" y="749798"/>
                </a:lnTo>
                <a:lnTo>
                  <a:pt x="108434" y="838590"/>
                </a:lnTo>
                <a:lnTo>
                  <a:pt x="70349" y="947114"/>
                </a:lnTo>
                <a:lnTo>
                  <a:pt x="40107" y="1045772"/>
                </a:lnTo>
                <a:lnTo>
                  <a:pt x="18063" y="1154295"/>
                </a:lnTo>
                <a:lnTo>
                  <a:pt x="4575" y="1262819"/>
                </a:lnTo>
                <a:lnTo>
                  <a:pt x="0" y="1381208"/>
                </a:lnTo>
                <a:lnTo>
                  <a:pt x="4575" y="1489732"/>
                </a:lnTo>
                <a:lnTo>
                  <a:pt x="18063" y="1598255"/>
                </a:lnTo>
                <a:lnTo>
                  <a:pt x="40107" y="1706779"/>
                </a:lnTo>
                <a:lnTo>
                  <a:pt x="70349" y="1815302"/>
                </a:lnTo>
                <a:lnTo>
                  <a:pt x="108434" y="1913960"/>
                </a:lnTo>
                <a:lnTo>
                  <a:pt x="154004" y="2012618"/>
                </a:lnTo>
                <a:lnTo>
                  <a:pt x="206702" y="2101410"/>
                </a:lnTo>
                <a:lnTo>
                  <a:pt x="266171" y="2190202"/>
                </a:lnTo>
                <a:lnTo>
                  <a:pt x="332055" y="2278994"/>
                </a:lnTo>
                <a:lnTo>
                  <a:pt x="403996" y="2357920"/>
                </a:lnTo>
                <a:lnTo>
                  <a:pt x="481637" y="2426980"/>
                </a:lnTo>
                <a:lnTo>
                  <a:pt x="564623" y="2496041"/>
                </a:lnTo>
                <a:lnTo>
                  <a:pt x="652595" y="2555235"/>
                </a:lnTo>
                <a:lnTo>
                  <a:pt x="745197" y="2604564"/>
                </a:lnTo>
                <a:lnTo>
                  <a:pt x="842072" y="2653893"/>
                </a:lnTo>
                <a:lnTo>
                  <a:pt x="942863" y="2683491"/>
                </a:lnTo>
                <a:lnTo>
                  <a:pt x="1154766" y="2742685"/>
                </a:lnTo>
                <a:lnTo>
                  <a:pt x="1265165" y="2752551"/>
                </a:lnTo>
                <a:lnTo>
                  <a:pt x="1490940" y="2752551"/>
                </a:lnTo>
                <a:lnTo>
                  <a:pt x="1601350" y="2742685"/>
                </a:lnTo>
                <a:lnTo>
                  <a:pt x="1813303" y="2683491"/>
                </a:lnTo>
                <a:lnTo>
                  <a:pt x="1914130" y="2653893"/>
                </a:lnTo>
                <a:lnTo>
                  <a:pt x="2011046" y="2604564"/>
                </a:lnTo>
                <a:lnTo>
                  <a:pt x="2103693" y="2555235"/>
                </a:lnTo>
                <a:lnTo>
                  <a:pt x="2147704" y="2525638"/>
                </a:lnTo>
                <a:lnTo>
                  <a:pt x="1296590" y="2525638"/>
                </a:lnTo>
                <a:lnTo>
                  <a:pt x="1256422" y="2515772"/>
                </a:lnTo>
                <a:lnTo>
                  <a:pt x="1216661" y="2515772"/>
                </a:lnTo>
                <a:lnTo>
                  <a:pt x="1024816" y="2466444"/>
                </a:lnTo>
                <a:lnTo>
                  <a:pt x="951780" y="2446712"/>
                </a:lnTo>
                <a:lnTo>
                  <a:pt x="881151" y="2407249"/>
                </a:lnTo>
                <a:lnTo>
                  <a:pt x="846800" y="2397383"/>
                </a:lnTo>
                <a:lnTo>
                  <a:pt x="813125" y="2377652"/>
                </a:lnTo>
                <a:lnTo>
                  <a:pt x="780148" y="2357920"/>
                </a:lnTo>
                <a:lnTo>
                  <a:pt x="747894" y="2338188"/>
                </a:lnTo>
                <a:lnTo>
                  <a:pt x="716389" y="2308591"/>
                </a:lnTo>
                <a:lnTo>
                  <a:pt x="685655" y="2288860"/>
                </a:lnTo>
                <a:lnTo>
                  <a:pt x="655718" y="2269128"/>
                </a:lnTo>
                <a:lnTo>
                  <a:pt x="820388" y="2101410"/>
                </a:lnTo>
                <a:lnTo>
                  <a:pt x="490684" y="2101410"/>
                </a:lnTo>
                <a:lnTo>
                  <a:pt x="466974" y="2071812"/>
                </a:lnTo>
                <a:lnTo>
                  <a:pt x="444265" y="2042215"/>
                </a:lnTo>
                <a:lnTo>
                  <a:pt x="422580" y="2012618"/>
                </a:lnTo>
                <a:lnTo>
                  <a:pt x="401941" y="1973155"/>
                </a:lnTo>
                <a:lnTo>
                  <a:pt x="382373" y="1943557"/>
                </a:lnTo>
                <a:lnTo>
                  <a:pt x="363899" y="1913960"/>
                </a:lnTo>
                <a:lnTo>
                  <a:pt x="346541" y="1874497"/>
                </a:lnTo>
                <a:lnTo>
                  <a:pt x="330323" y="1844900"/>
                </a:lnTo>
                <a:lnTo>
                  <a:pt x="315269" y="1805437"/>
                </a:lnTo>
                <a:lnTo>
                  <a:pt x="301401" y="1765973"/>
                </a:lnTo>
                <a:lnTo>
                  <a:pt x="288744" y="1736376"/>
                </a:lnTo>
                <a:lnTo>
                  <a:pt x="277320" y="1696913"/>
                </a:lnTo>
                <a:lnTo>
                  <a:pt x="267153" y="1657450"/>
                </a:lnTo>
                <a:lnTo>
                  <a:pt x="258266" y="1617987"/>
                </a:lnTo>
                <a:lnTo>
                  <a:pt x="250682" y="1578524"/>
                </a:lnTo>
                <a:lnTo>
                  <a:pt x="244424" y="1539061"/>
                </a:lnTo>
                <a:lnTo>
                  <a:pt x="239517" y="1499597"/>
                </a:lnTo>
                <a:lnTo>
                  <a:pt x="235983" y="1460134"/>
                </a:lnTo>
                <a:lnTo>
                  <a:pt x="233845" y="1420671"/>
                </a:lnTo>
                <a:lnTo>
                  <a:pt x="233128" y="1381208"/>
                </a:lnTo>
                <a:lnTo>
                  <a:pt x="236353" y="1292416"/>
                </a:lnTo>
                <a:lnTo>
                  <a:pt x="245875" y="1203624"/>
                </a:lnTo>
                <a:lnTo>
                  <a:pt x="261461" y="1124698"/>
                </a:lnTo>
                <a:lnTo>
                  <a:pt x="282881" y="1045772"/>
                </a:lnTo>
                <a:lnTo>
                  <a:pt x="309902" y="966846"/>
                </a:lnTo>
                <a:lnTo>
                  <a:pt x="342294" y="887919"/>
                </a:lnTo>
                <a:lnTo>
                  <a:pt x="379825" y="818859"/>
                </a:lnTo>
                <a:lnTo>
                  <a:pt x="422263" y="749798"/>
                </a:lnTo>
                <a:lnTo>
                  <a:pt x="469378" y="680738"/>
                </a:lnTo>
                <a:lnTo>
                  <a:pt x="520937" y="621543"/>
                </a:lnTo>
                <a:lnTo>
                  <a:pt x="576710" y="562349"/>
                </a:lnTo>
                <a:lnTo>
                  <a:pt x="636464" y="503154"/>
                </a:lnTo>
                <a:lnTo>
                  <a:pt x="699968" y="453825"/>
                </a:lnTo>
                <a:lnTo>
                  <a:pt x="766991" y="414362"/>
                </a:lnTo>
                <a:lnTo>
                  <a:pt x="837302" y="374899"/>
                </a:lnTo>
                <a:lnTo>
                  <a:pt x="910668" y="335436"/>
                </a:lnTo>
                <a:lnTo>
                  <a:pt x="986859" y="305839"/>
                </a:lnTo>
                <a:lnTo>
                  <a:pt x="1065643" y="276241"/>
                </a:lnTo>
                <a:lnTo>
                  <a:pt x="1146789" y="256510"/>
                </a:lnTo>
                <a:lnTo>
                  <a:pt x="1230064" y="246644"/>
                </a:lnTo>
                <a:lnTo>
                  <a:pt x="2162374" y="246644"/>
                </a:lnTo>
                <a:lnTo>
                  <a:pt x="2103693" y="207181"/>
                </a:lnTo>
                <a:lnTo>
                  <a:pt x="2011046" y="157852"/>
                </a:lnTo>
                <a:lnTo>
                  <a:pt x="1914130" y="108523"/>
                </a:lnTo>
                <a:lnTo>
                  <a:pt x="1813303" y="69060"/>
                </a:lnTo>
                <a:lnTo>
                  <a:pt x="1708924" y="39463"/>
                </a:lnTo>
                <a:lnTo>
                  <a:pt x="1601350" y="19731"/>
                </a:lnTo>
                <a:lnTo>
                  <a:pt x="1378051" y="0"/>
                </a:lnTo>
                <a:close/>
              </a:path>
              <a:path w="2757170" h="2752725">
                <a:moveTo>
                  <a:pt x="2555166" y="661006"/>
                </a:moveTo>
                <a:lnTo>
                  <a:pt x="2266168" y="661006"/>
                </a:lnTo>
                <a:lnTo>
                  <a:pt x="2289773" y="690604"/>
                </a:lnTo>
                <a:lnTo>
                  <a:pt x="2312388" y="720201"/>
                </a:lnTo>
                <a:lnTo>
                  <a:pt x="2333989" y="749798"/>
                </a:lnTo>
                <a:lnTo>
                  <a:pt x="2354552" y="779396"/>
                </a:lnTo>
                <a:lnTo>
                  <a:pt x="2374054" y="818859"/>
                </a:lnTo>
                <a:lnTo>
                  <a:pt x="2392470" y="848456"/>
                </a:lnTo>
                <a:lnTo>
                  <a:pt x="2409776" y="878054"/>
                </a:lnTo>
                <a:lnTo>
                  <a:pt x="2425950" y="917517"/>
                </a:lnTo>
                <a:lnTo>
                  <a:pt x="2440966" y="956980"/>
                </a:lnTo>
                <a:lnTo>
                  <a:pt x="2454802" y="986577"/>
                </a:lnTo>
                <a:lnTo>
                  <a:pt x="2467433" y="1026040"/>
                </a:lnTo>
                <a:lnTo>
                  <a:pt x="2478836" y="1065503"/>
                </a:lnTo>
                <a:lnTo>
                  <a:pt x="2488986" y="1104966"/>
                </a:lnTo>
                <a:lnTo>
                  <a:pt x="2497860" y="1144430"/>
                </a:lnTo>
                <a:lnTo>
                  <a:pt x="2505435" y="1174027"/>
                </a:lnTo>
                <a:lnTo>
                  <a:pt x="2511686" y="1213490"/>
                </a:lnTo>
                <a:lnTo>
                  <a:pt x="2516589" y="1252953"/>
                </a:lnTo>
                <a:lnTo>
                  <a:pt x="2520120" y="1302282"/>
                </a:lnTo>
                <a:lnTo>
                  <a:pt x="2522257" y="1341745"/>
                </a:lnTo>
                <a:lnTo>
                  <a:pt x="2522974" y="1381208"/>
                </a:lnTo>
                <a:lnTo>
                  <a:pt x="2519172" y="1470000"/>
                </a:lnTo>
                <a:lnTo>
                  <a:pt x="2507962" y="1568658"/>
                </a:lnTo>
                <a:lnTo>
                  <a:pt x="2489642" y="1657450"/>
                </a:lnTo>
                <a:lnTo>
                  <a:pt x="2464508" y="1736376"/>
                </a:lnTo>
                <a:lnTo>
                  <a:pt x="2432858" y="1825168"/>
                </a:lnTo>
                <a:lnTo>
                  <a:pt x="2394989" y="1904094"/>
                </a:lnTo>
                <a:lnTo>
                  <a:pt x="2351197" y="1983020"/>
                </a:lnTo>
                <a:lnTo>
                  <a:pt x="2301779" y="2052081"/>
                </a:lnTo>
                <a:lnTo>
                  <a:pt x="2247033" y="2121141"/>
                </a:lnTo>
                <a:lnTo>
                  <a:pt x="2187254" y="2190202"/>
                </a:lnTo>
                <a:lnTo>
                  <a:pt x="2122741" y="2249396"/>
                </a:lnTo>
                <a:lnTo>
                  <a:pt x="2053790" y="2298725"/>
                </a:lnTo>
                <a:lnTo>
                  <a:pt x="1980699" y="2348054"/>
                </a:lnTo>
                <a:lnTo>
                  <a:pt x="1903763" y="2397383"/>
                </a:lnTo>
                <a:lnTo>
                  <a:pt x="1823280" y="2436846"/>
                </a:lnTo>
                <a:lnTo>
                  <a:pt x="1739547" y="2466444"/>
                </a:lnTo>
                <a:lnTo>
                  <a:pt x="1563518" y="2505907"/>
                </a:lnTo>
                <a:lnTo>
                  <a:pt x="1378051" y="2525638"/>
                </a:lnTo>
                <a:lnTo>
                  <a:pt x="2147704" y="2525638"/>
                </a:lnTo>
                <a:lnTo>
                  <a:pt x="2191714" y="2496041"/>
                </a:lnTo>
                <a:lnTo>
                  <a:pt x="2274750" y="2426980"/>
                </a:lnTo>
                <a:lnTo>
                  <a:pt x="2352444" y="2357920"/>
                </a:lnTo>
                <a:lnTo>
                  <a:pt x="2424438" y="2278994"/>
                </a:lnTo>
                <a:lnTo>
                  <a:pt x="2490373" y="2190202"/>
                </a:lnTo>
                <a:lnTo>
                  <a:pt x="2549892" y="2101410"/>
                </a:lnTo>
                <a:lnTo>
                  <a:pt x="2602636" y="2012618"/>
                </a:lnTo>
                <a:lnTo>
                  <a:pt x="2648248" y="1913960"/>
                </a:lnTo>
                <a:lnTo>
                  <a:pt x="2686370" y="1815302"/>
                </a:lnTo>
                <a:lnTo>
                  <a:pt x="2716643" y="1706779"/>
                </a:lnTo>
                <a:lnTo>
                  <a:pt x="2738710" y="1598255"/>
                </a:lnTo>
                <a:lnTo>
                  <a:pt x="2752213" y="1489732"/>
                </a:lnTo>
                <a:lnTo>
                  <a:pt x="2756793" y="1381208"/>
                </a:lnTo>
                <a:lnTo>
                  <a:pt x="2752213" y="1262819"/>
                </a:lnTo>
                <a:lnTo>
                  <a:pt x="2738710" y="1154295"/>
                </a:lnTo>
                <a:lnTo>
                  <a:pt x="2716643" y="1045772"/>
                </a:lnTo>
                <a:lnTo>
                  <a:pt x="2686370" y="947114"/>
                </a:lnTo>
                <a:lnTo>
                  <a:pt x="2648248" y="838590"/>
                </a:lnTo>
                <a:lnTo>
                  <a:pt x="2602636" y="749798"/>
                </a:lnTo>
                <a:lnTo>
                  <a:pt x="2555166" y="661006"/>
                </a:lnTo>
                <a:close/>
              </a:path>
              <a:path w="2757170" h="2752725">
                <a:moveTo>
                  <a:pt x="1055542" y="1933692"/>
                </a:moveTo>
                <a:lnTo>
                  <a:pt x="985058" y="1933692"/>
                </a:lnTo>
                <a:lnTo>
                  <a:pt x="1131604" y="2387517"/>
                </a:lnTo>
                <a:lnTo>
                  <a:pt x="1294439" y="2387517"/>
                </a:lnTo>
                <a:lnTo>
                  <a:pt x="1324154" y="2377652"/>
                </a:lnTo>
                <a:lnTo>
                  <a:pt x="1388025" y="2377652"/>
                </a:lnTo>
                <a:lnTo>
                  <a:pt x="1421735" y="2367786"/>
                </a:lnTo>
                <a:lnTo>
                  <a:pt x="1456333" y="2367786"/>
                </a:lnTo>
                <a:lnTo>
                  <a:pt x="1527302" y="2348054"/>
                </a:lnTo>
                <a:lnTo>
                  <a:pt x="1563229" y="2348054"/>
                </a:lnTo>
                <a:lnTo>
                  <a:pt x="1599155" y="2338188"/>
                </a:lnTo>
                <a:lnTo>
                  <a:pt x="1634857" y="2318457"/>
                </a:lnTo>
                <a:lnTo>
                  <a:pt x="1713291" y="2298725"/>
                </a:lnTo>
                <a:lnTo>
                  <a:pt x="1750139" y="2278994"/>
                </a:lnTo>
                <a:lnTo>
                  <a:pt x="1785336" y="2259262"/>
                </a:lnTo>
                <a:lnTo>
                  <a:pt x="1577825" y="2259262"/>
                </a:lnTo>
                <a:lnTo>
                  <a:pt x="1563811" y="2249396"/>
                </a:lnTo>
                <a:lnTo>
                  <a:pt x="1551519" y="2249396"/>
                </a:lnTo>
                <a:lnTo>
                  <a:pt x="1541187" y="2239531"/>
                </a:lnTo>
                <a:lnTo>
                  <a:pt x="1533050" y="2229665"/>
                </a:lnTo>
                <a:lnTo>
                  <a:pt x="1527346" y="2219799"/>
                </a:lnTo>
                <a:lnTo>
                  <a:pt x="1164185" y="2219799"/>
                </a:lnTo>
                <a:lnTo>
                  <a:pt x="1152773" y="2209933"/>
                </a:lnTo>
                <a:lnTo>
                  <a:pt x="1144525" y="2200068"/>
                </a:lnTo>
                <a:lnTo>
                  <a:pt x="1055542" y="1933692"/>
                </a:lnTo>
                <a:close/>
              </a:path>
              <a:path w="2757170" h="2752725">
                <a:moveTo>
                  <a:pt x="2009756" y="2131007"/>
                </a:moveTo>
                <a:lnTo>
                  <a:pt x="1610767" y="2131007"/>
                </a:lnTo>
                <a:lnTo>
                  <a:pt x="1623734" y="2140873"/>
                </a:lnTo>
                <a:lnTo>
                  <a:pt x="1634588" y="2150739"/>
                </a:lnTo>
                <a:lnTo>
                  <a:pt x="1643190" y="2160604"/>
                </a:lnTo>
                <a:lnTo>
                  <a:pt x="1649397" y="2170470"/>
                </a:lnTo>
                <a:lnTo>
                  <a:pt x="1653070" y="2180336"/>
                </a:lnTo>
                <a:lnTo>
                  <a:pt x="1654096" y="2190202"/>
                </a:lnTo>
                <a:lnTo>
                  <a:pt x="1652526" y="2209933"/>
                </a:lnTo>
                <a:lnTo>
                  <a:pt x="1620342" y="2249396"/>
                </a:lnTo>
                <a:lnTo>
                  <a:pt x="1607469" y="2259262"/>
                </a:lnTo>
                <a:lnTo>
                  <a:pt x="1785336" y="2259262"/>
                </a:lnTo>
                <a:lnTo>
                  <a:pt x="1818825" y="2249396"/>
                </a:lnTo>
                <a:lnTo>
                  <a:pt x="1850552" y="2229665"/>
                </a:lnTo>
                <a:lnTo>
                  <a:pt x="1880461" y="2209933"/>
                </a:lnTo>
                <a:lnTo>
                  <a:pt x="1908499" y="2200068"/>
                </a:lnTo>
                <a:lnTo>
                  <a:pt x="1934610" y="2180336"/>
                </a:lnTo>
                <a:lnTo>
                  <a:pt x="1958738" y="2170470"/>
                </a:lnTo>
                <a:lnTo>
                  <a:pt x="1980830" y="2150739"/>
                </a:lnTo>
                <a:lnTo>
                  <a:pt x="2000829" y="2140873"/>
                </a:lnTo>
                <a:lnTo>
                  <a:pt x="2009756" y="2131007"/>
                </a:lnTo>
                <a:close/>
              </a:path>
              <a:path w="2757170" h="2752725">
                <a:moveTo>
                  <a:pt x="1794611" y="1203624"/>
                </a:moveTo>
                <a:lnTo>
                  <a:pt x="1722169" y="1203624"/>
                </a:lnTo>
                <a:lnTo>
                  <a:pt x="1960527" y="1933692"/>
                </a:lnTo>
                <a:lnTo>
                  <a:pt x="1961486" y="1943557"/>
                </a:lnTo>
                <a:lnTo>
                  <a:pt x="1956996" y="1953423"/>
                </a:lnTo>
                <a:lnTo>
                  <a:pt x="1947862" y="1963289"/>
                </a:lnTo>
                <a:lnTo>
                  <a:pt x="1176789" y="2219799"/>
                </a:lnTo>
                <a:lnTo>
                  <a:pt x="1527346" y="2219799"/>
                </a:lnTo>
                <a:lnTo>
                  <a:pt x="1524312" y="2200068"/>
                </a:lnTo>
                <a:lnTo>
                  <a:pt x="1525565" y="2190202"/>
                </a:lnTo>
                <a:lnTo>
                  <a:pt x="1529480" y="2170470"/>
                </a:lnTo>
                <a:lnTo>
                  <a:pt x="1535774" y="2160604"/>
                </a:lnTo>
                <a:lnTo>
                  <a:pt x="1544163" y="2150739"/>
                </a:lnTo>
                <a:lnTo>
                  <a:pt x="1554362" y="2140873"/>
                </a:lnTo>
                <a:lnTo>
                  <a:pt x="1566088" y="2131007"/>
                </a:lnTo>
                <a:lnTo>
                  <a:pt x="2009756" y="2131007"/>
                </a:lnTo>
                <a:lnTo>
                  <a:pt x="2018682" y="2121141"/>
                </a:lnTo>
                <a:lnTo>
                  <a:pt x="2034332" y="2111276"/>
                </a:lnTo>
                <a:lnTo>
                  <a:pt x="2047726" y="2101410"/>
                </a:lnTo>
                <a:lnTo>
                  <a:pt x="2058808" y="2091544"/>
                </a:lnTo>
                <a:lnTo>
                  <a:pt x="2067523" y="2091544"/>
                </a:lnTo>
                <a:lnTo>
                  <a:pt x="2073816" y="2081678"/>
                </a:lnTo>
                <a:lnTo>
                  <a:pt x="2078916" y="2081678"/>
                </a:lnTo>
                <a:lnTo>
                  <a:pt x="1794611" y="1203624"/>
                </a:lnTo>
                <a:close/>
              </a:path>
              <a:path w="2757170" h="2752725">
                <a:moveTo>
                  <a:pt x="1492991" y="601812"/>
                </a:moveTo>
                <a:lnTo>
                  <a:pt x="1432849" y="601812"/>
                </a:lnTo>
                <a:lnTo>
                  <a:pt x="1416954" y="611678"/>
                </a:lnTo>
                <a:lnTo>
                  <a:pt x="1401566" y="611678"/>
                </a:lnTo>
                <a:lnTo>
                  <a:pt x="1387724" y="621543"/>
                </a:lnTo>
                <a:lnTo>
                  <a:pt x="1368848" y="621543"/>
                </a:lnTo>
                <a:lnTo>
                  <a:pt x="1364804" y="631409"/>
                </a:lnTo>
                <a:lnTo>
                  <a:pt x="1363888" y="641275"/>
                </a:lnTo>
                <a:lnTo>
                  <a:pt x="1365005" y="661006"/>
                </a:lnTo>
                <a:lnTo>
                  <a:pt x="1367061" y="670872"/>
                </a:lnTo>
                <a:lnTo>
                  <a:pt x="1355742" y="680738"/>
                </a:lnTo>
                <a:lnTo>
                  <a:pt x="1308761" y="680738"/>
                </a:lnTo>
                <a:lnTo>
                  <a:pt x="1296630" y="690604"/>
                </a:lnTo>
                <a:lnTo>
                  <a:pt x="1259441" y="690604"/>
                </a:lnTo>
                <a:lnTo>
                  <a:pt x="1246807" y="700470"/>
                </a:lnTo>
                <a:lnTo>
                  <a:pt x="1221230" y="700470"/>
                </a:lnTo>
                <a:lnTo>
                  <a:pt x="1208304" y="710335"/>
                </a:lnTo>
                <a:lnTo>
                  <a:pt x="1182218" y="710335"/>
                </a:lnTo>
                <a:lnTo>
                  <a:pt x="1169074" y="720201"/>
                </a:lnTo>
                <a:lnTo>
                  <a:pt x="1142625" y="720201"/>
                </a:lnTo>
                <a:lnTo>
                  <a:pt x="1129336" y="730067"/>
                </a:lnTo>
                <a:lnTo>
                  <a:pt x="1116016" y="730067"/>
                </a:lnTo>
                <a:lnTo>
                  <a:pt x="1077642" y="749798"/>
                </a:lnTo>
                <a:lnTo>
                  <a:pt x="1040491" y="759664"/>
                </a:lnTo>
                <a:lnTo>
                  <a:pt x="1004644" y="779396"/>
                </a:lnTo>
                <a:lnTo>
                  <a:pt x="970181" y="789262"/>
                </a:lnTo>
                <a:lnTo>
                  <a:pt x="937183" y="808993"/>
                </a:lnTo>
                <a:lnTo>
                  <a:pt x="905731" y="818859"/>
                </a:lnTo>
                <a:lnTo>
                  <a:pt x="875904" y="838590"/>
                </a:lnTo>
                <a:lnTo>
                  <a:pt x="847783" y="858322"/>
                </a:lnTo>
                <a:lnTo>
                  <a:pt x="821450" y="868188"/>
                </a:lnTo>
                <a:lnTo>
                  <a:pt x="796984" y="887919"/>
                </a:lnTo>
                <a:lnTo>
                  <a:pt x="774466" y="897785"/>
                </a:lnTo>
                <a:lnTo>
                  <a:pt x="753976" y="917517"/>
                </a:lnTo>
                <a:lnTo>
                  <a:pt x="735596" y="927382"/>
                </a:lnTo>
                <a:lnTo>
                  <a:pt x="693913" y="956980"/>
                </a:lnTo>
                <a:lnTo>
                  <a:pt x="678146" y="976711"/>
                </a:lnTo>
                <a:lnTo>
                  <a:pt x="672747" y="976711"/>
                </a:lnTo>
                <a:lnTo>
                  <a:pt x="904395" y="1687047"/>
                </a:lnTo>
                <a:lnTo>
                  <a:pt x="490684" y="2101410"/>
                </a:lnTo>
                <a:lnTo>
                  <a:pt x="820388" y="2101410"/>
                </a:lnTo>
                <a:lnTo>
                  <a:pt x="985058" y="1933692"/>
                </a:lnTo>
                <a:lnTo>
                  <a:pt x="1055542" y="1933692"/>
                </a:lnTo>
                <a:lnTo>
                  <a:pt x="1039063" y="1884363"/>
                </a:lnTo>
                <a:lnTo>
                  <a:pt x="1286565" y="1637718"/>
                </a:lnTo>
                <a:lnTo>
                  <a:pt x="958420" y="1637718"/>
                </a:lnTo>
                <a:lnTo>
                  <a:pt x="766738" y="1045772"/>
                </a:lnTo>
                <a:lnTo>
                  <a:pt x="765778" y="1035906"/>
                </a:lnTo>
                <a:lnTo>
                  <a:pt x="770276" y="1026040"/>
                </a:lnTo>
                <a:lnTo>
                  <a:pt x="779555" y="1016174"/>
                </a:lnTo>
                <a:lnTo>
                  <a:pt x="1254411" y="858322"/>
                </a:lnTo>
                <a:lnTo>
                  <a:pt x="1047252" y="858322"/>
                </a:lnTo>
                <a:lnTo>
                  <a:pt x="1044292" y="848456"/>
                </a:lnTo>
                <a:lnTo>
                  <a:pt x="1042023" y="838590"/>
                </a:lnTo>
                <a:lnTo>
                  <a:pt x="1046462" y="828725"/>
                </a:lnTo>
                <a:lnTo>
                  <a:pt x="1054651" y="828725"/>
                </a:lnTo>
                <a:lnTo>
                  <a:pt x="1227795" y="779396"/>
                </a:lnTo>
                <a:lnTo>
                  <a:pt x="1235984" y="769530"/>
                </a:lnTo>
                <a:lnTo>
                  <a:pt x="1521517" y="769530"/>
                </a:lnTo>
                <a:lnTo>
                  <a:pt x="1551195" y="759664"/>
                </a:lnTo>
                <a:lnTo>
                  <a:pt x="1648592" y="759664"/>
                </a:lnTo>
                <a:lnTo>
                  <a:pt x="1619368" y="670872"/>
                </a:lnTo>
                <a:lnTo>
                  <a:pt x="1537632" y="670872"/>
                </a:lnTo>
                <a:lnTo>
                  <a:pt x="1527639" y="651141"/>
                </a:lnTo>
                <a:lnTo>
                  <a:pt x="1518049" y="641275"/>
                </a:lnTo>
                <a:lnTo>
                  <a:pt x="1508992" y="631409"/>
                </a:lnTo>
                <a:lnTo>
                  <a:pt x="1500597" y="621543"/>
                </a:lnTo>
                <a:lnTo>
                  <a:pt x="1492991" y="601812"/>
                </a:lnTo>
                <a:close/>
              </a:path>
              <a:path w="2757170" h="2752725">
                <a:moveTo>
                  <a:pt x="1648592" y="759664"/>
                </a:moveTo>
                <a:lnTo>
                  <a:pt x="1563413" y="759664"/>
                </a:lnTo>
                <a:lnTo>
                  <a:pt x="1574456" y="769530"/>
                </a:lnTo>
                <a:lnTo>
                  <a:pt x="1582800" y="779396"/>
                </a:lnTo>
                <a:lnTo>
                  <a:pt x="1640777" y="947114"/>
                </a:lnTo>
                <a:lnTo>
                  <a:pt x="958420" y="1637718"/>
                </a:lnTo>
                <a:lnTo>
                  <a:pt x="1286565" y="1637718"/>
                </a:lnTo>
                <a:lnTo>
                  <a:pt x="1722169" y="1203624"/>
                </a:lnTo>
                <a:lnTo>
                  <a:pt x="1794611" y="1203624"/>
                </a:lnTo>
                <a:lnTo>
                  <a:pt x="1775445" y="1144430"/>
                </a:lnTo>
                <a:lnTo>
                  <a:pt x="2025814" y="897785"/>
                </a:lnTo>
                <a:lnTo>
                  <a:pt x="1694052" y="897785"/>
                </a:lnTo>
                <a:lnTo>
                  <a:pt x="1648592" y="759664"/>
                </a:lnTo>
                <a:close/>
              </a:path>
              <a:path w="2757170" h="2752725">
                <a:moveTo>
                  <a:pt x="2162374" y="246644"/>
                </a:moveTo>
                <a:lnTo>
                  <a:pt x="1486518" y="246644"/>
                </a:lnTo>
                <a:lnTo>
                  <a:pt x="1503858" y="256510"/>
                </a:lnTo>
                <a:lnTo>
                  <a:pt x="1519933" y="256510"/>
                </a:lnTo>
                <a:lnTo>
                  <a:pt x="1534710" y="266375"/>
                </a:lnTo>
                <a:lnTo>
                  <a:pt x="1657294" y="266375"/>
                </a:lnTo>
                <a:lnTo>
                  <a:pt x="1708802" y="286107"/>
                </a:lnTo>
                <a:lnTo>
                  <a:pt x="1734205" y="286107"/>
                </a:lnTo>
                <a:lnTo>
                  <a:pt x="1759362" y="295973"/>
                </a:lnTo>
                <a:lnTo>
                  <a:pt x="1857351" y="335436"/>
                </a:lnTo>
                <a:lnTo>
                  <a:pt x="1881144" y="355167"/>
                </a:lnTo>
                <a:lnTo>
                  <a:pt x="1950689" y="384765"/>
                </a:lnTo>
                <a:lnTo>
                  <a:pt x="1973229" y="404496"/>
                </a:lnTo>
                <a:lnTo>
                  <a:pt x="1995434" y="414362"/>
                </a:lnTo>
                <a:lnTo>
                  <a:pt x="2017295" y="434094"/>
                </a:lnTo>
                <a:lnTo>
                  <a:pt x="2038802" y="443959"/>
                </a:lnTo>
                <a:lnTo>
                  <a:pt x="2059947" y="463691"/>
                </a:lnTo>
                <a:lnTo>
                  <a:pt x="2080721" y="473557"/>
                </a:lnTo>
                <a:lnTo>
                  <a:pt x="2101114" y="493288"/>
                </a:lnTo>
                <a:lnTo>
                  <a:pt x="1694052" y="897785"/>
                </a:lnTo>
                <a:lnTo>
                  <a:pt x="2025814" y="897785"/>
                </a:lnTo>
                <a:lnTo>
                  <a:pt x="2266168" y="661006"/>
                </a:lnTo>
                <a:lnTo>
                  <a:pt x="2555166" y="661006"/>
                </a:lnTo>
                <a:lnTo>
                  <a:pt x="2549892" y="651141"/>
                </a:lnTo>
                <a:lnTo>
                  <a:pt x="2490373" y="562349"/>
                </a:lnTo>
                <a:lnTo>
                  <a:pt x="2424438" y="483423"/>
                </a:lnTo>
                <a:lnTo>
                  <a:pt x="2352444" y="404496"/>
                </a:lnTo>
                <a:lnTo>
                  <a:pt x="2274750" y="335436"/>
                </a:lnTo>
                <a:lnTo>
                  <a:pt x="2191714" y="266375"/>
                </a:lnTo>
                <a:lnTo>
                  <a:pt x="2162374" y="246644"/>
                </a:lnTo>
                <a:close/>
              </a:path>
              <a:path w="2757170" h="2752725">
                <a:moveTo>
                  <a:pt x="1521517" y="769530"/>
                </a:moveTo>
                <a:lnTo>
                  <a:pt x="1235984" y="769530"/>
                </a:lnTo>
                <a:lnTo>
                  <a:pt x="1244863" y="779396"/>
                </a:lnTo>
                <a:lnTo>
                  <a:pt x="1247034" y="789262"/>
                </a:lnTo>
                <a:lnTo>
                  <a:pt x="1249993" y="799127"/>
                </a:lnTo>
                <a:lnTo>
                  <a:pt x="1245554" y="799127"/>
                </a:lnTo>
                <a:lnTo>
                  <a:pt x="1237464" y="808993"/>
                </a:lnTo>
                <a:lnTo>
                  <a:pt x="1064221" y="858322"/>
                </a:lnTo>
                <a:lnTo>
                  <a:pt x="1254411" y="858322"/>
                </a:lnTo>
                <a:lnTo>
                  <a:pt x="1521517" y="769530"/>
                </a:lnTo>
                <a:close/>
              </a:path>
              <a:path w="2757170" h="2752725">
                <a:moveTo>
                  <a:pt x="1480670" y="591946"/>
                </a:moveTo>
                <a:lnTo>
                  <a:pt x="1461993" y="591946"/>
                </a:lnTo>
                <a:lnTo>
                  <a:pt x="1448209" y="601812"/>
                </a:lnTo>
                <a:lnTo>
                  <a:pt x="1486306" y="601812"/>
                </a:lnTo>
                <a:lnTo>
                  <a:pt x="1480670" y="591946"/>
                </a:lnTo>
                <a:close/>
              </a:path>
              <a:path w="2757170" h="2752725">
                <a:moveTo>
                  <a:pt x="1381998" y="246644"/>
                </a:moveTo>
                <a:lnTo>
                  <a:pt x="1230064" y="246644"/>
                </a:lnTo>
                <a:lnTo>
                  <a:pt x="1208085" y="256510"/>
                </a:lnTo>
                <a:lnTo>
                  <a:pt x="1187859" y="266375"/>
                </a:lnTo>
                <a:lnTo>
                  <a:pt x="1169319" y="276241"/>
                </a:lnTo>
                <a:lnTo>
                  <a:pt x="1152395" y="295973"/>
                </a:lnTo>
                <a:lnTo>
                  <a:pt x="1137019" y="305839"/>
                </a:lnTo>
                <a:lnTo>
                  <a:pt x="1123124" y="315704"/>
                </a:lnTo>
                <a:lnTo>
                  <a:pt x="1110641" y="335436"/>
                </a:lnTo>
                <a:lnTo>
                  <a:pt x="1099502" y="345302"/>
                </a:lnTo>
                <a:lnTo>
                  <a:pt x="1089637" y="355167"/>
                </a:lnTo>
                <a:lnTo>
                  <a:pt x="1080980" y="374899"/>
                </a:lnTo>
                <a:lnTo>
                  <a:pt x="1073462" y="384765"/>
                </a:lnTo>
                <a:lnTo>
                  <a:pt x="1053410" y="424228"/>
                </a:lnTo>
                <a:lnTo>
                  <a:pt x="1050561" y="434094"/>
                </a:lnTo>
                <a:lnTo>
                  <a:pt x="1048441" y="434094"/>
                </a:lnTo>
                <a:lnTo>
                  <a:pt x="1046982" y="443959"/>
                </a:lnTo>
                <a:lnTo>
                  <a:pt x="1045772" y="443959"/>
                </a:lnTo>
                <a:lnTo>
                  <a:pt x="1093818" y="463691"/>
                </a:lnTo>
                <a:lnTo>
                  <a:pt x="1094082" y="453825"/>
                </a:lnTo>
                <a:lnTo>
                  <a:pt x="1096448" y="453825"/>
                </a:lnTo>
                <a:lnTo>
                  <a:pt x="1098719" y="443959"/>
                </a:lnTo>
                <a:lnTo>
                  <a:pt x="1117016" y="404496"/>
                </a:lnTo>
                <a:lnTo>
                  <a:pt x="1142776" y="374899"/>
                </a:lnTo>
                <a:lnTo>
                  <a:pt x="1154104" y="355167"/>
                </a:lnTo>
                <a:lnTo>
                  <a:pt x="1166944" y="345302"/>
                </a:lnTo>
                <a:lnTo>
                  <a:pt x="1181381" y="335436"/>
                </a:lnTo>
                <a:lnTo>
                  <a:pt x="1197497" y="325570"/>
                </a:lnTo>
                <a:lnTo>
                  <a:pt x="1215377" y="305839"/>
                </a:lnTo>
                <a:lnTo>
                  <a:pt x="1235106" y="295973"/>
                </a:lnTo>
                <a:lnTo>
                  <a:pt x="1256768" y="286107"/>
                </a:lnTo>
                <a:lnTo>
                  <a:pt x="1280448" y="276241"/>
                </a:lnTo>
                <a:lnTo>
                  <a:pt x="1332496" y="256510"/>
                </a:lnTo>
                <a:lnTo>
                  <a:pt x="1357763" y="256510"/>
                </a:lnTo>
                <a:lnTo>
                  <a:pt x="1381998" y="246644"/>
                </a:lnTo>
                <a:close/>
              </a:path>
              <a:path w="2757170" h="2752725">
                <a:moveTo>
                  <a:pt x="1631207" y="266375"/>
                </a:moveTo>
                <a:lnTo>
                  <a:pt x="1548154" y="266375"/>
                </a:lnTo>
                <a:lnTo>
                  <a:pt x="1560234" y="276241"/>
                </a:lnTo>
                <a:lnTo>
                  <a:pt x="1570915" y="276241"/>
                </a:lnTo>
                <a:lnTo>
                  <a:pt x="1580165" y="286107"/>
                </a:lnTo>
                <a:lnTo>
                  <a:pt x="1594238" y="286107"/>
                </a:lnTo>
                <a:lnTo>
                  <a:pt x="1598994" y="295973"/>
                </a:lnTo>
                <a:lnTo>
                  <a:pt x="1603780" y="295973"/>
                </a:lnTo>
                <a:lnTo>
                  <a:pt x="1631207" y="266375"/>
                </a:lnTo>
                <a:close/>
              </a:path>
            </a:pathLst>
          </a:custGeom>
          <a:solidFill>
            <a:srgbClr val="A816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5019040" y="3936712"/>
            <a:ext cx="325120" cy="163830"/>
          </a:xfrm>
          <a:custGeom>
            <a:avLst/>
            <a:gdLst/>
            <a:ahLst/>
            <a:cxnLst/>
            <a:rect l="l" t="t" r="r" b="b"/>
            <a:pathLst>
              <a:path w="325120" h="163830">
                <a:moveTo>
                  <a:pt x="197175" y="0"/>
                </a:moveTo>
                <a:lnTo>
                  <a:pt x="144543" y="6146"/>
                </a:lnTo>
                <a:lnTo>
                  <a:pt x="90470" y="27720"/>
                </a:lnTo>
                <a:lnTo>
                  <a:pt x="47330" y="61960"/>
                </a:lnTo>
                <a:lnTo>
                  <a:pt x="20462" y="99325"/>
                </a:lnTo>
                <a:lnTo>
                  <a:pt x="3473" y="141153"/>
                </a:lnTo>
                <a:lnTo>
                  <a:pt x="0" y="156894"/>
                </a:lnTo>
                <a:lnTo>
                  <a:pt x="49418" y="163516"/>
                </a:lnTo>
                <a:lnTo>
                  <a:pt x="49708" y="161579"/>
                </a:lnTo>
                <a:lnTo>
                  <a:pt x="50762" y="156542"/>
                </a:lnTo>
                <a:lnTo>
                  <a:pt x="68076" y="116066"/>
                </a:lnTo>
                <a:lnTo>
                  <a:pt x="102475" y="79283"/>
                </a:lnTo>
                <a:lnTo>
                  <a:pt x="139707" y="59695"/>
                </a:lnTo>
                <a:lnTo>
                  <a:pt x="177419" y="51671"/>
                </a:lnTo>
                <a:lnTo>
                  <a:pt x="194545" y="50890"/>
                </a:lnTo>
                <a:lnTo>
                  <a:pt x="324130" y="50890"/>
                </a:lnTo>
                <a:lnTo>
                  <a:pt x="324772" y="50257"/>
                </a:lnTo>
                <a:lnTo>
                  <a:pt x="288439" y="24797"/>
                </a:lnTo>
                <a:lnTo>
                  <a:pt x="242161" y="6257"/>
                </a:lnTo>
                <a:lnTo>
                  <a:pt x="213072" y="967"/>
                </a:lnTo>
                <a:lnTo>
                  <a:pt x="197175" y="0"/>
                </a:lnTo>
                <a:close/>
              </a:path>
              <a:path w="325120" h="163830">
                <a:moveTo>
                  <a:pt x="324130" y="50890"/>
                </a:moveTo>
                <a:lnTo>
                  <a:pt x="194545" y="50890"/>
                </a:lnTo>
                <a:lnTo>
                  <a:pt x="210447" y="51835"/>
                </a:lnTo>
                <a:lnTo>
                  <a:pt x="225067" y="54186"/>
                </a:lnTo>
                <a:lnTo>
                  <a:pt x="269649" y="71255"/>
                </a:lnTo>
                <a:lnTo>
                  <a:pt x="289358" y="85220"/>
                </a:lnTo>
                <a:lnTo>
                  <a:pt x="324130" y="50890"/>
                </a:lnTo>
                <a:close/>
              </a:path>
            </a:pathLst>
          </a:custGeom>
          <a:solidFill>
            <a:srgbClr val="A816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4956818" y="3772882"/>
            <a:ext cx="325120" cy="163830"/>
          </a:xfrm>
          <a:custGeom>
            <a:avLst/>
            <a:gdLst/>
            <a:ahLst/>
            <a:cxnLst/>
            <a:rect l="l" t="t" r="r" b="b"/>
            <a:pathLst>
              <a:path w="325120" h="163830">
                <a:moveTo>
                  <a:pt x="197175" y="0"/>
                </a:moveTo>
                <a:lnTo>
                  <a:pt x="144543" y="6146"/>
                </a:lnTo>
                <a:lnTo>
                  <a:pt x="90470" y="27720"/>
                </a:lnTo>
                <a:lnTo>
                  <a:pt x="47330" y="61960"/>
                </a:lnTo>
                <a:lnTo>
                  <a:pt x="20462" y="99325"/>
                </a:lnTo>
                <a:lnTo>
                  <a:pt x="3473" y="141153"/>
                </a:lnTo>
                <a:lnTo>
                  <a:pt x="0" y="156894"/>
                </a:lnTo>
                <a:lnTo>
                  <a:pt x="49418" y="163516"/>
                </a:lnTo>
                <a:lnTo>
                  <a:pt x="49708" y="161579"/>
                </a:lnTo>
                <a:lnTo>
                  <a:pt x="50762" y="156542"/>
                </a:lnTo>
                <a:lnTo>
                  <a:pt x="68076" y="116066"/>
                </a:lnTo>
                <a:lnTo>
                  <a:pt x="102475" y="79283"/>
                </a:lnTo>
                <a:lnTo>
                  <a:pt x="139707" y="59695"/>
                </a:lnTo>
                <a:lnTo>
                  <a:pt x="177419" y="51671"/>
                </a:lnTo>
                <a:lnTo>
                  <a:pt x="194545" y="50890"/>
                </a:lnTo>
                <a:lnTo>
                  <a:pt x="324130" y="50890"/>
                </a:lnTo>
                <a:lnTo>
                  <a:pt x="324772" y="50257"/>
                </a:lnTo>
                <a:lnTo>
                  <a:pt x="288439" y="24797"/>
                </a:lnTo>
                <a:lnTo>
                  <a:pt x="242161" y="6257"/>
                </a:lnTo>
                <a:lnTo>
                  <a:pt x="213072" y="967"/>
                </a:lnTo>
                <a:lnTo>
                  <a:pt x="197175" y="0"/>
                </a:lnTo>
                <a:close/>
              </a:path>
              <a:path w="325120" h="163830">
                <a:moveTo>
                  <a:pt x="324130" y="50890"/>
                </a:moveTo>
                <a:lnTo>
                  <a:pt x="194545" y="50890"/>
                </a:lnTo>
                <a:lnTo>
                  <a:pt x="210447" y="51835"/>
                </a:lnTo>
                <a:lnTo>
                  <a:pt x="225067" y="54186"/>
                </a:lnTo>
                <a:lnTo>
                  <a:pt x="269649" y="71255"/>
                </a:lnTo>
                <a:lnTo>
                  <a:pt x="289358" y="85220"/>
                </a:lnTo>
                <a:lnTo>
                  <a:pt x="324130" y="50890"/>
                </a:lnTo>
                <a:close/>
              </a:path>
            </a:pathLst>
          </a:custGeom>
          <a:solidFill>
            <a:srgbClr val="A816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3528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" lvl="0" algn="ctr">
              <a:spcBef>
                <a:spcPts val="55"/>
              </a:spcBef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0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lang="en-US" sz="20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n-US" sz="20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being</a:t>
            </a:r>
            <a:r>
              <a:rPr lang="en-US" sz="20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2000" spc="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2000" spc="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ide</a:t>
            </a:r>
            <a:r>
              <a:rPr lang="en-US" sz="2000" spc="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2000" spc="-2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US" sz="20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en-US" sz="20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US" sz="20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peo</a:t>
            </a:r>
            <a:r>
              <a:rPr lang="en-US" sz="2000" spc="5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le</a:t>
            </a:r>
            <a:r>
              <a:rPr lang="en-US" sz="20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around</a:t>
            </a:r>
            <a:r>
              <a:rPr lang="en-US" sz="20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</a:p>
        </p:txBody>
      </p:sp>
    </p:spTree>
    <p:extLst>
      <p:ext uri="{BB962C8B-B14F-4D97-AF65-F5344CB8AC3E}">
        <p14:creationId xmlns:p14="http://schemas.microsoft.com/office/powerpoint/2010/main" val="35231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Federal</a:t>
            </a:r>
            <a:r>
              <a:rPr spc="-1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Programs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87194"/>
            <a:ext cx="7721600" cy="325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Pell G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ant (</a:t>
            </a:r>
            <a:r>
              <a:rPr sz="2600" dirty="0" smtClean="0">
                <a:latin typeface="Arial"/>
                <a:cs typeface="Arial"/>
              </a:rPr>
              <a:t>201</a:t>
            </a:r>
            <a:r>
              <a:rPr lang="en-US" sz="2600" spc="10" dirty="0">
                <a:latin typeface="Arial"/>
                <a:cs typeface="Arial"/>
              </a:rPr>
              <a:t>9</a:t>
            </a:r>
            <a:r>
              <a:rPr sz="2600" spc="-5" dirty="0" smtClean="0">
                <a:latin typeface="Arial"/>
                <a:cs typeface="Arial"/>
              </a:rPr>
              <a:t>-</a:t>
            </a:r>
            <a:r>
              <a:rPr lang="en-US" sz="2600" dirty="0" smtClean="0">
                <a:latin typeface="Arial"/>
                <a:cs typeface="Arial"/>
              </a:rPr>
              <a:t>20</a:t>
            </a:r>
            <a:r>
              <a:rPr sz="2600" spc="-10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max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aw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$</a:t>
            </a:r>
            <a:r>
              <a:rPr lang="en-US" sz="2600" dirty="0" smtClean="0">
                <a:latin typeface="Arial"/>
                <a:cs typeface="Arial"/>
              </a:rPr>
              <a:t>6,195</a:t>
            </a:r>
            <a:r>
              <a:rPr sz="2600" dirty="0" smtClean="0">
                <a:latin typeface="Arial"/>
                <a:cs typeface="Arial"/>
              </a:rPr>
              <a:t>)*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aid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am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termined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4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AO</a:t>
            </a:r>
          </a:p>
          <a:p>
            <a:pPr marL="469900">
              <a:lnSpc>
                <a:spcPct val="100000"/>
              </a:lnSpc>
              <a:spcBef>
                <a:spcPts val="1910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5" dirty="0">
                <a:latin typeface="Arial"/>
                <a:cs typeface="Arial"/>
              </a:rPr>
              <a:t>FSEO</a:t>
            </a:r>
            <a:r>
              <a:rPr sz="2200" spc="-30" dirty="0">
                <a:latin typeface="Arial"/>
                <a:cs typeface="Arial"/>
              </a:rPr>
              <a:t>G</a:t>
            </a:r>
            <a:r>
              <a:rPr sz="2200" spc="-25" dirty="0">
                <a:latin typeface="Arial"/>
                <a:cs typeface="Arial"/>
              </a:rPr>
              <a:t>…………………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$</a:t>
            </a:r>
            <a:r>
              <a:rPr sz="2200" spc="-15" dirty="0">
                <a:latin typeface="Arial"/>
                <a:cs typeface="Arial"/>
              </a:rPr>
              <a:t>4,000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89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5" dirty="0">
                <a:latin typeface="Arial"/>
                <a:cs typeface="Arial"/>
              </a:rPr>
              <a:t>Fe</a:t>
            </a:r>
            <a:r>
              <a:rPr sz="2200" spc="-10" dirty="0">
                <a:latin typeface="Arial"/>
                <a:cs typeface="Arial"/>
              </a:rPr>
              <a:t>deral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k</a:t>
            </a: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Study……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F</a:t>
            </a:r>
            <a:r>
              <a:rPr sz="2200" spc="-20" dirty="0">
                <a:latin typeface="Arial"/>
                <a:cs typeface="Arial"/>
              </a:rPr>
              <a:t>AO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determin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endParaRPr sz="2200" dirty="0">
              <a:latin typeface="Arial"/>
              <a:cs typeface="Arial"/>
            </a:endParaRPr>
          </a:p>
          <a:p>
            <a:pPr marL="355600" marR="3937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enrolled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lea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lf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time.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5579150"/>
            <a:ext cx="32816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financially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studen</a:t>
            </a: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dirty="0" smtClean="0">
                <a:latin typeface="Arial"/>
                <a:cs typeface="Arial"/>
              </a:rPr>
              <a:t>s</a:t>
            </a:r>
            <a:r>
              <a:rPr lang="en-US" sz="1400" dirty="0" smtClean="0">
                <a:latin typeface="Arial"/>
                <a:cs typeface="Arial"/>
              </a:rPr>
              <a:t>, estimated $ amount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0" y="6858000"/>
                </a:moveTo>
                <a:lnTo>
                  <a:pt x="3048000" y="6858000"/>
                </a:lnTo>
                <a:lnTo>
                  <a:pt x="3048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8777"/>
                </a:solidFill>
              </a:rPr>
              <a:t>Fe</a:t>
            </a:r>
            <a:r>
              <a:rPr sz="4000" spc="-45" dirty="0">
                <a:solidFill>
                  <a:srgbClr val="088777"/>
                </a:solidFill>
              </a:rPr>
              <a:t>d</a:t>
            </a:r>
            <a:r>
              <a:rPr sz="4000" spc="-20" dirty="0">
                <a:solidFill>
                  <a:srgbClr val="088777"/>
                </a:solidFill>
              </a:rPr>
              <a:t>eral</a:t>
            </a:r>
            <a:r>
              <a:rPr sz="4000" spc="1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Direct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8777"/>
                </a:solidFill>
              </a:rPr>
              <a:t>Lo</a:t>
            </a:r>
            <a:r>
              <a:rPr sz="4000" spc="-40" dirty="0">
                <a:solidFill>
                  <a:srgbClr val="088777"/>
                </a:solidFill>
              </a:rPr>
              <a:t>a</a:t>
            </a:r>
            <a:r>
              <a:rPr sz="4000" spc="-25" dirty="0">
                <a:solidFill>
                  <a:srgbClr val="088777"/>
                </a:solidFill>
              </a:rPr>
              <a:t>n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Program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88340" y="1667349"/>
            <a:ext cx="4812665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6235" algn="l"/>
              </a:tabLst>
            </a:pPr>
            <a:r>
              <a:rPr sz="1600" spc="-4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vailable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students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REGARDLE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 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</a:t>
            </a:r>
            <a:endParaRPr sz="1600">
              <a:latin typeface="Arial"/>
              <a:cs typeface="Arial"/>
            </a:endParaRPr>
          </a:p>
          <a:p>
            <a:pPr marL="355600" marR="619125" indent="-342900">
              <a:lnSpc>
                <a:spcPct val="100000"/>
              </a:lnSpc>
              <a:spcBef>
                <a:spcPts val="700"/>
              </a:spcBef>
              <a:buClr>
                <a:srgbClr val="ED5427"/>
              </a:buClr>
              <a:buFont typeface="Arial"/>
              <a:buChar char="•"/>
              <a:tabLst>
                <a:tab pos="356235" algn="l"/>
              </a:tabLst>
            </a:pPr>
            <a:r>
              <a:rPr sz="1600" spc="-10" dirty="0">
                <a:latin typeface="Arial"/>
                <a:cs typeface="Arial"/>
              </a:rPr>
              <a:t>Add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tional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ub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idized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funds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 Independent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&amp;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Parent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PLUS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568019"/>
            <a:ext cx="4311319" cy="82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409065" indent="-28702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lang="en-US" sz="1200" dirty="0" smtClean="0">
                <a:latin typeface="Arial"/>
                <a:cs typeface="Arial"/>
              </a:rPr>
              <a:t>As of July 1, 2018 5.05</a:t>
            </a:r>
            <a:r>
              <a:rPr sz="1200" dirty="0" smtClean="0">
                <a:latin typeface="Arial"/>
                <a:cs typeface="Arial"/>
              </a:rPr>
              <a:t>%</a:t>
            </a:r>
            <a:r>
              <a:rPr lang="en-US" sz="1200" spc="-35" dirty="0" smtClean="0">
                <a:latin typeface="Arial"/>
                <a:cs typeface="Arial"/>
              </a:rPr>
              <a:t> </a:t>
            </a:r>
            <a:r>
              <a:rPr sz="1200" spc="-15" dirty="0" smtClean="0">
                <a:latin typeface="Arial"/>
                <a:cs typeface="Arial"/>
              </a:rPr>
              <a:t>v</a:t>
            </a:r>
            <a:r>
              <a:rPr sz="1200" dirty="0" smtClean="0">
                <a:latin typeface="Arial"/>
                <a:cs typeface="Arial"/>
              </a:rPr>
              <a:t>ar</a:t>
            </a:r>
            <a:r>
              <a:rPr sz="1200" spc="-10" dirty="0" smtClean="0">
                <a:latin typeface="Arial"/>
                <a:cs typeface="Arial"/>
              </a:rPr>
              <a:t>i</a:t>
            </a:r>
            <a:r>
              <a:rPr sz="1200" dirty="0" smtClean="0">
                <a:latin typeface="Arial"/>
                <a:cs typeface="Arial"/>
              </a:rPr>
              <a:t>able/</a:t>
            </a:r>
            <a:r>
              <a:rPr sz="1200" spc="10" dirty="0" smtClean="0">
                <a:latin typeface="Arial"/>
                <a:cs typeface="Arial"/>
              </a:rPr>
              <a:t>f</a:t>
            </a:r>
            <a:r>
              <a:rPr sz="1200" dirty="0" smtClean="0">
                <a:latin typeface="Arial"/>
                <a:cs typeface="Arial"/>
              </a:rPr>
              <a:t>i</a:t>
            </a:r>
            <a:r>
              <a:rPr sz="1200" spc="-15" dirty="0" smtClean="0">
                <a:latin typeface="Arial"/>
                <a:cs typeface="Arial"/>
              </a:rPr>
              <a:t>x</a:t>
            </a:r>
            <a:r>
              <a:rPr sz="1200" dirty="0" smtClean="0">
                <a:latin typeface="Arial"/>
                <a:cs typeface="Arial"/>
              </a:rPr>
              <a:t>ed</a:t>
            </a:r>
            <a:r>
              <a:rPr sz="1200" spc="-30" dirty="0" smtClean="0">
                <a:latin typeface="Arial"/>
                <a:cs typeface="Arial"/>
              </a:rPr>
              <a:t> </a:t>
            </a:r>
            <a:r>
              <a:rPr sz="1200" dirty="0" smtClean="0">
                <a:latin typeface="Arial"/>
                <a:cs typeface="Arial"/>
              </a:rPr>
              <a:t>interest</a:t>
            </a:r>
            <a:r>
              <a:rPr lang="en-US" sz="1200" spc="-20" dirty="0">
                <a:latin typeface="Arial"/>
                <a:cs typeface="Arial"/>
              </a:rPr>
              <a:t> </a:t>
            </a:r>
            <a:r>
              <a:rPr sz="1200" dirty="0" smtClean="0">
                <a:latin typeface="Arial"/>
                <a:cs typeface="Arial"/>
              </a:rPr>
              <a:t>rate,1.</a:t>
            </a:r>
            <a:r>
              <a:rPr sz="1200" spc="5" dirty="0" smtClean="0">
                <a:latin typeface="Arial"/>
                <a:cs typeface="Arial"/>
              </a:rPr>
              <a:t>0</a:t>
            </a:r>
            <a:r>
              <a:rPr sz="1200" dirty="0" smtClean="0">
                <a:latin typeface="Arial"/>
                <a:cs typeface="Arial"/>
              </a:rPr>
              <a:t>6</a:t>
            </a:r>
            <a:r>
              <a:rPr lang="en-US" sz="1200" dirty="0">
                <a:latin typeface="Arial"/>
                <a:cs typeface="Arial"/>
              </a:rPr>
              <a:t>2</a:t>
            </a:r>
            <a:r>
              <a:rPr sz="1200" dirty="0" smtClean="0">
                <a:latin typeface="Arial"/>
                <a:cs typeface="Arial"/>
              </a:rPr>
              <a:t>%</a:t>
            </a:r>
            <a:r>
              <a:rPr sz="1200" spc="-35" dirty="0" smtClean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ee</a:t>
            </a:r>
          </a:p>
          <a:p>
            <a:pPr marL="299085" marR="5080" indent="-287020">
              <a:lnSpc>
                <a:spcPct val="100000"/>
              </a:lnSpc>
              <a:spcBef>
                <a:spcPts val="695"/>
              </a:spcBef>
              <a:tabLst>
                <a:tab pos="2990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200" dirty="0">
                <a:latin typeface="Arial"/>
                <a:cs typeface="Arial"/>
              </a:rPr>
              <a:t>Rates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ery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July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st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ea</a:t>
            </a:r>
            <a:r>
              <a:rPr sz="1200" spc="40" dirty="0">
                <a:latin typeface="Arial"/>
                <a:cs typeface="Arial"/>
              </a:rPr>
              <a:t>r</a:t>
            </a:r>
            <a:r>
              <a:rPr sz="1200" spc="-30" dirty="0">
                <a:latin typeface="Arial"/>
                <a:cs typeface="Arial"/>
              </a:rPr>
              <a:t>’</a:t>
            </a:r>
            <a:r>
              <a:rPr sz="1200" dirty="0">
                <a:latin typeface="Arial"/>
                <a:cs typeface="Arial"/>
              </a:rPr>
              <a:t>s loan;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ded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ct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disb</a:t>
            </a:r>
            <a:r>
              <a:rPr sz="1200" spc="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rse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3486116"/>
            <a:ext cx="4953635" cy="2328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6235" algn="l"/>
              </a:tabLst>
            </a:pPr>
            <a:r>
              <a:rPr sz="1600" spc="-75" dirty="0">
                <a:latin typeface="Arial"/>
                <a:cs typeface="Arial"/>
              </a:rPr>
              <a:t>AW</a:t>
            </a:r>
            <a:r>
              <a:rPr sz="1600" spc="-15" dirty="0">
                <a:latin typeface="Arial"/>
                <a:cs typeface="Arial"/>
              </a:rPr>
              <a:t>ARDED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every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eligible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undergraduate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student</a:t>
            </a:r>
            <a:endParaRPr sz="1600" dirty="0">
              <a:latin typeface="Arial"/>
              <a:cs typeface="Arial"/>
            </a:endParaRPr>
          </a:p>
          <a:p>
            <a:pPr marL="355600" marR="344805" indent="-342900">
              <a:lnSpc>
                <a:spcPct val="100000"/>
              </a:lnSpc>
              <a:spcBef>
                <a:spcPts val="695"/>
              </a:spcBef>
              <a:buClr>
                <a:srgbClr val="ED5427"/>
              </a:buClr>
              <a:buFont typeface="Arial"/>
              <a:buChar char="•"/>
              <a:tabLst>
                <a:tab pos="356235" algn="l"/>
              </a:tabLst>
            </a:pP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student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 name,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ollateral 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credit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mu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sign</a:t>
            </a:r>
            <a:r>
              <a:rPr sz="1600" spc="-15" dirty="0">
                <a:latin typeface="Arial"/>
                <a:cs typeface="Arial"/>
              </a:rPr>
              <a:t> MPN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ED5427"/>
              </a:buClr>
              <a:buFont typeface="Arial"/>
              <a:buChar char="•"/>
              <a:tabLst>
                <a:tab pos="356235" algn="l"/>
              </a:tabLst>
            </a:pPr>
            <a:r>
              <a:rPr sz="1600" spc="-4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vai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ab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loan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amounts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increase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subsequent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ears</a:t>
            </a:r>
            <a:endParaRPr sz="1600" dirty="0">
              <a:latin typeface="Arial"/>
              <a:cs typeface="Arial"/>
            </a:endParaRPr>
          </a:p>
          <a:p>
            <a:pPr marL="355600" marR="347345" indent="-342900">
              <a:lnSpc>
                <a:spcPct val="100000"/>
              </a:lnSpc>
              <a:spcBef>
                <a:spcPts val="695"/>
              </a:spcBef>
              <a:buClr>
                <a:srgbClr val="ED5427"/>
              </a:buClr>
              <a:buFont typeface="Arial"/>
              <a:buChar char="•"/>
              <a:tabLst>
                <a:tab pos="356235" algn="l"/>
              </a:tabLst>
            </a:pPr>
            <a:r>
              <a:rPr sz="1600" spc="-15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ments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required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hile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attend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chool </a:t>
            </a:r>
            <a:r>
              <a:rPr sz="1600" spc="-15" dirty="0">
                <a:latin typeface="Arial"/>
                <a:cs typeface="Arial"/>
              </a:rPr>
              <a:t>&amp;</a:t>
            </a:r>
            <a:r>
              <a:rPr sz="1600" spc="-10" dirty="0">
                <a:latin typeface="Arial"/>
                <a:cs typeface="Arial"/>
              </a:rPr>
              <a:t> 6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month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grace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period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ED5427"/>
              </a:buClr>
              <a:buFont typeface="Arial"/>
              <a:buChar char="•"/>
              <a:tabLst>
                <a:tab pos="356235" algn="l"/>
              </a:tabLst>
            </a:pPr>
            <a:r>
              <a:rPr sz="1600" spc="-15" dirty="0">
                <a:latin typeface="Arial"/>
                <a:cs typeface="Arial"/>
              </a:rPr>
              <a:t>150% RULE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New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bo</a:t>
            </a:r>
            <a:r>
              <a:rPr sz="1600" spc="-2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r</a:t>
            </a:r>
            <a:r>
              <a:rPr sz="1600" spc="-15" dirty="0" smtClean="0">
                <a:latin typeface="Arial"/>
                <a:cs typeface="Arial"/>
              </a:rPr>
              <a:t>o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129" y="5721917"/>
            <a:ext cx="319405" cy="647065"/>
          </a:xfrm>
          <a:custGeom>
            <a:avLst/>
            <a:gdLst/>
            <a:ahLst/>
            <a:cxnLst/>
            <a:rect l="l" t="t" r="r" b="b"/>
            <a:pathLst>
              <a:path w="319405" h="647064">
                <a:moveTo>
                  <a:pt x="6858" y="646689"/>
                </a:moveTo>
                <a:lnTo>
                  <a:pt x="0" y="646689"/>
                </a:lnTo>
                <a:lnTo>
                  <a:pt x="0" y="271105"/>
                </a:lnTo>
                <a:lnTo>
                  <a:pt x="319362" y="0"/>
                </a:lnTo>
                <a:lnTo>
                  <a:pt x="319362" y="375577"/>
                </a:lnTo>
                <a:lnTo>
                  <a:pt x="6858" y="646689"/>
                </a:lnTo>
                <a:close/>
              </a:path>
            </a:pathLst>
          </a:custGeom>
          <a:solidFill>
            <a:srgbClr val="E91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129" y="5983580"/>
            <a:ext cx="6564630" cy="611505"/>
          </a:xfrm>
          <a:custGeom>
            <a:avLst/>
            <a:gdLst/>
            <a:ahLst/>
            <a:cxnLst/>
            <a:rect l="l" t="t" r="r" b="b"/>
            <a:pathLst>
              <a:path w="6564630" h="611504">
                <a:moveTo>
                  <a:pt x="6165118" y="611070"/>
                </a:moveTo>
                <a:lnTo>
                  <a:pt x="0" y="611070"/>
                </a:lnTo>
                <a:lnTo>
                  <a:pt x="0" y="0"/>
                </a:lnTo>
                <a:lnTo>
                  <a:pt x="6564630" y="0"/>
                </a:lnTo>
                <a:lnTo>
                  <a:pt x="6165118" y="61107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740" y="6126112"/>
            <a:ext cx="58369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Studen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Loans.gov</a:t>
            </a:r>
            <a:r>
              <a:rPr sz="2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500" b="1" spc="-1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ebsite!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4228" y="764355"/>
            <a:ext cx="224472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AFSA,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students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co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mbin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atio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228" y="2075129"/>
            <a:ext cx="2409190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Subsidi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govt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pays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interest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hool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grace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4228" y="3721550"/>
            <a:ext cx="2372360" cy="131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Unsu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sidized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crues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hool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and grace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6455"/>
            <a:ext cx="685609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88777"/>
                </a:solidFill>
                <a:latin typeface="Arial"/>
                <a:cs typeface="Arial"/>
              </a:rPr>
              <a:t>Fe</a:t>
            </a:r>
            <a:r>
              <a:rPr sz="4000" b="1" spc="-45" dirty="0">
                <a:solidFill>
                  <a:srgbClr val="088777"/>
                </a:solidFill>
                <a:latin typeface="Arial"/>
                <a:cs typeface="Arial"/>
              </a:rPr>
              <a:t>d</a:t>
            </a:r>
            <a:r>
              <a:rPr sz="4000" b="1" spc="-20" dirty="0">
                <a:solidFill>
                  <a:srgbClr val="088777"/>
                </a:solidFill>
                <a:latin typeface="Arial"/>
                <a:cs typeface="Arial"/>
              </a:rPr>
              <a:t>eral</a:t>
            </a:r>
            <a:r>
              <a:rPr sz="4000" b="1" spc="15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88777"/>
                </a:solidFill>
                <a:latin typeface="Arial"/>
                <a:cs typeface="Arial"/>
              </a:rPr>
              <a:t>Direct</a:t>
            </a:r>
            <a:r>
              <a:rPr sz="4000" b="1" spc="15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88777"/>
                </a:solidFill>
                <a:latin typeface="Arial"/>
                <a:cs typeface="Arial"/>
              </a:rPr>
              <a:t>Stafford</a:t>
            </a:r>
            <a:r>
              <a:rPr sz="4000" b="1" spc="10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88777"/>
                </a:solidFill>
                <a:latin typeface="Arial"/>
                <a:cs typeface="Arial"/>
              </a:rPr>
              <a:t>L</a:t>
            </a:r>
            <a:r>
              <a:rPr sz="4000" b="1" spc="-45" dirty="0">
                <a:solidFill>
                  <a:srgbClr val="088777"/>
                </a:solidFill>
                <a:latin typeface="Arial"/>
                <a:cs typeface="Arial"/>
              </a:rPr>
              <a:t>o</a:t>
            </a:r>
            <a:r>
              <a:rPr sz="4000" b="1" spc="-25" dirty="0">
                <a:solidFill>
                  <a:srgbClr val="088777"/>
                </a:solidFill>
                <a:latin typeface="Arial"/>
                <a:cs typeface="Arial"/>
              </a:rPr>
              <a:t>an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88777"/>
                </a:solidFill>
                <a:latin typeface="Arial"/>
                <a:cs typeface="Arial"/>
              </a:rPr>
              <a:t>Program</a:t>
            </a:r>
            <a:r>
              <a:rPr sz="4000" b="1" spc="15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88777"/>
                </a:solidFill>
                <a:latin typeface="Arial"/>
                <a:cs typeface="Arial"/>
              </a:rPr>
              <a:t>Borrowing</a:t>
            </a:r>
            <a:r>
              <a:rPr sz="4000" b="1" spc="-5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88777"/>
                </a:solidFill>
                <a:latin typeface="Arial"/>
                <a:cs typeface="Arial"/>
              </a:rPr>
              <a:t>Limits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819400"/>
            <a:ext cx="1295400" cy="1066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0" y="342900"/>
                </a:moveTo>
                <a:lnTo>
                  <a:pt x="8477" y="287285"/>
                </a:lnTo>
                <a:lnTo>
                  <a:pt x="33019" y="234525"/>
                </a:lnTo>
                <a:lnTo>
                  <a:pt x="72293" y="185327"/>
                </a:lnTo>
                <a:lnTo>
                  <a:pt x="124966" y="140396"/>
                </a:lnTo>
                <a:lnTo>
                  <a:pt x="189704" y="100441"/>
                </a:lnTo>
                <a:lnTo>
                  <a:pt x="226181" y="82549"/>
                </a:lnTo>
                <a:lnTo>
                  <a:pt x="265174" y="66165"/>
                </a:lnTo>
                <a:lnTo>
                  <a:pt x="306516" y="51379"/>
                </a:lnTo>
                <a:lnTo>
                  <a:pt x="350041" y="38277"/>
                </a:lnTo>
                <a:lnTo>
                  <a:pt x="395583" y="26949"/>
                </a:lnTo>
                <a:lnTo>
                  <a:pt x="442974" y="17483"/>
                </a:lnTo>
                <a:lnTo>
                  <a:pt x="492048" y="9966"/>
                </a:lnTo>
                <a:lnTo>
                  <a:pt x="542638" y="4488"/>
                </a:lnTo>
                <a:lnTo>
                  <a:pt x="594577" y="1136"/>
                </a:lnTo>
                <a:lnTo>
                  <a:pt x="647700" y="0"/>
                </a:lnTo>
                <a:lnTo>
                  <a:pt x="700827" y="1136"/>
                </a:lnTo>
                <a:lnTo>
                  <a:pt x="752771" y="4488"/>
                </a:lnTo>
                <a:lnTo>
                  <a:pt x="803364" y="9966"/>
                </a:lnTo>
                <a:lnTo>
                  <a:pt x="852440" y="17483"/>
                </a:lnTo>
                <a:lnTo>
                  <a:pt x="899832" y="26949"/>
                </a:lnTo>
                <a:lnTo>
                  <a:pt x="945374" y="38277"/>
                </a:lnTo>
                <a:lnTo>
                  <a:pt x="988900" y="51379"/>
                </a:lnTo>
                <a:lnTo>
                  <a:pt x="1030242" y="66165"/>
                </a:lnTo>
                <a:lnTo>
                  <a:pt x="1069234" y="82549"/>
                </a:lnTo>
                <a:lnTo>
                  <a:pt x="1105709" y="100441"/>
                </a:lnTo>
                <a:lnTo>
                  <a:pt x="1139501" y="119753"/>
                </a:lnTo>
                <a:lnTo>
                  <a:pt x="1198370" y="162284"/>
                </a:lnTo>
                <a:lnTo>
                  <a:pt x="1244506" y="209436"/>
                </a:lnTo>
                <a:lnTo>
                  <a:pt x="1276578" y="260504"/>
                </a:lnTo>
                <a:lnTo>
                  <a:pt x="1293253" y="314779"/>
                </a:lnTo>
                <a:lnTo>
                  <a:pt x="1295400" y="342900"/>
                </a:lnTo>
                <a:lnTo>
                  <a:pt x="1293253" y="371020"/>
                </a:lnTo>
                <a:lnTo>
                  <a:pt x="1276578" y="425295"/>
                </a:lnTo>
                <a:lnTo>
                  <a:pt x="1244506" y="476363"/>
                </a:lnTo>
                <a:lnTo>
                  <a:pt x="1198370" y="523515"/>
                </a:lnTo>
                <a:lnTo>
                  <a:pt x="1139501" y="566046"/>
                </a:lnTo>
                <a:lnTo>
                  <a:pt x="1105709" y="585358"/>
                </a:lnTo>
                <a:lnTo>
                  <a:pt x="1069234" y="603250"/>
                </a:lnTo>
                <a:lnTo>
                  <a:pt x="1030242" y="619634"/>
                </a:lnTo>
                <a:lnTo>
                  <a:pt x="988900" y="634420"/>
                </a:lnTo>
                <a:lnTo>
                  <a:pt x="945374" y="647522"/>
                </a:lnTo>
                <a:lnTo>
                  <a:pt x="899832" y="658850"/>
                </a:lnTo>
                <a:lnTo>
                  <a:pt x="852440" y="668316"/>
                </a:lnTo>
                <a:lnTo>
                  <a:pt x="803364" y="675833"/>
                </a:lnTo>
                <a:lnTo>
                  <a:pt x="752771" y="681311"/>
                </a:lnTo>
                <a:lnTo>
                  <a:pt x="700827" y="684663"/>
                </a:lnTo>
                <a:lnTo>
                  <a:pt x="647700" y="685800"/>
                </a:lnTo>
                <a:lnTo>
                  <a:pt x="594577" y="684663"/>
                </a:lnTo>
                <a:lnTo>
                  <a:pt x="542638" y="681311"/>
                </a:lnTo>
                <a:lnTo>
                  <a:pt x="492048" y="675833"/>
                </a:lnTo>
                <a:lnTo>
                  <a:pt x="442974" y="668316"/>
                </a:lnTo>
                <a:lnTo>
                  <a:pt x="395583" y="658850"/>
                </a:lnTo>
                <a:lnTo>
                  <a:pt x="350041" y="647522"/>
                </a:lnTo>
                <a:lnTo>
                  <a:pt x="306516" y="634420"/>
                </a:lnTo>
                <a:lnTo>
                  <a:pt x="265174" y="619634"/>
                </a:lnTo>
                <a:lnTo>
                  <a:pt x="226181" y="603250"/>
                </a:lnTo>
                <a:lnTo>
                  <a:pt x="189704" y="585358"/>
                </a:lnTo>
                <a:lnTo>
                  <a:pt x="155910" y="566046"/>
                </a:lnTo>
                <a:lnTo>
                  <a:pt x="97038" y="523515"/>
                </a:lnTo>
                <a:lnTo>
                  <a:pt x="50898" y="476363"/>
                </a:lnTo>
                <a:lnTo>
                  <a:pt x="18823" y="425295"/>
                </a:lnTo>
                <a:lnTo>
                  <a:pt x="2147" y="371020"/>
                </a:lnTo>
                <a:lnTo>
                  <a:pt x="0" y="342900"/>
                </a:lnTo>
                <a:close/>
              </a:path>
            </a:pathLst>
          </a:custGeom>
          <a:ln w="28575">
            <a:solidFill>
              <a:srgbClr val="F885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4006" y="1671637"/>
          <a:ext cx="8041830" cy="4800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459">
                <a:tc gridSpan="3">
                  <a:txBody>
                    <a:bodyPr/>
                    <a:lstStyle/>
                    <a:p>
                      <a:pPr marL="157543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Undergraduate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AA1F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radua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AA1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78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Annu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its</a:t>
                      </a: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2660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depe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nde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 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dents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hose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parents are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unable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PLUS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9309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Gra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uate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 Pro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essio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151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127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$5,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7800" marR="2203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$3,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$9,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marR="2895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$3,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 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78435" marR="2921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$20,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acade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 Gra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uate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 Pro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essio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 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dents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ible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7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spc="120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$6,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7800" marR="2203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$4,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$10,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marR="2876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$4,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 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15">
                <a:tc>
                  <a:txBody>
                    <a:bodyPr/>
                    <a:lstStyle/>
                    <a:p>
                      <a:pPr marL="177800" marR="3867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120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ear and be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$7,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7800" marR="2203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$5,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$12,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marR="2895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$5,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 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215">
                <a:tc>
                  <a:txBody>
                    <a:bodyPr/>
                    <a:lstStyle/>
                    <a:p>
                      <a:pPr marL="177800" marR="489584">
                        <a:lnSpc>
                          <a:spcPct val="100000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ggregate Limits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7283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$31,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 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7800" marR="5613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$23,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$57,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marR="5353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$23,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$138,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marR="8039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$65,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subsidi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Federal</a:t>
            </a:r>
            <a:r>
              <a:rPr spc="-1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Direct PL</a:t>
            </a:r>
            <a:r>
              <a:rPr spc="-15" dirty="0">
                <a:solidFill>
                  <a:srgbClr val="088777"/>
                </a:solidFill>
              </a:rPr>
              <a:t>U</a:t>
            </a:r>
            <a:r>
              <a:rPr dirty="0">
                <a:solidFill>
                  <a:srgbClr val="088777"/>
                </a:solidFill>
              </a:rPr>
              <a:t>S </a:t>
            </a:r>
            <a:r>
              <a:rPr spc="-20" dirty="0">
                <a:solidFill>
                  <a:srgbClr val="088777"/>
                </a:solidFill>
              </a:rPr>
              <a:t>L</a:t>
            </a:r>
            <a:r>
              <a:rPr dirty="0">
                <a:solidFill>
                  <a:srgbClr val="088777"/>
                </a:solidFill>
              </a:rPr>
              <a:t>oan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3308"/>
            <a:ext cx="3652520" cy="3888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27075" indent="-342900">
              <a:lnSpc>
                <a:spcPct val="901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For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 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rgr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 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ts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D5427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55600" marR="105410" indent="-342900">
              <a:lnSpc>
                <a:spcPts val="1939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rect Par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US 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 in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s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costs</a:t>
            </a: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ED5427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756285" marR="5080" indent="-287020">
              <a:lnSpc>
                <a:spcPts val="1620"/>
              </a:lnSpc>
              <a:tabLst>
                <a:tab pos="756285" algn="l"/>
              </a:tabLst>
            </a:pPr>
            <a:r>
              <a:rPr sz="15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lang="en-US" sz="1500" dirty="0" smtClean="0">
                <a:latin typeface="Arial"/>
                <a:cs typeface="Arial"/>
              </a:rPr>
              <a:t>7.60</a:t>
            </a:r>
            <a:r>
              <a:rPr sz="1500" spc="-20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% </a:t>
            </a:r>
            <a:r>
              <a:rPr sz="1500" spc="-20" dirty="0">
                <a:latin typeface="Arial"/>
                <a:cs typeface="Arial"/>
              </a:rPr>
              <a:t>v</a:t>
            </a:r>
            <a:r>
              <a:rPr sz="1500" dirty="0">
                <a:latin typeface="Arial"/>
                <a:cs typeface="Arial"/>
              </a:rPr>
              <a:t>ar</a:t>
            </a:r>
            <a:r>
              <a:rPr sz="1500" spc="5" dirty="0">
                <a:latin typeface="Arial"/>
                <a:cs typeface="Arial"/>
              </a:rPr>
              <a:t>i</a:t>
            </a:r>
            <a:r>
              <a:rPr sz="1500" dirty="0">
                <a:latin typeface="Arial"/>
                <a:cs typeface="Arial"/>
              </a:rPr>
              <a:t>abl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/fi</a:t>
            </a:r>
            <a:r>
              <a:rPr sz="1500" spc="-15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ed int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st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dirty="0" smtClean="0">
                <a:latin typeface="Arial"/>
                <a:cs typeface="Arial"/>
              </a:rPr>
              <a:t>4.</a:t>
            </a:r>
            <a:r>
              <a:rPr sz="1500" spc="5" dirty="0" smtClean="0">
                <a:latin typeface="Arial"/>
                <a:cs typeface="Arial"/>
              </a:rPr>
              <a:t>2</a:t>
            </a:r>
            <a:r>
              <a:rPr lang="en-US" sz="1500" dirty="0" smtClean="0">
                <a:latin typeface="Arial"/>
                <a:cs typeface="Arial"/>
              </a:rPr>
              <a:t>48</a:t>
            </a:r>
            <a:r>
              <a:rPr sz="1500" dirty="0" smtClean="0">
                <a:latin typeface="Arial"/>
                <a:cs typeface="Arial"/>
              </a:rPr>
              <a:t>%</a:t>
            </a:r>
            <a:r>
              <a:rPr sz="1500" spc="-25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es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lang="en-US" sz="1500" spc="-20" dirty="0">
                <a:latin typeface="Arial"/>
                <a:cs typeface="Arial"/>
              </a:rPr>
              <a:t>-</a:t>
            </a:r>
            <a:r>
              <a:rPr lang="en-US" sz="1500" spc="-20" dirty="0" smtClean="0">
                <a:latin typeface="Arial"/>
                <a:cs typeface="Arial"/>
              </a:rPr>
              <a:t>as of July 1, 2018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55600" marR="151765" indent="-342900" algn="just">
              <a:lnSpc>
                <a:spcPct val="901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tes set every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 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fe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 th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spc="70" dirty="0">
                <a:latin typeface="Arial"/>
                <a:cs typeface="Arial"/>
              </a:rPr>
              <a:t>r</a:t>
            </a:r>
            <a:r>
              <a:rPr sz="1800" spc="-4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 are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 dis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urs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D5427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55600" marR="367665" indent="-342900">
              <a:lnSpc>
                <a:spcPts val="1939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rrow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 of At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9934" y="1643308"/>
            <a:ext cx="4034154" cy="409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MUST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tak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ED5427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55600" marR="28575" indent="-342900">
              <a:lnSpc>
                <a:spcPts val="1939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-t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-Inc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 cre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it ch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ck</a:t>
            </a: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ED5427"/>
              </a:buClr>
              <a:buFont typeface="Arial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5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500" dirty="0">
                <a:latin typeface="Arial"/>
                <a:cs typeface="Arial"/>
              </a:rPr>
              <a:t>Can</a:t>
            </a:r>
            <a:r>
              <a:rPr sz="1500" spc="5" dirty="0">
                <a:latin typeface="Arial"/>
                <a:cs typeface="Arial"/>
              </a:rPr>
              <a:t> h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20" dirty="0">
                <a:latin typeface="Arial"/>
                <a:cs typeface="Arial"/>
              </a:rPr>
              <a:t>v</a:t>
            </a:r>
            <a:r>
              <a:rPr sz="1500" dirty="0">
                <a:latin typeface="Arial"/>
                <a:cs typeface="Arial"/>
              </a:rPr>
              <a:t>e 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endor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er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spc="5" dirty="0">
                <a:latin typeface="Arial"/>
                <a:cs typeface="Arial"/>
              </a:rPr>
              <a:t>c</a:t>
            </a:r>
            <a:r>
              <a:rPr sz="1500" spc="2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-si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ner)</a:t>
            </a: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55600" marR="191770" indent="-342900">
              <a:lnSpc>
                <a:spcPts val="1939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Pri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ferred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ol</a:t>
            </a: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ED5427"/>
              </a:buClr>
              <a:buFont typeface="Arial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5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st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w</a:t>
            </a:r>
            <a:r>
              <a:rPr sz="1500" dirty="0">
                <a:latin typeface="Arial"/>
                <a:cs typeface="Arial"/>
              </a:rPr>
              <a:t>ill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continue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accr</a:t>
            </a:r>
            <a:r>
              <a:rPr sz="1500" spc="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e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05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</a:p>
          <a:p>
            <a:pPr marL="3556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$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,0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an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055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Must 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AFSA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</a:p>
          <a:p>
            <a:pPr marL="355600">
              <a:lnSpc>
                <a:spcPts val="2055"/>
              </a:lnSpc>
            </a:pP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term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add</a:t>
            </a:r>
            <a:r>
              <a:rPr sz="1800" dirty="0">
                <a:latin typeface="Arial"/>
                <a:cs typeface="Arial"/>
              </a:rPr>
              <a:t>iti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Penns</a:t>
            </a:r>
            <a:r>
              <a:rPr spc="-15" dirty="0">
                <a:solidFill>
                  <a:srgbClr val="088777"/>
                </a:solidFill>
              </a:rPr>
              <a:t>y</a:t>
            </a:r>
            <a:r>
              <a:rPr dirty="0">
                <a:solidFill>
                  <a:srgbClr val="088777"/>
                </a:solidFill>
              </a:rPr>
              <a:t>lvania State </a:t>
            </a:r>
            <a:r>
              <a:rPr spc="-25" dirty="0">
                <a:solidFill>
                  <a:srgbClr val="088777"/>
                </a:solidFill>
              </a:rPr>
              <a:t>G</a:t>
            </a:r>
            <a:r>
              <a:rPr dirty="0">
                <a:solidFill>
                  <a:srgbClr val="088777"/>
                </a:solidFill>
              </a:rPr>
              <a:t>rant*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91819"/>
            <a:ext cx="7543800" cy="331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n-state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229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A)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Full-time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$</a:t>
            </a:r>
            <a:r>
              <a:rPr sz="2800" spc="-15" dirty="0" smtClean="0">
                <a:latin typeface="Arial"/>
                <a:cs typeface="Arial"/>
              </a:rPr>
              <a:t>4,</a:t>
            </a:r>
            <a:r>
              <a:rPr lang="en-US" sz="2800" spc="-15" dirty="0" smtClean="0">
                <a:latin typeface="Arial"/>
                <a:cs typeface="Arial"/>
              </a:rPr>
              <a:t>123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n-s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22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Par</a:t>
            </a:r>
            <a:r>
              <a:rPr sz="2800" spc="-5" dirty="0">
                <a:latin typeface="Arial"/>
                <a:cs typeface="Arial"/>
              </a:rPr>
              <a:t>t-</a:t>
            </a:r>
            <a:r>
              <a:rPr sz="2800" spc="-15" dirty="0">
                <a:latin typeface="Arial"/>
                <a:cs typeface="Arial"/>
              </a:rPr>
              <a:t>time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1/2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aw</a:t>
            </a:r>
            <a:r>
              <a:rPr sz="2800" spc="-15" dirty="0">
                <a:latin typeface="Arial"/>
                <a:cs typeface="Arial"/>
              </a:rPr>
              <a:t>ard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91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Ou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-of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Up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$</a:t>
            </a:r>
            <a:r>
              <a:rPr lang="en-US" sz="2800" spc="-10" dirty="0">
                <a:latin typeface="Arial"/>
                <a:cs typeface="Arial"/>
              </a:rPr>
              <a:t>5</a:t>
            </a:r>
            <a:r>
              <a:rPr sz="2800" spc="-20" dirty="0" smtClean="0">
                <a:latin typeface="Arial"/>
                <a:cs typeface="Arial"/>
              </a:rPr>
              <a:t>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DC,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3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15" dirty="0">
                <a:latin typeface="Arial"/>
                <a:cs typeface="Arial"/>
              </a:rPr>
              <a:t> V</a:t>
            </a:r>
            <a:r>
              <a:rPr sz="2800" spc="-34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WV</a:t>
            </a:r>
            <a:endParaRPr sz="2800" dirty="0">
              <a:latin typeface="Arial"/>
              <a:cs typeface="Arial"/>
            </a:endParaRPr>
          </a:p>
          <a:p>
            <a:pPr marL="355600" marR="177165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Amou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art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school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747281"/>
            <a:ext cx="452247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*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hal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me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eligible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Ot</a:t>
            </a:r>
            <a:r>
              <a:rPr spc="-20" dirty="0">
                <a:solidFill>
                  <a:srgbClr val="088777"/>
                </a:solidFill>
              </a:rPr>
              <a:t>h</a:t>
            </a:r>
            <a:r>
              <a:rPr dirty="0">
                <a:solidFill>
                  <a:srgbClr val="088777"/>
                </a:solidFill>
              </a:rPr>
              <a:t>er State Pro</a:t>
            </a:r>
            <a:r>
              <a:rPr spc="-20" dirty="0">
                <a:solidFill>
                  <a:srgbClr val="088777"/>
                </a:solidFill>
              </a:rPr>
              <a:t>g</a:t>
            </a:r>
            <a:r>
              <a:rPr dirty="0">
                <a:solidFill>
                  <a:srgbClr val="088777"/>
                </a:solidFill>
              </a:rPr>
              <a:t>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74264"/>
            <a:ext cx="7983855" cy="434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tudy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Educational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istan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(EA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National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Chafee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Education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raining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o-admini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Depa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ervices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Bl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Deaf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Beneficiary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Postse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ond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Educational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tui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(PEG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1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artner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hips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ducat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150" dirty="0">
                <a:latin typeface="Arial"/>
                <a:cs typeface="Arial"/>
              </a:rPr>
              <a:t>P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TH)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Pennsy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vania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argeted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Industry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14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–TI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Ready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Schola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ip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3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1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details,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ude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Aid Guide,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sit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AA1F63"/>
                </a:solidFill>
                <a:latin typeface="Arial"/>
                <a:cs typeface="Arial"/>
                <a:hlinkClick r:id="rId3"/>
              </a:rPr>
              <a:t>PHEAA.org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76400" y="2735788"/>
            <a:ext cx="6781800" cy="313161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SCHOLARSHIPS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35" dirty="0">
                <a:solidFill>
                  <a:srgbClr val="088777"/>
                </a:solidFill>
              </a:rPr>
              <a:t>T</a:t>
            </a:r>
            <a:r>
              <a:rPr dirty="0">
                <a:solidFill>
                  <a:srgbClr val="088777"/>
                </a:solidFill>
              </a:rPr>
              <a:t>ypes </a:t>
            </a:r>
            <a:r>
              <a:rPr spc="-20" dirty="0">
                <a:solidFill>
                  <a:srgbClr val="088777"/>
                </a:solidFill>
              </a:rPr>
              <a:t>o</a:t>
            </a:r>
            <a:r>
              <a:rPr dirty="0">
                <a:solidFill>
                  <a:srgbClr val="088777"/>
                </a:solidFill>
              </a:rPr>
              <a:t>f Sch</a:t>
            </a:r>
            <a:r>
              <a:rPr spc="-15" dirty="0">
                <a:solidFill>
                  <a:srgbClr val="088777"/>
                </a:solidFill>
              </a:rPr>
              <a:t>o</a:t>
            </a:r>
            <a:r>
              <a:rPr dirty="0">
                <a:solidFill>
                  <a:srgbClr val="088777"/>
                </a:solidFill>
              </a:rPr>
              <a:t>larships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91819"/>
            <a:ext cx="6506209" cy="171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Post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dary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(i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-house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ar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hips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oca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1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Nat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Picture 4" descr="Civitas | Mr. Nitt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49" y="35052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8777"/>
                </a:solidFill>
              </a:rPr>
              <a:t>Sch</a:t>
            </a:r>
            <a:r>
              <a:rPr sz="4000" spc="-45" dirty="0">
                <a:solidFill>
                  <a:srgbClr val="088777"/>
                </a:solidFill>
              </a:rPr>
              <a:t>o</a:t>
            </a:r>
            <a:r>
              <a:rPr sz="4000" spc="-20" dirty="0">
                <a:solidFill>
                  <a:srgbClr val="088777"/>
                </a:solidFill>
              </a:rPr>
              <a:t>ol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Scholarships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611452"/>
            <a:ext cx="6316345" cy="443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375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ost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tseco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dary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sch</a:t>
            </a:r>
            <a:r>
              <a:rPr sz="2200" spc="-10" dirty="0">
                <a:latin typeface="Arial"/>
                <a:cs typeface="Arial"/>
              </a:rPr>
              <a:t>ools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have</a:t>
            </a:r>
            <a:endParaRPr sz="2200" dirty="0">
              <a:latin typeface="Arial"/>
              <a:cs typeface="Arial"/>
            </a:endParaRPr>
          </a:p>
          <a:p>
            <a:pPr marR="3049905" algn="ctr">
              <a:lnSpc>
                <a:spcPts val="2375"/>
              </a:lnSpc>
            </a:pPr>
            <a:r>
              <a:rPr sz="2200" spc="-10" dirty="0">
                <a:latin typeface="Arial"/>
                <a:cs typeface="Arial"/>
              </a:rPr>
              <a:t>internal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sc</a:t>
            </a:r>
            <a:r>
              <a:rPr sz="2200" spc="-10" dirty="0">
                <a:latin typeface="Arial"/>
                <a:cs typeface="Arial"/>
              </a:rPr>
              <a:t>holarships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0" dirty="0">
                <a:latin typeface="Arial"/>
                <a:cs typeface="Arial"/>
              </a:rPr>
              <a:t>Crite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ia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varies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by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school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5" dirty="0">
                <a:latin typeface="Arial"/>
                <a:cs typeface="Arial"/>
              </a:rPr>
              <a:t>Check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their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w</a:t>
            </a:r>
            <a:r>
              <a:rPr sz="1900" spc="-10" dirty="0">
                <a:latin typeface="Arial"/>
                <a:cs typeface="Arial"/>
              </a:rPr>
              <a:t>ebsites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(financial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aid,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adm</a:t>
            </a:r>
            <a:r>
              <a:rPr sz="1900" spc="-10" dirty="0">
                <a:latin typeface="Arial"/>
                <a:cs typeface="Arial"/>
              </a:rPr>
              <a:t>issions)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0" dirty="0">
                <a:latin typeface="Arial"/>
                <a:cs typeface="Arial"/>
              </a:rPr>
              <a:t>Note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DE</a:t>
            </a:r>
            <a:r>
              <a:rPr sz="1900" spc="-25" dirty="0">
                <a:latin typeface="Arial"/>
                <a:cs typeface="Arial"/>
              </a:rPr>
              <a:t>A</a:t>
            </a:r>
            <a:r>
              <a:rPr sz="1900" spc="-15" dirty="0">
                <a:latin typeface="Arial"/>
                <a:cs typeface="Arial"/>
              </a:rPr>
              <a:t>DLINES</a:t>
            </a: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6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High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sc</a:t>
            </a:r>
            <a:r>
              <a:rPr sz="2200" spc="-10" dirty="0">
                <a:latin typeface="Arial"/>
                <a:cs typeface="Arial"/>
              </a:rPr>
              <a:t>hool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-35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un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ty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ho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arships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5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5" dirty="0">
                <a:latin typeface="Arial"/>
                <a:cs typeface="Arial"/>
              </a:rPr>
              <a:t>Check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w</a:t>
            </a:r>
            <a:r>
              <a:rPr sz="1900" spc="-10" dirty="0">
                <a:latin typeface="Arial"/>
                <a:cs typeface="Arial"/>
              </a:rPr>
              <a:t>ith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your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guidance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counselor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5" dirty="0">
                <a:latin typeface="Arial"/>
                <a:cs typeface="Arial"/>
              </a:rPr>
              <a:t>Many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inte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nal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schola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ships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e</a:t>
            </a:r>
            <a:r>
              <a:rPr sz="1900" spc="-20" dirty="0">
                <a:latin typeface="Arial"/>
                <a:cs typeface="Arial"/>
              </a:rPr>
              <a:t>x</a:t>
            </a:r>
            <a:r>
              <a:rPr sz="1900" spc="-10" dirty="0">
                <a:latin typeface="Arial"/>
                <a:cs typeface="Arial"/>
              </a:rPr>
              <a:t>ist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-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note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DE</a:t>
            </a:r>
            <a:r>
              <a:rPr sz="1900" spc="-25" dirty="0">
                <a:latin typeface="Arial"/>
                <a:cs typeface="Arial"/>
              </a:rPr>
              <a:t>A</a:t>
            </a:r>
            <a:r>
              <a:rPr sz="1900" spc="-15" dirty="0">
                <a:latin typeface="Arial"/>
                <a:cs typeface="Arial"/>
              </a:rPr>
              <a:t>DLINES</a:t>
            </a: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6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Don</a:t>
            </a:r>
            <a:r>
              <a:rPr sz="2200" dirty="0">
                <a:latin typeface="Arial"/>
                <a:cs typeface="Arial"/>
              </a:rPr>
              <a:t>’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forget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ab</a:t>
            </a:r>
            <a:r>
              <a:rPr sz="2200" spc="-10" dirty="0">
                <a:latin typeface="Arial"/>
                <a:cs typeface="Arial"/>
              </a:rPr>
              <a:t>out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holarships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5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5" dirty="0">
                <a:latin typeface="Arial"/>
                <a:cs typeface="Arial"/>
              </a:rPr>
              <a:t>Com</a:t>
            </a:r>
            <a:r>
              <a:rPr sz="1900" spc="-10" dirty="0">
                <a:latin typeface="Arial"/>
                <a:cs typeface="Arial"/>
              </a:rPr>
              <a:t>panies,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organizations,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groups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84416" y="228600"/>
            <a:ext cx="1955164" cy="1955164"/>
          </a:xfrm>
          <a:custGeom>
            <a:avLst/>
            <a:gdLst/>
            <a:ahLst/>
            <a:cxnLst/>
            <a:rect l="l" t="t" r="r" b="b"/>
            <a:pathLst>
              <a:path w="1955165" h="1955164">
                <a:moveTo>
                  <a:pt x="977391" y="0"/>
                </a:moveTo>
                <a:lnTo>
                  <a:pt x="897237" y="3240"/>
                </a:lnTo>
                <a:lnTo>
                  <a:pt x="818865" y="12793"/>
                </a:lnTo>
                <a:lnTo>
                  <a:pt x="742529" y="28408"/>
                </a:lnTo>
                <a:lnTo>
                  <a:pt x="668479" y="49832"/>
                </a:lnTo>
                <a:lnTo>
                  <a:pt x="596967" y="76815"/>
                </a:lnTo>
                <a:lnTo>
                  <a:pt x="528245" y="109103"/>
                </a:lnTo>
                <a:lnTo>
                  <a:pt x="462565" y="146447"/>
                </a:lnTo>
                <a:lnTo>
                  <a:pt x="400178" y="188593"/>
                </a:lnTo>
                <a:lnTo>
                  <a:pt x="341335" y="235291"/>
                </a:lnTo>
                <a:lnTo>
                  <a:pt x="286289" y="286289"/>
                </a:lnTo>
                <a:lnTo>
                  <a:pt x="235291" y="341335"/>
                </a:lnTo>
                <a:lnTo>
                  <a:pt x="188593" y="400178"/>
                </a:lnTo>
                <a:lnTo>
                  <a:pt x="146447" y="462565"/>
                </a:lnTo>
                <a:lnTo>
                  <a:pt x="109103" y="528245"/>
                </a:lnTo>
                <a:lnTo>
                  <a:pt x="76815" y="596967"/>
                </a:lnTo>
                <a:lnTo>
                  <a:pt x="49832" y="668479"/>
                </a:lnTo>
                <a:lnTo>
                  <a:pt x="28408" y="742529"/>
                </a:lnTo>
                <a:lnTo>
                  <a:pt x="12793" y="818865"/>
                </a:lnTo>
                <a:lnTo>
                  <a:pt x="3240" y="897237"/>
                </a:lnTo>
                <a:lnTo>
                  <a:pt x="0" y="977391"/>
                </a:lnTo>
                <a:lnTo>
                  <a:pt x="3240" y="1057546"/>
                </a:lnTo>
                <a:lnTo>
                  <a:pt x="12793" y="1135918"/>
                </a:lnTo>
                <a:lnTo>
                  <a:pt x="28408" y="1212254"/>
                </a:lnTo>
                <a:lnTo>
                  <a:pt x="49832" y="1286304"/>
                </a:lnTo>
                <a:lnTo>
                  <a:pt x="76815" y="1357816"/>
                </a:lnTo>
                <a:lnTo>
                  <a:pt x="109103" y="1426538"/>
                </a:lnTo>
                <a:lnTo>
                  <a:pt x="146447" y="1492218"/>
                </a:lnTo>
                <a:lnTo>
                  <a:pt x="188593" y="1554605"/>
                </a:lnTo>
                <a:lnTo>
                  <a:pt x="235291" y="1613448"/>
                </a:lnTo>
                <a:lnTo>
                  <a:pt x="286289" y="1668494"/>
                </a:lnTo>
                <a:lnTo>
                  <a:pt x="341335" y="1719492"/>
                </a:lnTo>
                <a:lnTo>
                  <a:pt x="400178" y="1766190"/>
                </a:lnTo>
                <a:lnTo>
                  <a:pt x="462565" y="1808336"/>
                </a:lnTo>
                <a:lnTo>
                  <a:pt x="528245" y="1845680"/>
                </a:lnTo>
                <a:lnTo>
                  <a:pt x="596967" y="1877968"/>
                </a:lnTo>
                <a:lnTo>
                  <a:pt x="668479" y="1904951"/>
                </a:lnTo>
                <a:lnTo>
                  <a:pt x="742529" y="1926375"/>
                </a:lnTo>
                <a:lnTo>
                  <a:pt x="818865" y="1941990"/>
                </a:lnTo>
                <a:lnTo>
                  <a:pt x="897237" y="1951543"/>
                </a:lnTo>
                <a:lnTo>
                  <a:pt x="977391" y="1954784"/>
                </a:lnTo>
                <a:lnTo>
                  <a:pt x="1057546" y="1951543"/>
                </a:lnTo>
                <a:lnTo>
                  <a:pt x="1135918" y="1941990"/>
                </a:lnTo>
                <a:lnTo>
                  <a:pt x="1212254" y="1926375"/>
                </a:lnTo>
                <a:lnTo>
                  <a:pt x="1286304" y="1904951"/>
                </a:lnTo>
                <a:lnTo>
                  <a:pt x="1357816" y="1877968"/>
                </a:lnTo>
                <a:lnTo>
                  <a:pt x="1426538" y="1845680"/>
                </a:lnTo>
                <a:lnTo>
                  <a:pt x="1492218" y="1808336"/>
                </a:lnTo>
                <a:lnTo>
                  <a:pt x="1554605" y="1766190"/>
                </a:lnTo>
                <a:lnTo>
                  <a:pt x="1613448" y="1719492"/>
                </a:lnTo>
                <a:lnTo>
                  <a:pt x="1668494" y="1668494"/>
                </a:lnTo>
                <a:lnTo>
                  <a:pt x="1719492" y="1613448"/>
                </a:lnTo>
                <a:lnTo>
                  <a:pt x="1766190" y="1554605"/>
                </a:lnTo>
                <a:lnTo>
                  <a:pt x="1808336" y="1492218"/>
                </a:lnTo>
                <a:lnTo>
                  <a:pt x="1845680" y="1426538"/>
                </a:lnTo>
                <a:lnTo>
                  <a:pt x="1877968" y="1357816"/>
                </a:lnTo>
                <a:lnTo>
                  <a:pt x="1904951" y="1286304"/>
                </a:lnTo>
                <a:lnTo>
                  <a:pt x="1926375" y="1212254"/>
                </a:lnTo>
                <a:lnTo>
                  <a:pt x="1941990" y="1135918"/>
                </a:lnTo>
                <a:lnTo>
                  <a:pt x="1951543" y="1057546"/>
                </a:lnTo>
                <a:lnTo>
                  <a:pt x="1954783" y="977391"/>
                </a:lnTo>
                <a:lnTo>
                  <a:pt x="1951543" y="897237"/>
                </a:lnTo>
                <a:lnTo>
                  <a:pt x="1941990" y="818865"/>
                </a:lnTo>
                <a:lnTo>
                  <a:pt x="1926375" y="742529"/>
                </a:lnTo>
                <a:lnTo>
                  <a:pt x="1904951" y="668479"/>
                </a:lnTo>
                <a:lnTo>
                  <a:pt x="1877968" y="596967"/>
                </a:lnTo>
                <a:lnTo>
                  <a:pt x="1845680" y="528245"/>
                </a:lnTo>
                <a:lnTo>
                  <a:pt x="1808336" y="462565"/>
                </a:lnTo>
                <a:lnTo>
                  <a:pt x="1766190" y="400178"/>
                </a:lnTo>
                <a:lnTo>
                  <a:pt x="1719492" y="341335"/>
                </a:lnTo>
                <a:lnTo>
                  <a:pt x="1668494" y="286289"/>
                </a:lnTo>
                <a:lnTo>
                  <a:pt x="1613448" y="235291"/>
                </a:lnTo>
                <a:lnTo>
                  <a:pt x="1554605" y="188593"/>
                </a:lnTo>
                <a:lnTo>
                  <a:pt x="1492218" y="146447"/>
                </a:lnTo>
                <a:lnTo>
                  <a:pt x="1426538" y="109103"/>
                </a:lnTo>
                <a:lnTo>
                  <a:pt x="1357816" y="76815"/>
                </a:lnTo>
                <a:lnTo>
                  <a:pt x="1286304" y="49832"/>
                </a:lnTo>
                <a:lnTo>
                  <a:pt x="1212254" y="28408"/>
                </a:lnTo>
                <a:lnTo>
                  <a:pt x="1135918" y="12793"/>
                </a:lnTo>
                <a:lnTo>
                  <a:pt x="1057546" y="3240"/>
                </a:lnTo>
                <a:lnTo>
                  <a:pt x="9773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9439" y="631698"/>
            <a:ext cx="823594" cy="1148080"/>
          </a:xfrm>
          <a:custGeom>
            <a:avLst/>
            <a:gdLst/>
            <a:ahLst/>
            <a:cxnLst/>
            <a:rect l="l" t="t" r="r" b="b"/>
            <a:pathLst>
              <a:path w="823595" h="1148080">
                <a:moveTo>
                  <a:pt x="564550" y="248919"/>
                </a:moveTo>
                <a:lnTo>
                  <a:pt x="244210" y="248919"/>
                </a:lnTo>
                <a:lnTo>
                  <a:pt x="224251" y="265429"/>
                </a:lnTo>
                <a:lnTo>
                  <a:pt x="185692" y="303529"/>
                </a:lnTo>
                <a:lnTo>
                  <a:pt x="149371" y="346709"/>
                </a:lnTo>
                <a:lnTo>
                  <a:pt x="115800" y="394969"/>
                </a:lnTo>
                <a:lnTo>
                  <a:pt x="85492" y="447039"/>
                </a:lnTo>
                <a:lnTo>
                  <a:pt x="58959" y="500379"/>
                </a:lnTo>
                <a:lnTo>
                  <a:pt x="36712" y="556259"/>
                </a:lnTo>
                <a:lnTo>
                  <a:pt x="19264" y="613409"/>
                </a:lnTo>
                <a:lnTo>
                  <a:pt x="7127" y="670559"/>
                </a:lnTo>
                <a:lnTo>
                  <a:pt x="813" y="725169"/>
                </a:lnTo>
                <a:lnTo>
                  <a:pt x="0" y="753109"/>
                </a:lnTo>
                <a:lnTo>
                  <a:pt x="1417" y="784859"/>
                </a:lnTo>
                <a:lnTo>
                  <a:pt x="12391" y="848359"/>
                </a:lnTo>
                <a:lnTo>
                  <a:pt x="33399" y="906779"/>
                </a:lnTo>
                <a:lnTo>
                  <a:pt x="63456" y="961389"/>
                </a:lnTo>
                <a:lnTo>
                  <a:pt x="101582" y="1010919"/>
                </a:lnTo>
                <a:lnTo>
                  <a:pt x="146795" y="1054100"/>
                </a:lnTo>
                <a:lnTo>
                  <a:pt x="198111" y="1089659"/>
                </a:lnTo>
                <a:lnTo>
                  <a:pt x="254549" y="1117600"/>
                </a:lnTo>
                <a:lnTo>
                  <a:pt x="315127" y="1136650"/>
                </a:lnTo>
                <a:lnTo>
                  <a:pt x="378862" y="1146809"/>
                </a:lnTo>
                <a:lnTo>
                  <a:pt x="411606" y="1148079"/>
                </a:lnTo>
                <a:lnTo>
                  <a:pt x="446105" y="1146809"/>
                </a:lnTo>
                <a:lnTo>
                  <a:pt x="512298" y="1136650"/>
                </a:lnTo>
                <a:lnTo>
                  <a:pt x="574129" y="1117600"/>
                </a:lnTo>
                <a:lnTo>
                  <a:pt x="630849" y="1088389"/>
                </a:lnTo>
                <a:lnTo>
                  <a:pt x="681708" y="1052829"/>
                </a:lnTo>
                <a:lnTo>
                  <a:pt x="725959" y="1008379"/>
                </a:lnTo>
                <a:lnTo>
                  <a:pt x="744350" y="985519"/>
                </a:lnTo>
                <a:lnTo>
                  <a:pt x="383701" y="985519"/>
                </a:lnTo>
                <a:lnTo>
                  <a:pt x="370596" y="915669"/>
                </a:lnTo>
                <a:lnTo>
                  <a:pt x="359077" y="915669"/>
                </a:lnTo>
                <a:lnTo>
                  <a:pt x="347707" y="913129"/>
                </a:lnTo>
                <a:lnTo>
                  <a:pt x="302579" y="887729"/>
                </a:lnTo>
                <a:lnTo>
                  <a:pt x="270327" y="854709"/>
                </a:lnTo>
                <a:lnTo>
                  <a:pt x="252003" y="820419"/>
                </a:lnTo>
                <a:lnTo>
                  <a:pt x="247525" y="765809"/>
                </a:lnTo>
                <a:lnTo>
                  <a:pt x="506695" y="765809"/>
                </a:lnTo>
                <a:lnTo>
                  <a:pt x="502260" y="753109"/>
                </a:lnTo>
                <a:lnTo>
                  <a:pt x="469564" y="717550"/>
                </a:lnTo>
                <a:lnTo>
                  <a:pt x="422829" y="698500"/>
                </a:lnTo>
                <a:lnTo>
                  <a:pt x="408329" y="697229"/>
                </a:lnTo>
                <a:lnTo>
                  <a:pt x="392490" y="693419"/>
                </a:lnTo>
                <a:lnTo>
                  <a:pt x="377433" y="688339"/>
                </a:lnTo>
                <a:lnTo>
                  <a:pt x="363275" y="684529"/>
                </a:lnTo>
                <a:lnTo>
                  <a:pt x="350136" y="679450"/>
                </a:lnTo>
                <a:lnTo>
                  <a:pt x="310134" y="654050"/>
                </a:lnTo>
                <a:lnTo>
                  <a:pt x="303864" y="646429"/>
                </a:lnTo>
                <a:lnTo>
                  <a:pt x="291964" y="638809"/>
                </a:lnTo>
                <a:lnTo>
                  <a:pt x="267647" y="607059"/>
                </a:lnTo>
                <a:lnTo>
                  <a:pt x="261139" y="581659"/>
                </a:lnTo>
                <a:lnTo>
                  <a:pt x="261589" y="566419"/>
                </a:lnTo>
                <a:lnTo>
                  <a:pt x="269756" y="525779"/>
                </a:lnTo>
                <a:lnTo>
                  <a:pt x="295354" y="486409"/>
                </a:lnTo>
                <a:lnTo>
                  <a:pt x="332681" y="462279"/>
                </a:lnTo>
                <a:lnTo>
                  <a:pt x="364209" y="452119"/>
                </a:lnTo>
                <a:lnTo>
                  <a:pt x="370582" y="382269"/>
                </a:lnTo>
                <a:lnTo>
                  <a:pt x="698957" y="382269"/>
                </a:lnTo>
                <a:lnTo>
                  <a:pt x="689343" y="368300"/>
                </a:lnTo>
                <a:lnTo>
                  <a:pt x="649513" y="320039"/>
                </a:lnTo>
                <a:lnTo>
                  <a:pt x="605923" y="279400"/>
                </a:lnTo>
                <a:lnTo>
                  <a:pt x="582868" y="261619"/>
                </a:lnTo>
                <a:lnTo>
                  <a:pt x="564550" y="248919"/>
                </a:lnTo>
                <a:close/>
              </a:path>
              <a:path w="823595" h="1148080">
                <a:moveTo>
                  <a:pt x="419417" y="492759"/>
                </a:moveTo>
                <a:lnTo>
                  <a:pt x="376694" y="502919"/>
                </a:lnTo>
                <a:lnTo>
                  <a:pt x="339102" y="538479"/>
                </a:lnTo>
                <a:lnTo>
                  <a:pt x="329657" y="558800"/>
                </a:lnTo>
                <a:lnTo>
                  <a:pt x="331121" y="575309"/>
                </a:lnTo>
                <a:lnTo>
                  <a:pt x="358393" y="615950"/>
                </a:lnTo>
                <a:lnTo>
                  <a:pt x="399131" y="635000"/>
                </a:lnTo>
                <a:lnTo>
                  <a:pt x="414150" y="638809"/>
                </a:lnTo>
                <a:lnTo>
                  <a:pt x="428620" y="643889"/>
                </a:lnTo>
                <a:lnTo>
                  <a:pt x="442568" y="648969"/>
                </a:lnTo>
                <a:lnTo>
                  <a:pt x="455955" y="652779"/>
                </a:lnTo>
                <a:lnTo>
                  <a:pt x="468740" y="657859"/>
                </a:lnTo>
                <a:lnTo>
                  <a:pt x="480885" y="662939"/>
                </a:lnTo>
                <a:lnTo>
                  <a:pt x="492350" y="668019"/>
                </a:lnTo>
                <a:lnTo>
                  <a:pt x="503096" y="674369"/>
                </a:lnTo>
                <a:lnTo>
                  <a:pt x="513083" y="679450"/>
                </a:lnTo>
                <a:lnTo>
                  <a:pt x="522273" y="685800"/>
                </a:lnTo>
                <a:lnTo>
                  <a:pt x="530624" y="693419"/>
                </a:lnTo>
                <a:lnTo>
                  <a:pt x="542216" y="701039"/>
                </a:lnTo>
                <a:lnTo>
                  <a:pt x="570705" y="741679"/>
                </a:lnTo>
                <a:lnTo>
                  <a:pt x="575304" y="769619"/>
                </a:lnTo>
                <a:lnTo>
                  <a:pt x="574914" y="784859"/>
                </a:lnTo>
                <a:lnTo>
                  <a:pt x="567205" y="824229"/>
                </a:lnTo>
                <a:lnTo>
                  <a:pt x="537696" y="863600"/>
                </a:lnTo>
                <a:lnTo>
                  <a:pt x="521461" y="875029"/>
                </a:lnTo>
                <a:lnTo>
                  <a:pt x="514175" y="886459"/>
                </a:lnTo>
                <a:lnTo>
                  <a:pt x="505004" y="894079"/>
                </a:lnTo>
                <a:lnTo>
                  <a:pt x="494308" y="900429"/>
                </a:lnTo>
                <a:lnTo>
                  <a:pt x="482445" y="905509"/>
                </a:lnTo>
                <a:lnTo>
                  <a:pt x="469774" y="909319"/>
                </a:lnTo>
                <a:lnTo>
                  <a:pt x="456655" y="914400"/>
                </a:lnTo>
                <a:lnTo>
                  <a:pt x="452632" y="985519"/>
                </a:lnTo>
                <a:lnTo>
                  <a:pt x="744350" y="985519"/>
                </a:lnTo>
                <a:lnTo>
                  <a:pt x="778304" y="930909"/>
                </a:lnTo>
                <a:lnTo>
                  <a:pt x="802754" y="871219"/>
                </a:lnTo>
                <a:lnTo>
                  <a:pt x="817974" y="807719"/>
                </a:lnTo>
                <a:lnTo>
                  <a:pt x="823213" y="739139"/>
                </a:lnTo>
                <a:lnTo>
                  <a:pt x="822301" y="712469"/>
                </a:lnTo>
                <a:lnTo>
                  <a:pt x="815178" y="655319"/>
                </a:lnTo>
                <a:lnTo>
                  <a:pt x="801397" y="596900"/>
                </a:lnTo>
                <a:lnTo>
                  <a:pt x="794470" y="574039"/>
                </a:lnTo>
                <a:lnTo>
                  <a:pt x="493559" y="574039"/>
                </a:lnTo>
                <a:lnTo>
                  <a:pt x="491928" y="558800"/>
                </a:lnTo>
                <a:lnTo>
                  <a:pt x="487501" y="546100"/>
                </a:lnTo>
                <a:lnTo>
                  <a:pt x="480902" y="535939"/>
                </a:lnTo>
                <a:lnTo>
                  <a:pt x="472755" y="527050"/>
                </a:lnTo>
                <a:lnTo>
                  <a:pt x="467137" y="515619"/>
                </a:lnTo>
                <a:lnTo>
                  <a:pt x="458362" y="506729"/>
                </a:lnTo>
                <a:lnTo>
                  <a:pt x="447062" y="500379"/>
                </a:lnTo>
                <a:lnTo>
                  <a:pt x="433870" y="495300"/>
                </a:lnTo>
                <a:lnTo>
                  <a:pt x="419417" y="492759"/>
                </a:lnTo>
                <a:close/>
              </a:path>
              <a:path w="823595" h="1148080">
                <a:moveTo>
                  <a:pt x="506695" y="765809"/>
                </a:moveTo>
                <a:lnTo>
                  <a:pt x="316449" y="765809"/>
                </a:lnTo>
                <a:lnTo>
                  <a:pt x="316483" y="778509"/>
                </a:lnTo>
                <a:lnTo>
                  <a:pt x="328444" y="817879"/>
                </a:lnTo>
                <a:lnTo>
                  <a:pt x="356847" y="844550"/>
                </a:lnTo>
                <a:lnTo>
                  <a:pt x="391996" y="859789"/>
                </a:lnTo>
                <a:lnTo>
                  <a:pt x="404471" y="862329"/>
                </a:lnTo>
                <a:lnTo>
                  <a:pt x="420258" y="861059"/>
                </a:lnTo>
                <a:lnTo>
                  <a:pt x="434701" y="858519"/>
                </a:lnTo>
                <a:lnTo>
                  <a:pt x="447733" y="854709"/>
                </a:lnTo>
                <a:lnTo>
                  <a:pt x="459287" y="848359"/>
                </a:lnTo>
                <a:lnTo>
                  <a:pt x="469297" y="843279"/>
                </a:lnTo>
                <a:lnTo>
                  <a:pt x="501572" y="807719"/>
                </a:lnTo>
                <a:lnTo>
                  <a:pt x="508336" y="781050"/>
                </a:lnTo>
                <a:lnTo>
                  <a:pt x="506695" y="765809"/>
                </a:lnTo>
                <a:close/>
              </a:path>
              <a:path w="823595" h="1148080">
                <a:moveTo>
                  <a:pt x="698957" y="382269"/>
                </a:moveTo>
                <a:lnTo>
                  <a:pt x="439387" y="382269"/>
                </a:lnTo>
                <a:lnTo>
                  <a:pt x="439419" y="436879"/>
                </a:lnTo>
                <a:lnTo>
                  <a:pt x="455584" y="441959"/>
                </a:lnTo>
                <a:lnTo>
                  <a:pt x="470239" y="445769"/>
                </a:lnTo>
                <a:lnTo>
                  <a:pt x="483357" y="450850"/>
                </a:lnTo>
                <a:lnTo>
                  <a:pt x="494910" y="454659"/>
                </a:lnTo>
                <a:lnTo>
                  <a:pt x="504870" y="459739"/>
                </a:lnTo>
                <a:lnTo>
                  <a:pt x="513209" y="467359"/>
                </a:lnTo>
                <a:lnTo>
                  <a:pt x="519901" y="476250"/>
                </a:lnTo>
                <a:lnTo>
                  <a:pt x="529700" y="482600"/>
                </a:lnTo>
                <a:lnTo>
                  <a:pt x="555775" y="525779"/>
                </a:lnTo>
                <a:lnTo>
                  <a:pt x="562389" y="567689"/>
                </a:lnTo>
                <a:lnTo>
                  <a:pt x="493559" y="574039"/>
                </a:lnTo>
                <a:lnTo>
                  <a:pt x="794470" y="574039"/>
                </a:lnTo>
                <a:lnTo>
                  <a:pt x="781440" y="537209"/>
                </a:lnTo>
                <a:lnTo>
                  <a:pt x="755790" y="477519"/>
                </a:lnTo>
                <a:lnTo>
                  <a:pt x="724930" y="421639"/>
                </a:lnTo>
                <a:lnTo>
                  <a:pt x="707697" y="394969"/>
                </a:lnTo>
                <a:lnTo>
                  <a:pt x="698957" y="382269"/>
                </a:lnTo>
                <a:close/>
              </a:path>
              <a:path w="823595" h="1148080">
                <a:moveTo>
                  <a:pt x="156969" y="223519"/>
                </a:moveTo>
                <a:lnTo>
                  <a:pt x="137667" y="232409"/>
                </a:lnTo>
                <a:lnTo>
                  <a:pt x="145635" y="238759"/>
                </a:lnTo>
                <a:lnTo>
                  <a:pt x="155724" y="246379"/>
                </a:lnTo>
                <a:lnTo>
                  <a:pt x="167502" y="251459"/>
                </a:lnTo>
                <a:lnTo>
                  <a:pt x="180536" y="256539"/>
                </a:lnTo>
                <a:lnTo>
                  <a:pt x="194396" y="259079"/>
                </a:lnTo>
                <a:lnTo>
                  <a:pt x="210160" y="259079"/>
                </a:lnTo>
                <a:lnTo>
                  <a:pt x="223031" y="257809"/>
                </a:lnTo>
                <a:lnTo>
                  <a:pt x="234038" y="255269"/>
                </a:lnTo>
                <a:lnTo>
                  <a:pt x="244210" y="248919"/>
                </a:lnTo>
                <a:lnTo>
                  <a:pt x="564550" y="248919"/>
                </a:lnTo>
                <a:lnTo>
                  <a:pt x="559055" y="245109"/>
                </a:lnTo>
                <a:lnTo>
                  <a:pt x="539445" y="234950"/>
                </a:lnTo>
                <a:lnTo>
                  <a:pt x="199766" y="234950"/>
                </a:lnTo>
                <a:lnTo>
                  <a:pt x="176644" y="232409"/>
                </a:lnTo>
                <a:lnTo>
                  <a:pt x="166283" y="228600"/>
                </a:lnTo>
                <a:lnTo>
                  <a:pt x="156969" y="223519"/>
                </a:lnTo>
                <a:close/>
              </a:path>
              <a:path w="823595" h="1148080">
                <a:moveTo>
                  <a:pt x="214528" y="130809"/>
                </a:moveTo>
                <a:lnTo>
                  <a:pt x="144637" y="130809"/>
                </a:lnTo>
                <a:lnTo>
                  <a:pt x="167731" y="133350"/>
                </a:lnTo>
                <a:lnTo>
                  <a:pt x="191108" y="143509"/>
                </a:lnTo>
                <a:lnTo>
                  <a:pt x="224378" y="163829"/>
                </a:lnTo>
                <a:lnTo>
                  <a:pt x="243809" y="181609"/>
                </a:lnTo>
                <a:lnTo>
                  <a:pt x="252301" y="189229"/>
                </a:lnTo>
                <a:lnTo>
                  <a:pt x="259800" y="198119"/>
                </a:lnTo>
                <a:lnTo>
                  <a:pt x="266172" y="205739"/>
                </a:lnTo>
                <a:lnTo>
                  <a:pt x="271285" y="212089"/>
                </a:lnTo>
                <a:lnTo>
                  <a:pt x="275006" y="218439"/>
                </a:lnTo>
                <a:lnTo>
                  <a:pt x="262933" y="222250"/>
                </a:lnTo>
                <a:lnTo>
                  <a:pt x="250427" y="226059"/>
                </a:lnTo>
                <a:lnTo>
                  <a:pt x="212156" y="233679"/>
                </a:lnTo>
                <a:lnTo>
                  <a:pt x="199766" y="234950"/>
                </a:lnTo>
                <a:lnTo>
                  <a:pt x="539445" y="234950"/>
                </a:lnTo>
                <a:lnTo>
                  <a:pt x="534542" y="232409"/>
                </a:lnTo>
                <a:lnTo>
                  <a:pt x="275495" y="232409"/>
                </a:lnTo>
                <a:lnTo>
                  <a:pt x="275462" y="218439"/>
                </a:lnTo>
                <a:lnTo>
                  <a:pt x="301649" y="204469"/>
                </a:lnTo>
                <a:lnTo>
                  <a:pt x="288543" y="204469"/>
                </a:lnTo>
                <a:lnTo>
                  <a:pt x="283537" y="196850"/>
                </a:lnTo>
                <a:lnTo>
                  <a:pt x="277635" y="189229"/>
                </a:lnTo>
                <a:lnTo>
                  <a:pt x="270901" y="181609"/>
                </a:lnTo>
                <a:lnTo>
                  <a:pt x="263400" y="172719"/>
                </a:lnTo>
                <a:lnTo>
                  <a:pt x="255198" y="165100"/>
                </a:lnTo>
                <a:lnTo>
                  <a:pt x="246360" y="156209"/>
                </a:lnTo>
                <a:lnTo>
                  <a:pt x="236949" y="147319"/>
                </a:lnTo>
                <a:lnTo>
                  <a:pt x="227033" y="139700"/>
                </a:lnTo>
                <a:lnTo>
                  <a:pt x="216675" y="132079"/>
                </a:lnTo>
                <a:lnTo>
                  <a:pt x="214528" y="130809"/>
                </a:lnTo>
                <a:close/>
              </a:path>
              <a:path w="823595" h="1148080">
                <a:moveTo>
                  <a:pt x="562479" y="0"/>
                </a:moveTo>
                <a:lnTo>
                  <a:pt x="247562" y="0"/>
                </a:lnTo>
                <a:lnTo>
                  <a:pt x="288543" y="204469"/>
                </a:lnTo>
                <a:lnTo>
                  <a:pt x="508280" y="204469"/>
                </a:lnTo>
                <a:lnTo>
                  <a:pt x="562479" y="0"/>
                </a:lnTo>
                <a:close/>
              </a:path>
              <a:path w="823595" h="1148080">
                <a:moveTo>
                  <a:pt x="148893" y="104139"/>
                </a:moveTo>
                <a:lnTo>
                  <a:pt x="125714" y="104139"/>
                </a:lnTo>
                <a:lnTo>
                  <a:pt x="114307" y="107950"/>
                </a:lnTo>
                <a:lnTo>
                  <a:pt x="122891" y="137159"/>
                </a:lnTo>
                <a:lnTo>
                  <a:pt x="133529" y="133350"/>
                </a:lnTo>
                <a:lnTo>
                  <a:pt x="144637" y="130809"/>
                </a:lnTo>
                <a:lnTo>
                  <a:pt x="214528" y="130809"/>
                </a:lnTo>
                <a:lnTo>
                  <a:pt x="205940" y="125729"/>
                </a:lnTo>
                <a:lnTo>
                  <a:pt x="194893" y="119379"/>
                </a:lnTo>
                <a:lnTo>
                  <a:pt x="183601" y="113029"/>
                </a:lnTo>
                <a:lnTo>
                  <a:pt x="160536" y="105409"/>
                </a:lnTo>
                <a:lnTo>
                  <a:pt x="148893" y="104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8777"/>
                </a:solidFill>
              </a:rPr>
              <a:t>Sc</a:t>
            </a:r>
            <a:r>
              <a:rPr sz="4000" spc="-40" dirty="0">
                <a:solidFill>
                  <a:srgbClr val="088777"/>
                </a:solidFill>
              </a:rPr>
              <a:t>h</a:t>
            </a:r>
            <a:r>
              <a:rPr sz="4000" spc="-20" dirty="0">
                <a:solidFill>
                  <a:srgbClr val="088777"/>
                </a:solidFill>
              </a:rPr>
              <a:t>olarship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Search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105" dirty="0">
                <a:solidFill>
                  <a:srgbClr val="088777"/>
                </a:solidFill>
              </a:rPr>
              <a:t>T</a:t>
            </a:r>
            <a:r>
              <a:rPr sz="4000" spc="-20" dirty="0">
                <a:solidFill>
                  <a:srgbClr val="088777"/>
                </a:solidFill>
              </a:rPr>
              <a:t>ips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647228"/>
            <a:ext cx="7663815" cy="430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Start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rchi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A1F63"/>
                </a:solidFill>
                <a:latin typeface="Arial"/>
                <a:cs typeface="Arial"/>
              </a:rPr>
              <a:t>FR</a:t>
            </a:r>
            <a:r>
              <a:rPr sz="2400" b="1" spc="-15" dirty="0">
                <a:solidFill>
                  <a:srgbClr val="AA1F6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AA1F63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arship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search sites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n’t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nore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arships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amounts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n’t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miss dead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arships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every year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161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rate we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sites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arget,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mar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ntucky Fried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n:</a:t>
            </a:r>
            <a:endParaRPr sz="2400">
              <a:latin typeface="Arial"/>
              <a:cs typeface="Arial"/>
            </a:endParaRPr>
          </a:p>
          <a:p>
            <a:pPr marL="1155700" marR="5080" lvl="1" indent="-228600">
              <a:lnSpc>
                <a:spcPts val="2160"/>
              </a:lnSpc>
              <a:spcBef>
                <a:spcPts val="1945"/>
              </a:spcBef>
              <a:buClr>
                <a:srgbClr val="ED5427"/>
              </a:buClr>
              <a:buSzPct val="80000"/>
              <a:buFont typeface="Arial"/>
              <a:buChar char="◦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All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 schola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ship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ams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don't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 there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4416" y="228600"/>
            <a:ext cx="1955164" cy="1955164"/>
          </a:xfrm>
          <a:custGeom>
            <a:avLst/>
            <a:gdLst/>
            <a:ahLst/>
            <a:cxnLst/>
            <a:rect l="l" t="t" r="r" b="b"/>
            <a:pathLst>
              <a:path w="1955165" h="1955164">
                <a:moveTo>
                  <a:pt x="977391" y="0"/>
                </a:moveTo>
                <a:lnTo>
                  <a:pt x="897237" y="3240"/>
                </a:lnTo>
                <a:lnTo>
                  <a:pt x="818865" y="12793"/>
                </a:lnTo>
                <a:lnTo>
                  <a:pt x="742529" y="28408"/>
                </a:lnTo>
                <a:lnTo>
                  <a:pt x="668479" y="49832"/>
                </a:lnTo>
                <a:lnTo>
                  <a:pt x="596967" y="76815"/>
                </a:lnTo>
                <a:lnTo>
                  <a:pt x="528245" y="109103"/>
                </a:lnTo>
                <a:lnTo>
                  <a:pt x="462565" y="146447"/>
                </a:lnTo>
                <a:lnTo>
                  <a:pt x="400178" y="188593"/>
                </a:lnTo>
                <a:lnTo>
                  <a:pt x="341335" y="235291"/>
                </a:lnTo>
                <a:lnTo>
                  <a:pt x="286289" y="286289"/>
                </a:lnTo>
                <a:lnTo>
                  <a:pt x="235291" y="341335"/>
                </a:lnTo>
                <a:lnTo>
                  <a:pt x="188593" y="400178"/>
                </a:lnTo>
                <a:lnTo>
                  <a:pt x="146447" y="462565"/>
                </a:lnTo>
                <a:lnTo>
                  <a:pt x="109103" y="528245"/>
                </a:lnTo>
                <a:lnTo>
                  <a:pt x="76815" y="596967"/>
                </a:lnTo>
                <a:lnTo>
                  <a:pt x="49832" y="668479"/>
                </a:lnTo>
                <a:lnTo>
                  <a:pt x="28408" y="742529"/>
                </a:lnTo>
                <a:lnTo>
                  <a:pt x="12793" y="818865"/>
                </a:lnTo>
                <a:lnTo>
                  <a:pt x="3240" y="897237"/>
                </a:lnTo>
                <a:lnTo>
                  <a:pt x="0" y="977391"/>
                </a:lnTo>
                <a:lnTo>
                  <a:pt x="3240" y="1057546"/>
                </a:lnTo>
                <a:lnTo>
                  <a:pt x="12793" y="1135918"/>
                </a:lnTo>
                <a:lnTo>
                  <a:pt x="28408" y="1212254"/>
                </a:lnTo>
                <a:lnTo>
                  <a:pt x="49832" y="1286304"/>
                </a:lnTo>
                <a:lnTo>
                  <a:pt x="76815" y="1357816"/>
                </a:lnTo>
                <a:lnTo>
                  <a:pt x="109103" y="1426538"/>
                </a:lnTo>
                <a:lnTo>
                  <a:pt x="146447" y="1492218"/>
                </a:lnTo>
                <a:lnTo>
                  <a:pt x="188593" y="1554605"/>
                </a:lnTo>
                <a:lnTo>
                  <a:pt x="235291" y="1613448"/>
                </a:lnTo>
                <a:lnTo>
                  <a:pt x="286289" y="1668494"/>
                </a:lnTo>
                <a:lnTo>
                  <a:pt x="341335" y="1719492"/>
                </a:lnTo>
                <a:lnTo>
                  <a:pt x="400178" y="1766190"/>
                </a:lnTo>
                <a:lnTo>
                  <a:pt x="462565" y="1808336"/>
                </a:lnTo>
                <a:lnTo>
                  <a:pt x="528245" y="1845680"/>
                </a:lnTo>
                <a:lnTo>
                  <a:pt x="596967" y="1877968"/>
                </a:lnTo>
                <a:lnTo>
                  <a:pt x="668479" y="1904951"/>
                </a:lnTo>
                <a:lnTo>
                  <a:pt x="742529" y="1926375"/>
                </a:lnTo>
                <a:lnTo>
                  <a:pt x="818865" y="1941990"/>
                </a:lnTo>
                <a:lnTo>
                  <a:pt x="897237" y="1951543"/>
                </a:lnTo>
                <a:lnTo>
                  <a:pt x="977391" y="1954784"/>
                </a:lnTo>
                <a:lnTo>
                  <a:pt x="1057546" y="1951543"/>
                </a:lnTo>
                <a:lnTo>
                  <a:pt x="1135918" y="1941990"/>
                </a:lnTo>
                <a:lnTo>
                  <a:pt x="1212254" y="1926375"/>
                </a:lnTo>
                <a:lnTo>
                  <a:pt x="1286304" y="1904951"/>
                </a:lnTo>
                <a:lnTo>
                  <a:pt x="1357816" y="1877968"/>
                </a:lnTo>
                <a:lnTo>
                  <a:pt x="1426538" y="1845680"/>
                </a:lnTo>
                <a:lnTo>
                  <a:pt x="1492218" y="1808336"/>
                </a:lnTo>
                <a:lnTo>
                  <a:pt x="1554605" y="1766190"/>
                </a:lnTo>
                <a:lnTo>
                  <a:pt x="1613448" y="1719492"/>
                </a:lnTo>
                <a:lnTo>
                  <a:pt x="1668494" y="1668494"/>
                </a:lnTo>
                <a:lnTo>
                  <a:pt x="1719492" y="1613448"/>
                </a:lnTo>
                <a:lnTo>
                  <a:pt x="1766190" y="1554605"/>
                </a:lnTo>
                <a:lnTo>
                  <a:pt x="1808336" y="1492218"/>
                </a:lnTo>
                <a:lnTo>
                  <a:pt x="1845680" y="1426538"/>
                </a:lnTo>
                <a:lnTo>
                  <a:pt x="1877968" y="1357816"/>
                </a:lnTo>
                <a:lnTo>
                  <a:pt x="1904951" y="1286304"/>
                </a:lnTo>
                <a:lnTo>
                  <a:pt x="1926375" y="1212254"/>
                </a:lnTo>
                <a:lnTo>
                  <a:pt x="1941990" y="1135918"/>
                </a:lnTo>
                <a:lnTo>
                  <a:pt x="1951543" y="1057546"/>
                </a:lnTo>
                <a:lnTo>
                  <a:pt x="1954783" y="977391"/>
                </a:lnTo>
                <a:lnTo>
                  <a:pt x="1951543" y="897237"/>
                </a:lnTo>
                <a:lnTo>
                  <a:pt x="1941990" y="818865"/>
                </a:lnTo>
                <a:lnTo>
                  <a:pt x="1926375" y="742529"/>
                </a:lnTo>
                <a:lnTo>
                  <a:pt x="1904951" y="668479"/>
                </a:lnTo>
                <a:lnTo>
                  <a:pt x="1877968" y="596967"/>
                </a:lnTo>
                <a:lnTo>
                  <a:pt x="1845680" y="528245"/>
                </a:lnTo>
                <a:lnTo>
                  <a:pt x="1808336" y="462565"/>
                </a:lnTo>
                <a:lnTo>
                  <a:pt x="1766190" y="400178"/>
                </a:lnTo>
                <a:lnTo>
                  <a:pt x="1719492" y="341335"/>
                </a:lnTo>
                <a:lnTo>
                  <a:pt x="1668494" y="286289"/>
                </a:lnTo>
                <a:lnTo>
                  <a:pt x="1613448" y="235291"/>
                </a:lnTo>
                <a:lnTo>
                  <a:pt x="1554605" y="188593"/>
                </a:lnTo>
                <a:lnTo>
                  <a:pt x="1492218" y="146447"/>
                </a:lnTo>
                <a:lnTo>
                  <a:pt x="1426538" y="109103"/>
                </a:lnTo>
                <a:lnTo>
                  <a:pt x="1357816" y="76815"/>
                </a:lnTo>
                <a:lnTo>
                  <a:pt x="1286304" y="49832"/>
                </a:lnTo>
                <a:lnTo>
                  <a:pt x="1212254" y="28408"/>
                </a:lnTo>
                <a:lnTo>
                  <a:pt x="1135918" y="12793"/>
                </a:lnTo>
                <a:lnTo>
                  <a:pt x="1057546" y="3240"/>
                </a:lnTo>
                <a:lnTo>
                  <a:pt x="9773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685800"/>
            <a:ext cx="1066165" cy="1066165"/>
          </a:xfrm>
          <a:custGeom>
            <a:avLst/>
            <a:gdLst/>
            <a:ahLst/>
            <a:cxnLst/>
            <a:rect l="l" t="t" r="r" b="b"/>
            <a:pathLst>
              <a:path w="1066165" h="1066164">
                <a:moveTo>
                  <a:pt x="532892" y="0"/>
                </a:moveTo>
                <a:lnTo>
                  <a:pt x="488643" y="1737"/>
                </a:lnTo>
                <a:lnTo>
                  <a:pt x="445478" y="6866"/>
                </a:lnTo>
                <a:lnTo>
                  <a:pt x="403526" y="15256"/>
                </a:lnTo>
                <a:lnTo>
                  <a:pt x="362915" y="26781"/>
                </a:lnTo>
                <a:lnTo>
                  <a:pt x="323772" y="41312"/>
                </a:lnTo>
                <a:lnTo>
                  <a:pt x="286226" y="58721"/>
                </a:lnTo>
                <a:lnTo>
                  <a:pt x="250406" y="78880"/>
                </a:lnTo>
                <a:lnTo>
                  <a:pt x="216438" y="101660"/>
                </a:lnTo>
                <a:lnTo>
                  <a:pt x="184452" y="126935"/>
                </a:lnTo>
                <a:lnTo>
                  <a:pt x="154574" y="154574"/>
                </a:lnTo>
                <a:lnTo>
                  <a:pt x="126935" y="184452"/>
                </a:lnTo>
                <a:lnTo>
                  <a:pt x="101660" y="216438"/>
                </a:lnTo>
                <a:lnTo>
                  <a:pt x="78880" y="250406"/>
                </a:lnTo>
                <a:lnTo>
                  <a:pt x="58721" y="286226"/>
                </a:lnTo>
                <a:lnTo>
                  <a:pt x="41312" y="323772"/>
                </a:lnTo>
                <a:lnTo>
                  <a:pt x="26781" y="362915"/>
                </a:lnTo>
                <a:lnTo>
                  <a:pt x="15256" y="403526"/>
                </a:lnTo>
                <a:lnTo>
                  <a:pt x="6866" y="445478"/>
                </a:lnTo>
                <a:lnTo>
                  <a:pt x="1737" y="488643"/>
                </a:lnTo>
                <a:lnTo>
                  <a:pt x="0" y="532892"/>
                </a:lnTo>
                <a:lnTo>
                  <a:pt x="1737" y="576092"/>
                </a:lnTo>
                <a:lnTo>
                  <a:pt x="6866" y="618422"/>
                </a:lnTo>
                <a:lnTo>
                  <a:pt x="15256" y="659738"/>
                </a:lnTo>
                <a:lnTo>
                  <a:pt x="26781" y="699893"/>
                </a:lnTo>
                <a:lnTo>
                  <a:pt x="41312" y="738743"/>
                </a:lnTo>
                <a:lnTo>
                  <a:pt x="58721" y="776140"/>
                </a:lnTo>
                <a:lnTo>
                  <a:pt x="78880" y="811941"/>
                </a:lnTo>
                <a:lnTo>
                  <a:pt x="101660" y="845998"/>
                </a:lnTo>
                <a:lnTo>
                  <a:pt x="126935" y="878168"/>
                </a:lnTo>
                <a:lnTo>
                  <a:pt x="154574" y="908304"/>
                </a:lnTo>
                <a:lnTo>
                  <a:pt x="184452" y="936260"/>
                </a:lnTo>
                <a:lnTo>
                  <a:pt x="216438" y="961891"/>
                </a:lnTo>
                <a:lnTo>
                  <a:pt x="250406" y="985053"/>
                </a:lnTo>
                <a:lnTo>
                  <a:pt x="286226" y="1005598"/>
                </a:lnTo>
                <a:lnTo>
                  <a:pt x="323772" y="1023381"/>
                </a:lnTo>
                <a:lnTo>
                  <a:pt x="362915" y="1038258"/>
                </a:lnTo>
                <a:lnTo>
                  <a:pt x="403526" y="1050082"/>
                </a:lnTo>
                <a:lnTo>
                  <a:pt x="445478" y="1058708"/>
                </a:lnTo>
                <a:lnTo>
                  <a:pt x="488643" y="1063990"/>
                </a:lnTo>
                <a:lnTo>
                  <a:pt x="532892" y="1065784"/>
                </a:lnTo>
                <a:lnTo>
                  <a:pt x="576110" y="1063990"/>
                </a:lnTo>
                <a:lnTo>
                  <a:pt x="618457" y="1058708"/>
                </a:lnTo>
                <a:lnTo>
                  <a:pt x="659787" y="1050082"/>
                </a:lnTo>
                <a:lnTo>
                  <a:pt x="699955" y="1038258"/>
                </a:lnTo>
                <a:lnTo>
                  <a:pt x="738816" y="1023381"/>
                </a:lnTo>
                <a:lnTo>
                  <a:pt x="776224" y="1005598"/>
                </a:lnTo>
                <a:lnTo>
                  <a:pt x="812033" y="985053"/>
                </a:lnTo>
                <a:lnTo>
                  <a:pt x="823861" y="977011"/>
                </a:lnTo>
                <a:lnTo>
                  <a:pt x="532892" y="977011"/>
                </a:lnTo>
                <a:lnTo>
                  <a:pt x="495764" y="975517"/>
                </a:lnTo>
                <a:lnTo>
                  <a:pt x="424147" y="963933"/>
                </a:lnTo>
                <a:lnTo>
                  <a:pt x="356812" y="941693"/>
                </a:lnTo>
                <a:lnTo>
                  <a:pt x="294680" y="909763"/>
                </a:lnTo>
                <a:lnTo>
                  <a:pt x="238670" y="869113"/>
                </a:lnTo>
                <a:lnTo>
                  <a:pt x="189702" y="820709"/>
                </a:lnTo>
                <a:lnTo>
                  <a:pt x="148696" y="765519"/>
                </a:lnTo>
                <a:lnTo>
                  <a:pt x="116572" y="704512"/>
                </a:lnTo>
                <a:lnTo>
                  <a:pt x="94248" y="638655"/>
                </a:lnTo>
                <a:lnTo>
                  <a:pt x="82646" y="568915"/>
                </a:lnTo>
                <a:lnTo>
                  <a:pt x="81154" y="532850"/>
                </a:lnTo>
                <a:lnTo>
                  <a:pt x="82646" y="495763"/>
                </a:lnTo>
                <a:lnTo>
                  <a:pt x="94248" y="424139"/>
                </a:lnTo>
                <a:lnTo>
                  <a:pt x="116572" y="356792"/>
                </a:lnTo>
                <a:lnTo>
                  <a:pt x="148696" y="294644"/>
                </a:lnTo>
                <a:lnTo>
                  <a:pt x="189702" y="238616"/>
                </a:lnTo>
                <a:lnTo>
                  <a:pt x="238670" y="189629"/>
                </a:lnTo>
                <a:lnTo>
                  <a:pt x="294680" y="148605"/>
                </a:lnTo>
                <a:lnTo>
                  <a:pt x="356812" y="116464"/>
                </a:lnTo>
                <a:lnTo>
                  <a:pt x="424147" y="94129"/>
                </a:lnTo>
                <a:lnTo>
                  <a:pt x="495764" y="82520"/>
                </a:lnTo>
                <a:lnTo>
                  <a:pt x="532892" y="81025"/>
                </a:lnTo>
                <a:lnTo>
                  <a:pt x="815241" y="81025"/>
                </a:lnTo>
                <a:lnTo>
                  <a:pt x="812033" y="78880"/>
                </a:lnTo>
                <a:lnTo>
                  <a:pt x="776224" y="58721"/>
                </a:lnTo>
                <a:lnTo>
                  <a:pt x="738816" y="41312"/>
                </a:lnTo>
                <a:lnTo>
                  <a:pt x="699955" y="26781"/>
                </a:lnTo>
                <a:lnTo>
                  <a:pt x="659787" y="15256"/>
                </a:lnTo>
                <a:lnTo>
                  <a:pt x="618457" y="6866"/>
                </a:lnTo>
                <a:lnTo>
                  <a:pt x="576110" y="1737"/>
                </a:lnTo>
                <a:lnTo>
                  <a:pt x="532892" y="0"/>
                </a:lnTo>
                <a:close/>
              </a:path>
              <a:path w="1066165" h="1066164">
                <a:moveTo>
                  <a:pt x="815241" y="81025"/>
                </a:moveTo>
                <a:lnTo>
                  <a:pt x="532892" y="81025"/>
                </a:lnTo>
                <a:lnTo>
                  <a:pt x="568915" y="82520"/>
                </a:lnTo>
                <a:lnTo>
                  <a:pt x="604210" y="86926"/>
                </a:lnTo>
                <a:lnTo>
                  <a:pt x="672129" y="104014"/>
                </a:lnTo>
                <a:lnTo>
                  <a:pt x="735683" y="131367"/>
                </a:lnTo>
                <a:lnTo>
                  <a:pt x="793902" y="168064"/>
                </a:lnTo>
                <a:lnTo>
                  <a:pt x="845820" y="213185"/>
                </a:lnTo>
                <a:lnTo>
                  <a:pt x="890468" y="265807"/>
                </a:lnTo>
                <a:lnTo>
                  <a:pt x="926879" y="325011"/>
                </a:lnTo>
                <a:lnTo>
                  <a:pt x="954084" y="389873"/>
                </a:lnTo>
                <a:lnTo>
                  <a:pt x="971118" y="459474"/>
                </a:lnTo>
                <a:lnTo>
                  <a:pt x="977011" y="532892"/>
                </a:lnTo>
                <a:lnTo>
                  <a:pt x="975517" y="568915"/>
                </a:lnTo>
                <a:lnTo>
                  <a:pt x="963933" y="638655"/>
                </a:lnTo>
                <a:lnTo>
                  <a:pt x="941693" y="704512"/>
                </a:lnTo>
                <a:lnTo>
                  <a:pt x="909763" y="765519"/>
                </a:lnTo>
                <a:lnTo>
                  <a:pt x="869113" y="820709"/>
                </a:lnTo>
                <a:lnTo>
                  <a:pt x="820709" y="869113"/>
                </a:lnTo>
                <a:lnTo>
                  <a:pt x="765519" y="909763"/>
                </a:lnTo>
                <a:lnTo>
                  <a:pt x="704512" y="941693"/>
                </a:lnTo>
                <a:lnTo>
                  <a:pt x="638655" y="963933"/>
                </a:lnTo>
                <a:lnTo>
                  <a:pt x="568915" y="975517"/>
                </a:lnTo>
                <a:lnTo>
                  <a:pt x="532892" y="977011"/>
                </a:lnTo>
                <a:lnTo>
                  <a:pt x="823861" y="977011"/>
                </a:lnTo>
                <a:lnTo>
                  <a:pt x="878274" y="936260"/>
                </a:lnTo>
                <a:lnTo>
                  <a:pt x="908415" y="908304"/>
                </a:lnTo>
                <a:lnTo>
                  <a:pt x="936375" y="878168"/>
                </a:lnTo>
                <a:lnTo>
                  <a:pt x="962010" y="845998"/>
                </a:lnTo>
                <a:lnTo>
                  <a:pt x="985174" y="811941"/>
                </a:lnTo>
                <a:lnTo>
                  <a:pt x="1005721" y="776140"/>
                </a:lnTo>
                <a:lnTo>
                  <a:pt x="1023506" y="738743"/>
                </a:lnTo>
                <a:lnTo>
                  <a:pt x="1038384" y="699893"/>
                </a:lnTo>
                <a:lnTo>
                  <a:pt x="1050209" y="659738"/>
                </a:lnTo>
                <a:lnTo>
                  <a:pt x="1058835" y="618422"/>
                </a:lnTo>
                <a:lnTo>
                  <a:pt x="1064117" y="576092"/>
                </a:lnTo>
                <a:lnTo>
                  <a:pt x="1065909" y="532850"/>
                </a:lnTo>
                <a:lnTo>
                  <a:pt x="1064117" y="488643"/>
                </a:lnTo>
                <a:lnTo>
                  <a:pt x="1058835" y="445478"/>
                </a:lnTo>
                <a:lnTo>
                  <a:pt x="1050209" y="403526"/>
                </a:lnTo>
                <a:lnTo>
                  <a:pt x="1038384" y="362915"/>
                </a:lnTo>
                <a:lnTo>
                  <a:pt x="1023506" y="323772"/>
                </a:lnTo>
                <a:lnTo>
                  <a:pt x="1005721" y="286226"/>
                </a:lnTo>
                <a:lnTo>
                  <a:pt x="985174" y="250406"/>
                </a:lnTo>
                <a:lnTo>
                  <a:pt x="962010" y="216438"/>
                </a:lnTo>
                <a:lnTo>
                  <a:pt x="936375" y="184452"/>
                </a:lnTo>
                <a:lnTo>
                  <a:pt x="908415" y="154574"/>
                </a:lnTo>
                <a:lnTo>
                  <a:pt x="878274" y="126935"/>
                </a:lnTo>
                <a:lnTo>
                  <a:pt x="846098" y="101660"/>
                </a:lnTo>
                <a:lnTo>
                  <a:pt x="815241" y="81025"/>
                </a:lnTo>
                <a:close/>
              </a:path>
              <a:path w="1066165" h="1066164">
                <a:moveTo>
                  <a:pt x="521534" y="177967"/>
                </a:moveTo>
                <a:lnTo>
                  <a:pt x="509729" y="184044"/>
                </a:lnTo>
                <a:lnTo>
                  <a:pt x="502548" y="195830"/>
                </a:lnTo>
                <a:lnTo>
                  <a:pt x="500126" y="210486"/>
                </a:lnTo>
                <a:lnTo>
                  <a:pt x="500126" y="590119"/>
                </a:lnTo>
                <a:lnTo>
                  <a:pt x="501234" y="602042"/>
                </a:lnTo>
                <a:lnTo>
                  <a:pt x="508762" y="614045"/>
                </a:lnTo>
                <a:lnTo>
                  <a:pt x="540672" y="614021"/>
                </a:lnTo>
                <a:lnTo>
                  <a:pt x="656184" y="532850"/>
                </a:lnTo>
                <a:lnTo>
                  <a:pt x="557021" y="532850"/>
                </a:lnTo>
                <a:lnTo>
                  <a:pt x="554896" y="200063"/>
                </a:lnTo>
                <a:lnTo>
                  <a:pt x="547348" y="188831"/>
                </a:lnTo>
                <a:lnTo>
                  <a:pt x="535737" y="180867"/>
                </a:lnTo>
                <a:lnTo>
                  <a:pt x="521534" y="177967"/>
                </a:lnTo>
                <a:close/>
              </a:path>
              <a:path w="1066165" h="1066164">
                <a:moveTo>
                  <a:pt x="791902" y="382815"/>
                </a:moveTo>
                <a:lnTo>
                  <a:pt x="780087" y="383083"/>
                </a:lnTo>
                <a:lnTo>
                  <a:pt x="767561" y="388130"/>
                </a:lnTo>
                <a:lnTo>
                  <a:pt x="557021" y="532850"/>
                </a:lnTo>
                <a:lnTo>
                  <a:pt x="656184" y="532850"/>
                </a:lnTo>
                <a:lnTo>
                  <a:pt x="807388" y="426597"/>
                </a:lnTo>
                <a:lnTo>
                  <a:pt x="812464" y="414563"/>
                </a:lnTo>
                <a:lnTo>
                  <a:pt x="812071" y="404092"/>
                </a:lnTo>
                <a:lnTo>
                  <a:pt x="807085" y="395859"/>
                </a:lnTo>
                <a:lnTo>
                  <a:pt x="801863" y="388245"/>
                </a:lnTo>
                <a:lnTo>
                  <a:pt x="791902" y="38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5800" y="3352800"/>
            <a:ext cx="7848600" cy="2967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15" dirty="0" smtClean="0">
                <a:latin typeface="Arial"/>
                <a:cs typeface="Arial"/>
              </a:rPr>
              <a:t>Appl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Financia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Aid</a:t>
            </a:r>
            <a:endParaRPr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ED5427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15" dirty="0" smtClean="0">
                <a:latin typeface="Arial"/>
                <a:cs typeface="Arial"/>
              </a:rPr>
              <a:t>Id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fy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70"/>
              </a:spcBef>
              <a:buClr>
                <a:srgbClr val="ED5427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25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aid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ED5427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25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ens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ext</a:t>
            </a:r>
            <a:endParaRPr sz="2800" dirty="0" smtClean="0">
              <a:latin typeface="Arial"/>
              <a:cs typeface="Arial"/>
            </a:endParaRPr>
          </a:p>
          <a:p>
            <a:pPr marL="355600" indent="-342900">
              <a:lnSpc>
                <a:spcPts val="3329"/>
              </a:lnSpc>
              <a:spcBef>
                <a:spcPts val="1560"/>
              </a:spcBef>
              <a:buClr>
                <a:srgbClr val="ED5427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ki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Picture 6" descr="Agenda - Highway Sign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410"/>
            <a:ext cx="6324600" cy="2815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1" y="10668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Tonight our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fast</a:t>
            </a:r>
            <a:r>
              <a:rPr spc="-20" dirty="0">
                <a:solidFill>
                  <a:srgbClr val="088777"/>
                </a:solidFill>
              </a:rPr>
              <a:t>w</a:t>
            </a:r>
            <a:r>
              <a:rPr dirty="0">
                <a:solidFill>
                  <a:srgbClr val="088777"/>
                </a:solidFill>
              </a:rPr>
              <a:t>eb.c</a:t>
            </a:r>
            <a:r>
              <a:rPr spc="-15" dirty="0">
                <a:solidFill>
                  <a:srgbClr val="088777"/>
                </a:solidFill>
              </a:rPr>
              <a:t>o</a:t>
            </a:r>
            <a:r>
              <a:rPr dirty="0">
                <a:solidFill>
                  <a:srgbClr val="088777"/>
                </a:solidFill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91819"/>
            <a:ext cx="7373620" cy="385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Exce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site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sear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hin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data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pul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 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also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nds email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alerts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when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chola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15" dirty="0">
                <a:latin typeface="Arial"/>
                <a:cs typeface="Arial"/>
              </a:rPr>
              <a:t>hip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hes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 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t.</a:t>
            </a:r>
            <a:endParaRPr sz="2800">
              <a:latin typeface="Arial"/>
              <a:cs typeface="Arial"/>
            </a:endParaRPr>
          </a:p>
          <a:p>
            <a:pPr marL="355600" marR="1651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st,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ost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 up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ated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ship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u="heavy" spc="-20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Fas</a:t>
            </a:r>
            <a:r>
              <a:rPr sz="2800" b="1" u="heavy" spc="-5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t</a:t>
            </a:r>
            <a:r>
              <a:rPr sz="2800" b="1" u="heavy" spc="-80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W</a:t>
            </a:r>
            <a:r>
              <a:rPr sz="2800" b="1" u="heavy" spc="-15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eb.c</a:t>
            </a:r>
            <a:r>
              <a:rPr sz="2800" b="1" u="heavy" spc="-25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om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1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20" dirty="0">
                <a:solidFill>
                  <a:srgbClr val="088777"/>
                </a:solidFill>
              </a:rPr>
              <a:t>Alternative/</a:t>
            </a:r>
            <a:r>
              <a:rPr sz="3700" spc="-40" dirty="0">
                <a:solidFill>
                  <a:srgbClr val="088777"/>
                </a:solidFill>
              </a:rPr>
              <a:t>P</a:t>
            </a:r>
            <a:r>
              <a:rPr sz="3700" spc="-20" dirty="0">
                <a:solidFill>
                  <a:srgbClr val="088777"/>
                </a:solidFill>
              </a:rPr>
              <a:t>rivate</a:t>
            </a:r>
            <a:r>
              <a:rPr sz="3700" spc="55" dirty="0">
                <a:solidFill>
                  <a:srgbClr val="088777"/>
                </a:solidFill>
              </a:rPr>
              <a:t> </a:t>
            </a:r>
            <a:r>
              <a:rPr sz="3700" spc="-25" dirty="0">
                <a:solidFill>
                  <a:srgbClr val="088777"/>
                </a:solidFill>
              </a:rPr>
              <a:t>Ed</a:t>
            </a:r>
            <a:r>
              <a:rPr sz="3700" spc="-40" dirty="0">
                <a:solidFill>
                  <a:srgbClr val="088777"/>
                </a:solidFill>
              </a:rPr>
              <a:t>u</a:t>
            </a:r>
            <a:r>
              <a:rPr sz="3700" spc="-20" dirty="0">
                <a:solidFill>
                  <a:srgbClr val="088777"/>
                </a:solidFill>
              </a:rPr>
              <a:t>cation</a:t>
            </a:r>
            <a:endParaRPr sz="3700"/>
          </a:p>
          <a:p>
            <a:pPr marL="12700">
              <a:lnSpc>
                <a:spcPts val="4400"/>
              </a:lnSpc>
            </a:pPr>
            <a:r>
              <a:rPr sz="3700" spc="-30" dirty="0">
                <a:solidFill>
                  <a:srgbClr val="088777"/>
                </a:solidFill>
              </a:rPr>
              <a:t>Loans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1632017"/>
            <a:ext cx="4786630" cy="455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F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m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</a:t>
            </a:r>
            <a:r>
              <a:rPr sz="1500" spc="5" dirty="0">
                <a:latin typeface="Arial"/>
                <a:cs typeface="Arial"/>
              </a:rPr>
              <a:t>i</a:t>
            </a:r>
            <a:r>
              <a:rPr sz="1500" spc="-20" dirty="0">
                <a:latin typeface="Arial"/>
                <a:cs typeface="Arial"/>
              </a:rPr>
              <a:t>v</a:t>
            </a:r>
            <a:r>
              <a:rPr sz="1500" dirty="0">
                <a:latin typeface="Arial"/>
                <a:cs typeface="Arial"/>
              </a:rPr>
              <a:t>ate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nders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financi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stit</a:t>
            </a:r>
            <a:r>
              <a:rPr sz="1500" spc="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tions</a:t>
            </a: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ED5427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0" dirty="0">
                <a:latin typeface="Arial"/>
                <a:cs typeface="Arial"/>
              </a:rPr>
              <a:t>In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student</a:t>
            </a:r>
            <a:r>
              <a:rPr sz="1300" spc="-35" dirty="0">
                <a:latin typeface="Arial"/>
                <a:cs typeface="Arial"/>
              </a:rPr>
              <a:t>’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name/co-signe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usually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required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ome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an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ducts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ha</a:t>
            </a:r>
            <a:r>
              <a:rPr sz="1500" spc="-20" dirty="0">
                <a:latin typeface="Arial"/>
                <a:cs typeface="Arial"/>
              </a:rPr>
              <a:t>v</a:t>
            </a:r>
            <a:r>
              <a:rPr sz="1500" dirty="0">
                <a:latin typeface="Arial"/>
                <a:cs typeface="Arial"/>
              </a:rPr>
              <a:t>e a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</a:t>
            </a:r>
            <a:r>
              <a:rPr sz="1500" spc="3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-si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ner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ase</a:t>
            </a: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ED5427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0" dirty="0">
                <a:latin typeface="Arial"/>
                <a:cs typeface="Arial"/>
              </a:rPr>
              <a:t>Can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borrow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up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the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Cost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of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Attenda</a:t>
            </a:r>
            <a:r>
              <a:rPr sz="1300" spc="-15" dirty="0">
                <a:latin typeface="Arial"/>
                <a:cs typeface="Arial"/>
              </a:rPr>
              <a:t>n</a:t>
            </a:r>
            <a:r>
              <a:rPr sz="1300" spc="-10" dirty="0">
                <a:latin typeface="Arial"/>
                <a:cs typeface="Arial"/>
              </a:rPr>
              <a:t>ce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0" dirty="0">
                <a:latin typeface="Arial"/>
                <a:cs typeface="Arial"/>
              </a:rPr>
              <a:t>B</a:t>
            </a:r>
            <a:r>
              <a:rPr sz="1300" spc="-15" dirty="0">
                <a:latin typeface="Arial"/>
                <a:cs typeface="Arial"/>
              </a:rPr>
              <a:t>a</a:t>
            </a:r>
            <a:r>
              <a:rPr sz="1300" spc="-10" dirty="0">
                <a:latin typeface="Arial"/>
                <a:cs typeface="Arial"/>
              </a:rPr>
              <a:t>sed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on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cre</a:t>
            </a:r>
            <a:r>
              <a:rPr sz="1300" spc="-20" dirty="0">
                <a:latin typeface="Arial"/>
                <a:cs typeface="Arial"/>
              </a:rPr>
              <a:t>d</a:t>
            </a:r>
            <a:r>
              <a:rPr sz="1300" spc="-5" dirty="0">
                <a:latin typeface="Arial"/>
                <a:cs typeface="Arial"/>
              </a:rPr>
              <a:t>it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sc</a:t>
            </a:r>
            <a:r>
              <a:rPr sz="1300" spc="-15" dirty="0">
                <a:latin typeface="Arial"/>
                <a:cs typeface="Arial"/>
              </a:rPr>
              <a:t>o</a:t>
            </a:r>
            <a:r>
              <a:rPr sz="1300" spc="-10" dirty="0">
                <a:latin typeface="Arial"/>
                <a:cs typeface="Arial"/>
              </a:rPr>
              <a:t>res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and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de</a:t>
            </a:r>
            <a:r>
              <a:rPr sz="1300" spc="-20" dirty="0">
                <a:latin typeface="Arial"/>
                <a:cs typeface="Arial"/>
              </a:rPr>
              <a:t>b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10" dirty="0">
                <a:latin typeface="Arial"/>
                <a:cs typeface="Arial"/>
              </a:rPr>
              <a:t>-to-inc</a:t>
            </a:r>
            <a:r>
              <a:rPr sz="1300" spc="-20" dirty="0">
                <a:latin typeface="Arial"/>
                <a:cs typeface="Arial"/>
              </a:rPr>
              <a:t>o</a:t>
            </a:r>
            <a:r>
              <a:rPr sz="1300" spc="-10" dirty="0">
                <a:latin typeface="Arial"/>
                <a:cs typeface="Arial"/>
              </a:rPr>
              <a:t>me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0" dirty="0">
                <a:latin typeface="Arial"/>
                <a:cs typeface="Arial"/>
              </a:rPr>
              <a:t>Repa</a:t>
            </a:r>
            <a:r>
              <a:rPr sz="1300" spc="-25" dirty="0">
                <a:latin typeface="Arial"/>
                <a:cs typeface="Arial"/>
              </a:rPr>
              <a:t>y</a:t>
            </a:r>
            <a:r>
              <a:rPr sz="1300" spc="-10" dirty="0">
                <a:latin typeface="Arial"/>
                <a:cs typeface="Arial"/>
              </a:rPr>
              <a:t>ment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may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deferred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until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education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completed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69900">
              <a:lnSpc>
                <a:spcPts val="1405"/>
              </a:lnSpc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45" dirty="0">
                <a:latin typeface="Arial"/>
                <a:cs typeface="Arial"/>
              </a:rPr>
              <a:t>T</a:t>
            </a:r>
            <a:r>
              <a:rPr sz="1300" spc="-10" dirty="0">
                <a:latin typeface="Arial"/>
                <a:cs typeface="Arial"/>
              </a:rPr>
              <a:t>erms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ary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by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lender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compare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before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making</a:t>
            </a:r>
            <a:endParaRPr sz="1300" dirty="0">
              <a:latin typeface="Arial"/>
              <a:cs typeface="Arial"/>
            </a:endParaRPr>
          </a:p>
          <a:p>
            <a:pPr marL="756285">
              <a:lnSpc>
                <a:spcPts val="1405"/>
              </a:lnSpc>
            </a:pPr>
            <a:r>
              <a:rPr sz="1300" spc="-15" dirty="0">
                <a:latin typeface="Arial"/>
                <a:cs typeface="Arial"/>
              </a:rPr>
              <a:t>choices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756285" marR="400050" indent="-287020">
              <a:lnSpc>
                <a:spcPct val="80000"/>
              </a:lnSpc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5" dirty="0">
                <a:latin typeface="Arial"/>
                <a:cs typeface="Arial"/>
              </a:rPr>
              <a:t>Student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mus</a:t>
            </a:r>
            <a:r>
              <a:rPr sz="1300" spc="-5" dirty="0">
                <a:latin typeface="Arial"/>
                <a:cs typeface="Arial"/>
              </a:rPr>
              <a:t>t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sig</a:t>
            </a:r>
            <a:r>
              <a:rPr sz="1300" spc="-10" dirty="0">
                <a:latin typeface="Arial"/>
                <a:cs typeface="Arial"/>
              </a:rPr>
              <a:t>n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“Sel</a:t>
            </a:r>
            <a:r>
              <a:rPr sz="1300" spc="-5" dirty="0">
                <a:latin typeface="Arial"/>
                <a:cs typeface="Arial"/>
              </a:rPr>
              <a:t>f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Certificat</a:t>
            </a:r>
            <a:r>
              <a:rPr sz="1300" spc="-5" dirty="0">
                <a:latin typeface="Arial"/>
                <a:cs typeface="Arial"/>
              </a:rPr>
              <a:t>i</a:t>
            </a:r>
            <a:r>
              <a:rPr sz="1300" spc="-15" dirty="0">
                <a:latin typeface="Arial"/>
                <a:cs typeface="Arial"/>
              </a:rPr>
              <a:t>o</a:t>
            </a:r>
            <a:r>
              <a:rPr sz="1300" spc="-10" dirty="0">
                <a:latin typeface="Arial"/>
                <a:cs typeface="Arial"/>
              </a:rPr>
              <a:t>n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Form</a:t>
            </a:r>
            <a:r>
              <a:rPr sz="1300" spc="-5" dirty="0">
                <a:latin typeface="Arial"/>
                <a:cs typeface="Arial"/>
              </a:rPr>
              <a:t>”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per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10" dirty="0" smtClean="0">
                <a:latin typeface="Arial"/>
                <a:cs typeface="Arial"/>
              </a:rPr>
              <a:t>DOE</a:t>
            </a:r>
            <a:endParaRPr lang="en-US" sz="13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r>
              <a:rPr lang="en-US" sz="1300" dirty="0">
                <a:latin typeface="Arial"/>
                <a:cs typeface="Arial"/>
              </a:rPr>
              <a:t>	</a:t>
            </a:r>
            <a:endParaRPr lang="en-US" sz="13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 smtClean="0">
                <a:solidFill>
                  <a:srgbClr val="AA1F63"/>
                </a:solidFill>
                <a:latin typeface="Arial"/>
                <a:cs typeface="Arial"/>
              </a:rPr>
              <a:t>RE</a:t>
            </a:r>
            <a:r>
              <a:rPr sz="2000" b="1" spc="-55" dirty="0" smtClean="0">
                <a:solidFill>
                  <a:srgbClr val="AA1F63"/>
                </a:solidFill>
                <a:latin typeface="Arial"/>
                <a:cs typeface="Arial"/>
              </a:rPr>
              <a:t>A</a:t>
            </a:r>
            <a:r>
              <a:rPr sz="2000" b="1" dirty="0" smtClean="0">
                <a:solidFill>
                  <a:srgbClr val="AA1F63"/>
                </a:solidFill>
                <a:latin typeface="Arial"/>
                <a:cs typeface="Arial"/>
              </a:rPr>
              <a:t>D</a:t>
            </a:r>
            <a:r>
              <a:rPr sz="2000" b="1" spc="55" dirty="0" smtClean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AA1F63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AA1F63"/>
                </a:solidFill>
                <a:latin typeface="Arial"/>
                <a:cs typeface="Arial"/>
              </a:rPr>
              <a:t>HE</a:t>
            </a:r>
            <a:r>
              <a:rPr sz="2000" b="1" spc="1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A1F63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AA1F63"/>
                </a:solidFill>
                <a:latin typeface="Arial"/>
                <a:cs typeface="Arial"/>
              </a:rPr>
              <a:t>INE</a:t>
            </a:r>
            <a:r>
              <a:rPr sz="2000" b="1" spc="-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AA1F63"/>
                </a:solidFill>
                <a:latin typeface="Arial"/>
                <a:cs typeface="Arial"/>
              </a:rPr>
              <a:t>P</a:t>
            </a:r>
            <a:r>
              <a:rPr sz="2000" b="1" spc="-5" dirty="0" smtClean="0">
                <a:solidFill>
                  <a:srgbClr val="AA1F63"/>
                </a:solidFill>
                <a:latin typeface="Arial"/>
                <a:cs typeface="Arial"/>
              </a:rPr>
              <a:t>R</a:t>
            </a:r>
            <a:r>
              <a:rPr sz="2000" b="1" dirty="0" smtClean="0">
                <a:solidFill>
                  <a:srgbClr val="AA1F63"/>
                </a:solidFill>
                <a:latin typeface="Arial"/>
                <a:cs typeface="Arial"/>
              </a:rPr>
              <a:t>INT</a:t>
            </a:r>
            <a:endParaRPr lang="en-US" sz="2000" b="1" dirty="0" smtClean="0">
              <a:solidFill>
                <a:srgbClr val="AA1F63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000" b="1" dirty="0" smtClean="0">
                <a:solidFill>
                  <a:srgbClr val="AA1F63"/>
                </a:solidFill>
                <a:latin typeface="Arial"/>
                <a:cs typeface="Arial"/>
              </a:rPr>
              <a:t>LOANS OF THE LAST RESORT</a:t>
            </a:r>
          </a:p>
          <a:p>
            <a:pPr marL="12700">
              <a:lnSpc>
                <a:spcPct val="100000"/>
              </a:lnSpc>
              <a:buClr>
                <a:srgbClr val="ED5427"/>
              </a:buClr>
              <a:tabLst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0971" y="1293875"/>
            <a:ext cx="3412235" cy="5457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7315200" cy="19812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FORMS ARE COMPLETED WHAT IS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624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dirty="0">
                <a:solidFill>
                  <a:srgbClr val="088777"/>
                </a:solidFill>
              </a:rPr>
              <a:t>The </a:t>
            </a:r>
            <a:r>
              <a:rPr spc="-20" dirty="0">
                <a:solidFill>
                  <a:srgbClr val="088777"/>
                </a:solidFill>
              </a:rPr>
              <a:t>p</a:t>
            </a:r>
            <a:r>
              <a:rPr dirty="0">
                <a:solidFill>
                  <a:srgbClr val="088777"/>
                </a:solidFill>
              </a:rPr>
              <a:t>rocess cont</a:t>
            </a:r>
            <a:r>
              <a:rPr spc="-15" dirty="0">
                <a:solidFill>
                  <a:srgbClr val="088777"/>
                </a:solidFill>
              </a:rPr>
              <a:t>i</a:t>
            </a:r>
            <a:r>
              <a:rPr dirty="0">
                <a:solidFill>
                  <a:srgbClr val="088777"/>
                </a:solidFill>
              </a:rPr>
              <a:t>nues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49730">
              <a:lnSpc>
                <a:spcPct val="90100"/>
              </a:lnSpc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of Educ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spc="-65" dirty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ntral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sing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S</a:t>
            </a:r>
            <a:r>
              <a:rPr sz="1800" spc="-20" dirty="0">
                <a:solidFill>
                  <a:srgbClr val="000000"/>
                </a:solidFill>
              </a:rPr>
              <a:t>y</a:t>
            </a:r>
            <a:r>
              <a:rPr sz="1800" dirty="0">
                <a:solidFill>
                  <a:srgbClr val="000000"/>
                </a:solidFill>
              </a:rPr>
              <a:t>st</a:t>
            </a:r>
            <a:r>
              <a:rPr sz="1800" spc="-10" dirty="0">
                <a:solidFill>
                  <a:srgbClr val="000000"/>
                </a:solidFill>
              </a:rPr>
              <a:t>e</a:t>
            </a:r>
            <a:r>
              <a:rPr sz="1800" dirty="0">
                <a:solidFill>
                  <a:srgbClr val="000000"/>
                </a:solidFill>
              </a:rPr>
              <a:t>m us</a:t>
            </a:r>
            <a:r>
              <a:rPr sz="1800" spc="-10" dirty="0">
                <a:solidFill>
                  <a:srgbClr val="000000"/>
                </a:solidFill>
              </a:rPr>
              <a:t>e</a:t>
            </a:r>
            <a:r>
              <a:rPr sz="1800" dirty="0">
                <a:solidFill>
                  <a:srgbClr val="000000"/>
                </a:solidFill>
              </a:rPr>
              <a:t>s the </a:t>
            </a:r>
            <a:r>
              <a:rPr sz="1800" spc="5" dirty="0">
                <a:solidFill>
                  <a:srgbClr val="000000"/>
                </a:solidFill>
              </a:rPr>
              <a:t>i</a:t>
            </a:r>
            <a:r>
              <a:rPr sz="1800" dirty="0">
                <a:solidFill>
                  <a:srgbClr val="000000"/>
                </a:solidFill>
              </a:rPr>
              <a:t>nf</a:t>
            </a:r>
            <a:r>
              <a:rPr sz="1800" spc="5" dirty="0">
                <a:solidFill>
                  <a:srgbClr val="000000"/>
                </a:solidFill>
              </a:rPr>
              <a:t>o</a:t>
            </a:r>
            <a:r>
              <a:rPr sz="1800" dirty="0">
                <a:solidFill>
                  <a:srgbClr val="000000"/>
                </a:solidFill>
              </a:rPr>
              <a:t>r</a:t>
            </a:r>
            <a:r>
              <a:rPr sz="1800" spc="-10" dirty="0">
                <a:solidFill>
                  <a:srgbClr val="000000"/>
                </a:solidFill>
              </a:rPr>
              <a:t>m</a:t>
            </a:r>
            <a:r>
              <a:rPr sz="1800" dirty="0">
                <a:solidFill>
                  <a:srgbClr val="000000"/>
                </a:solidFill>
              </a:rPr>
              <a:t>ation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to </a:t>
            </a:r>
            <a:r>
              <a:rPr sz="1800" spc="-10" dirty="0">
                <a:solidFill>
                  <a:srgbClr val="000000"/>
                </a:solidFill>
              </a:rPr>
              <a:t>c</a:t>
            </a:r>
            <a:r>
              <a:rPr sz="1800" dirty="0">
                <a:solidFill>
                  <a:srgbClr val="000000"/>
                </a:solidFill>
              </a:rPr>
              <a:t>al</a:t>
            </a:r>
            <a:r>
              <a:rPr sz="1800" spc="-10" dirty="0">
                <a:solidFill>
                  <a:srgbClr val="000000"/>
                </a:solidFill>
              </a:rPr>
              <a:t>c</a:t>
            </a:r>
            <a:r>
              <a:rPr sz="1800" dirty="0">
                <a:solidFill>
                  <a:srgbClr val="000000"/>
                </a:solidFill>
              </a:rPr>
              <a:t>u</a:t>
            </a:r>
            <a:r>
              <a:rPr sz="1800" spc="5" dirty="0">
                <a:solidFill>
                  <a:srgbClr val="000000"/>
                </a:solidFill>
              </a:rPr>
              <a:t>l</a:t>
            </a:r>
            <a:r>
              <a:rPr sz="1800" dirty="0">
                <a:solidFill>
                  <a:srgbClr val="000000"/>
                </a:solidFill>
              </a:rPr>
              <a:t>ate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and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</a:t>
            </a:r>
            <a:r>
              <a:rPr sz="1800" spc="-10" dirty="0">
                <a:solidFill>
                  <a:srgbClr val="000000"/>
                </a:solidFill>
              </a:rPr>
              <a:t>r</a:t>
            </a:r>
            <a:r>
              <a:rPr sz="1800" dirty="0">
                <a:solidFill>
                  <a:srgbClr val="000000"/>
                </a:solidFill>
              </a:rPr>
              <a:t>e</a:t>
            </a:r>
            <a:r>
              <a:rPr sz="1800" spc="-10" dirty="0">
                <a:solidFill>
                  <a:srgbClr val="000000"/>
                </a:solidFill>
              </a:rPr>
              <a:t>a</a:t>
            </a:r>
            <a:r>
              <a:rPr sz="1800" dirty="0">
                <a:solidFill>
                  <a:srgbClr val="000000"/>
                </a:solidFill>
              </a:rPr>
              <a:t>te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y</a:t>
            </a:r>
            <a:r>
              <a:rPr sz="1800" dirty="0">
                <a:solidFill>
                  <a:srgbClr val="000000"/>
                </a:solidFill>
              </a:rPr>
              <a:t>o</a:t>
            </a:r>
            <a:r>
              <a:rPr sz="1800" spc="5" dirty="0">
                <a:solidFill>
                  <a:srgbClr val="000000"/>
                </a:solidFill>
              </a:rPr>
              <a:t>u</a:t>
            </a:r>
            <a:r>
              <a:rPr sz="1800" dirty="0">
                <a:solidFill>
                  <a:srgbClr val="000000"/>
                </a:solidFill>
              </a:rPr>
              <a:t>r N</a:t>
            </a:r>
            <a:r>
              <a:rPr sz="1800" spc="-10" dirty="0">
                <a:solidFill>
                  <a:srgbClr val="000000"/>
                </a:solidFill>
              </a:rPr>
              <a:t>e</a:t>
            </a:r>
            <a:r>
              <a:rPr sz="1800" dirty="0">
                <a:solidFill>
                  <a:srgbClr val="000000"/>
                </a:solidFill>
              </a:rPr>
              <a:t>ed</a:t>
            </a:r>
            <a:r>
              <a:rPr sz="1800" spc="-60" dirty="0">
                <a:solidFill>
                  <a:srgbClr val="000000"/>
                </a:solidFill>
              </a:rPr>
              <a:t> </a:t>
            </a:r>
            <a:r>
              <a:rPr sz="1800" spc="-55" dirty="0">
                <a:solidFill>
                  <a:srgbClr val="000000"/>
                </a:solidFill>
              </a:rPr>
              <a:t>A</a:t>
            </a:r>
            <a:r>
              <a:rPr sz="1800" dirty="0">
                <a:solidFill>
                  <a:srgbClr val="000000"/>
                </a:solidFill>
              </a:rPr>
              <a:t>nal</a:t>
            </a:r>
            <a:r>
              <a:rPr sz="1800" spc="-15" dirty="0">
                <a:solidFill>
                  <a:srgbClr val="000000"/>
                </a:solidFill>
              </a:rPr>
              <a:t>y</a:t>
            </a:r>
            <a:r>
              <a:rPr sz="1800" dirty="0">
                <a:solidFill>
                  <a:srgbClr val="000000"/>
                </a:solidFill>
              </a:rPr>
              <a:t>sis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EFC is calc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ted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SAR/ISIR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- re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orts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ity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for 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 to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sch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ol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ic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Gra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ity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is ca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Sc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ls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rec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ive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res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lts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spc="-17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/a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sch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ol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ic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acc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pt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- sch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pr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18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Aw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ard</a:t>
            </a:r>
            <a:r>
              <a:rPr sz="1800"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ers (a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ack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s)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spc="-17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8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Aw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ard</a:t>
            </a:r>
            <a:r>
              <a:rPr sz="1800"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ers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termi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true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costs of sch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ol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 m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ic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4416" y="228600"/>
            <a:ext cx="1955164" cy="1955164"/>
          </a:xfrm>
          <a:custGeom>
            <a:avLst/>
            <a:gdLst/>
            <a:ahLst/>
            <a:cxnLst/>
            <a:rect l="l" t="t" r="r" b="b"/>
            <a:pathLst>
              <a:path w="1955165" h="1955164">
                <a:moveTo>
                  <a:pt x="977391" y="0"/>
                </a:moveTo>
                <a:lnTo>
                  <a:pt x="897237" y="3240"/>
                </a:lnTo>
                <a:lnTo>
                  <a:pt x="818865" y="12793"/>
                </a:lnTo>
                <a:lnTo>
                  <a:pt x="742529" y="28408"/>
                </a:lnTo>
                <a:lnTo>
                  <a:pt x="668479" y="49832"/>
                </a:lnTo>
                <a:lnTo>
                  <a:pt x="596967" y="76815"/>
                </a:lnTo>
                <a:lnTo>
                  <a:pt x="528245" y="109103"/>
                </a:lnTo>
                <a:lnTo>
                  <a:pt x="462565" y="146447"/>
                </a:lnTo>
                <a:lnTo>
                  <a:pt x="400178" y="188593"/>
                </a:lnTo>
                <a:lnTo>
                  <a:pt x="341335" y="235291"/>
                </a:lnTo>
                <a:lnTo>
                  <a:pt x="286289" y="286289"/>
                </a:lnTo>
                <a:lnTo>
                  <a:pt x="235291" y="341335"/>
                </a:lnTo>
                <a:lnTo>
                  <a:pt x="188593" y="400178"/>
                </a:lnTo>
                <a:lnTo>
                  <a:pt x="146447" y="462565"/>
                </a:lnTo>
                <a:lnTo>
                  <a:pt x="109103" y="528245"/>
                </a:lnTo>
                <a:lnTo>
                  <a:pt x="76815" y="596967"/>
                </a:lnTo>
                <a:lnTo>
                  <a:pt x="49832" y="668479"/>
                </a:lnTo>
                <a:lnTo>
                  <a:pt x="28408" y="742529"/>
                </a:lnTo>
                <a:lnTo>
                  <a:pt x="12793" y="818865"/>
                </a:lnTo>
                <a:lnTo>
                  <a:pt x="3240" y="897237"/>
                </a:lnTo>
                <a:lnTo>
                  <a:pt x="0" y="977391"/>
                </a:lnTo>
                <a:lnTo>
                  <a:pt x="3240" y="1057546"/>
                </a:lnTo>
                <a:lnTo>
                  <a:pt x="12793" y="1135918"/>
                </a:lnTo>
                <a:lnTo>
                  <a:pt x="28408" y="1212254"/>
                </a:lnTo>
                <a:lnTo>
                  <a:pt x="49832" y="1286304"/>
                </a:lnTo>
                <a:lnTo>
                  <a:pt x="76815" y="1357816"/>
                </a:lnTo>
                <a:lnTo>
                  <a:pt x="109103" y="1426538"/>
                </a:lnTo>
                <a:lnTo>
                  <a:pt x="146447" y="1492218"/>
                </a:lnTo>
                <a:lnTo>
                  <a:pt x="188593" y="1554605"/>
                </a:lnTo>
                <a:lnTo>
                  <a:pt x="235291" y="1613448"/>
                </a:lnTo>
                <a:lnTo>
                  <a:pt x="286289" y="1668494"/>
                </a:lnTo>
                <a:lnTo>
                  <a:pt x="341335" y="1719492"/>
                </a:lnTo>
                <a:lnTo>
                  <a:pt x="400178" y="1766190"/>
                </a:lnTo>
                <a:lnTo>
                  <a:pt x="462565" y="1808336"/>
                </a:lnTo>
                <a:lnTo>
                  <a:pt x="528245" y="1845680"/>
                </a:lnTo>
                <a:lnTo>
                  <a:pt x="596967" y="1877968"/>
                </a:lnTo>
                <a:lnTo>
                  <a:pt x="668479" y="1904951"/>
                </a:lnTo>
                <a:lnTo>
                  <a:pt x="742529" y="1926375"/>
                </a:lnTo>
                <a:lnTo>
                  <a:pt x="818865" y="1941990"/>
                </a:lnTo>
                <a:lnTo>
                  <a:pt x="897237" y="1951543"/>
                </a:lnTo>
                <a:lnTo>
                  <a:pt x="977391" y="1954784"/>
                </a:lnTo>
                <a:lnTo>
                  <a:pt x="1057546" y="1951543"/>
                </a:lnTo>
                <a:lnTo>
                  <a:pt x="1135918" y="1941990"/>
                </a:lnTo>
                <a:lnTo>
                  <a:pt x="1212254" y="1926375"/>
                </a:lnTo>
                <a:lnTo>
                  <a:pt x="1286304" y="1904951"/>
                </a:lnTo>
                <a:lnTo>
                  <a:pt x="1357816" y="1877968"/>
                </a:lnTo>
                <a:lnTo>
                  <a:pt x="1426538" y="1845680"/>
                </a:lnTo>
                <a:lnTo>
                  <a:pt x="1492218" y="1808336"/>
                </a:lnTo>
                <a:lnTo>
                  <a:pt x="1554605" y="1766190"/>
                </a:lnTo>
                <a:lnTo>
                  <a:pt x="1613448" y="1719492"/>
                </a:lnTo>
                <a:lnTo>
                  <a:pt x="1668494" y="1668494"/>
                </a:lnTo>
                <a:lnTo>
                  <a:pt x="1719492" y="1613448"/>
                </a:lnTo>
                <a:lnTo>
                  <a:pt x="1766190" y="1554605"/>
                </a:lnTo>
                <a:lnTo>
                  <a:pt x="1808336" y="1492218"/>
                </a:lnTo>
                <a:lnTo>
                  <a:pt x="1845680" y="1426538"/>
                </a:lnTo>
                <a:lnTo>
                  <a:pt x="1877968" y="1357816"/>
                </a:lnTo>
                <a:lnTo>
                  <a:pt x="1904951" y="1286304"/>
                </a:lnTo>
                <a:lnTo>
                  <a:pt x="1926375" y="1212254"/>
                </a:lnTo>
                <a:lnTo>
                  <a:pt x="1941990" y="1135918"/>
                </a:lnTo>
                <a:lnTo>
                  <a:pt x="1951543" y="1057546"/>
                </a:lnTo>
                <a:lnTo>
                  <a:pt x="1954783" y="977391"/>
                </a:lnTo>
                <a:lnTo>
                  <a:pt x="1951543" y="897237"/>
                </a:lnTo>
                <a:lnTo>
                  <a:pt x="1941990" y="818865"/>
                </a:lnTo>
                <a:lnTo>
                  <a:pt x="1926375" y="742529"/>
                </a:lnTo>
                <a:lnTo>
                  <a:pt x="1904951" y="668479"/>
                </a:lnTo>
                <a:lnTo>
                  <a:pt x="1877968" y="596967"/>
                </a:lnTo>
                <a:lnTo>
                  <a:pt x="1845680" y="528245"/>
                </a:lnTo>
                <a:lnTo>
                  <a:pt x="1808336" y="462565"/>
                </a:lnTo>
                <a:lnTo>
                  <a:pt x="1766190" y="400178"/>
                </a:lnTo>
                <a:lnTo>
                  <a:pt x="1719492" y="341335"/>
                </a:lnTo>
                <a:lnTo>
                  <a:pt x="1668494" y="286289"/>
                </a:lnTo>
                <a:lnTo>
                  <a:pt x="1613448" y="235291"/>
                </a:lnTo>
                <a:lnTo>
                  <a:pt x="1554605" y="188593"/>
                </a:lnTo>
                <a:lnTo>
                  <a:pt x="1492218" y="146447"/>
                </a:lnTo>
                <a:lnTo>
                  <a:pt x="1426538" y="109103"/>
                </a:lnTo>
                <a:lnTo>
                  <a:pt x="1357816" y="76815"/>
                </a:lnTo>
                <a:lnTo>
                  <a:pt x="1286304" y="49832"/>
                </a:lnTo>
                <a:lnTo>
                  <a:pt x="1212254" y="28408"/>
                </a:lnTo>
                <a:lnTo>
                  <a:pt x="1135918" y="12793"/>
                </a:lnTo>
                <a:lnTo>
                  <a:pt x="1057546" y="3240"/>
                </a:lnTo>
                <a:lnTo>
                  <a:pt x="9773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1005" y="789939"/>
            <a:ext cx="1125855" cy="832485"/>
          </a:xfrm>
          <a:custGeom>
            <a:avLst/>
            <a:gdLst/>
            <a:ahLst/>
            <a:cxnLst/>
            <a:rect l="l" t="t" r="r" b="b"/>
            <a:pathLst>
              <a:path w="1125854" h="832485">
                <a:moveTo>
                  <a:pt x="0" y="0"/>
                </a:moveTo>
                <a:lnTo>
                  <a:pt x="0" y="104138"/>
                </a:lnTo>
                <a:lnTo>
                  <a:pt x="53838" y="104139"/>
                </a:lnTo>
                <a:lnTo>
                  <a:pt x="53847" y="617409"/>
                </a:lnTo>
                <a:lnTo>
                  <a:pt x="532451" y="617473"/>
                </a:lnTo>
                <a:lnTo>
                  <a:pt x="532510" y="753952"/>
                </a:lnTo>
                <a:lnTo>
                  <a:pt x="389887" y="753999"/>
                </a:lnTo>
                <a:lnTo>
                  <a:pt x="373928" y="755780"/>
                </a:lnTo>
                <a:lnTo>
                  <a:pt x="339408" y="778412"/>
                </a:lnTo>
                <a:lnTo>
                  <a:pt x="333756" y="832315"/>
                </a:lnTo>
                <a:lnTo>
                  <a:pt x="792422" y="832357"/>
                </a:lnTo>
                <a:lnTo>
                  <a:pt x="792478" y="798141"/>
                </a:lnTo>
                <a:lnTo>
                  <a:pt x="790188" y="785587"/>
                </a:lnTo>
                <a:lnTo>
                  <a:pt x="761183" y="758605"/>
                </a:lnTo>
                <a:lnTo>
                  <a:pt x="593693" y="753999"/>
                </a:lnTo>
                <a:lnTo>
                  <a:pt x="593598" y="617520"/>
                </a:lnTo>
                <a:lnTo>
                  <a:pt x="1071820" y="617474"/>
                </a:lnTo>
                <a:lnTo>
                  <a:pt x="1071826" y="561975"/>
                </a:lnTo>
                <a:lnTo>
                  <a:pt x="115554" y="561975"/>
                </a:lnTo>
                <a:lnTo>
                  <a:pt x="115443" y="106609"/>
                </a:lnTo>
                <a:lnTo>
                  <a:pt x="1071879" y="106553"/>
                </a:lnTo>
                <a:lnTo>
                  <a:pt x="1071879" y="104204"/>
                </a:lnTo>
                <a:lnTo>
                  <a:pt x="1125718" y="104140"/>
                </a:lnTo>
                <a:lnTo>
                  <a:pt x="1125727" y="1"/>
                </a:lnTo>
                <a:lnTo>
                  <a:pt x="0" y="0"/>
                </a:lnTo>
                <a:close/>
              </a:path>
              <a:path w="1125854" h="832485">
                <a:moveTo>
                  <a:pt x="1071879" y="106553"/>
                </a:moveTo>
                <a:lnTo>
                  <a:pt x="1010681" y="106553"/>
                </a:lnTo>
                <a:lnTo>
                  <a:pt x="1010792" y="561975"/>
                </a:lnTo>
                <a:lnTo>
                  <a:pt x="1071826" y="561975"/>
                </a:lnTo>
                <a:lnTo>
                  <a:pt x="1071879" y="106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78116" y="939165"/>
            <a:ext cx="768985" cy="370205"/>
          </a:xfrm>
          <a:custGeom>
            <a:avLst/>
            <a:gdLst/>
            <a:ahLst/>
            <a:cxnLst/>
            <a:rect l="l" t="t" r="r" b="b"/>
            <a:pathLst>
              <a:path w="768984" h="370205">
                <a:moveTo>
                  <a:pt x="55822" y="275968"/>
                </a:moveTo>
                <a:lnTo>
                  <a:pt x="13615" y="290249"/>
                </a:lnTo>
                <a:lnTo>
                  <a:pt x="0" y="311838"/>
                </a:lnTo>
                <a:lnTo>
                  <a:pt x="1183" y="328438"/>
                </a:lnTo>
                <a:lnTo>
                  <a:pt x="22957" y="362144"/>
                </a:lnTo>
                <a:lnTo>
                  <a:pt x="50189" y="369823"/>
                </a:lnTo>
                <a:lnTo>
                  <a:pt x="65105" y="367842"/>
                </a:lnTo>
                <a:lnTo>
                  <a:pt x="78322" y="362284"/>
                </a:lnTo>
                <a:lnTo>
                  <a:pt x="89213" y="353722"/>
                </a:lnTo>
                <a:lnTo>
                  <a:pt x="97147" y="342733"/>
                </a:lnTo>
                <a:lnTo>
                  <a:pt x="97702" y="341093"/>
                </a:lnTo>
                <a:lnTo>
                  <a:pt x="60168" y="341093"/>
                </a:lnTo>
                <a:lnTo>
                  <a:pt x="42481" y="340041"/>
                </a:lnTo>
                <a:lnTo>
                  <a:pt x="31639" y="333845"/>
                </a:lnTo>
                <a:lnTo>
                  <a:pt x="27408" y="324181"/>
                </a:lnTo>
                <a:lnTo>
                  <a:pt x="31758" y="310826"/>
                </a:lnTo>
                <a:lnTo>
                  <a:pt x="42802" y="302935"/>
                </a:lnTo>
                <a:lnTo>
                  <a:pt x="50189" y="301751"/>
                </a:lnTo>
                <a:lnTo>
                  <a:pt x="102337" y="301751"/>
                </a:lnTo>
                <a:lnTo>
                  <a:pt x="126532" y="283957"/>
                </a:lnTo>
                <a:lnTo>
                  <a:pt x="79799" y="283957"/>
                </a:lnTo>
                <a:lnTo>
                  <a:pt x="68561" y="278574"/>
                </a:lnTo>
                <a:lnTo>
                  <a:pt x="55822" y="275968"/>
                </a:lnTo>
                <a:close/>
              </a:path>
              <a:path w="768984" h="370205">
                <a:moveTo>
                  <a:pt x="102337" y="301751"/>
                </a:moveTo>
                <a:lnTo>
                  <a:pt x="50189" y="301751"/>
                </a:lnTo>
                <a:lnTo>
                  <a:pt x="64042" y="306072"/>
                </a:lnTo>
                <a:lnTo>
                  <a:pt x="72051" y="316813"/>
                </a:lnTo>
                <a:lnTo>
                  <a:pt x="69170" y="332233"/>
                </a:lnTo>
                <a:lnTo>
                  <a:pt x="60168" y="341093"/>
                </a:lnTo>
                <a:lnTo>
                  <a:pt x="97702" y="341093"/>
                </a:lnTo>
                <a:lnTo>
                  <a:pt x="101496" y="329890"/>
                </a:lnTo>
                <a:lnTo>
                  <a:pt x="101038" y="314322"/>
                </a:lnTo>
                <a:lnTo>
                  <a:pt x="98146" y="304833"/>
                </a:lnTo>
                <a:lnTo>
                  <a:pt x="102337" y="301751"/>
                </a:lnTo>
                <a:close/>
              </a:path>
              <a:path w="768984" h="370205">
                <a:moveTo>
                  <a:pt x="373634" y="216452"/>
                </a:moveTo>
                <a:lnTo>
                  <a:pt x="287736" y="216452"/>
                </a:lnTo>
                <a:lnTo>
                  <a:pt x="407566" y="264032"/>
                </a:lnTo>
                <a:lnTo>
                  <a:pt x="406678" y="266953"/>
                </a:lnTo>
                <a:lnTo>
                  <a:pt x="424436" y="308825"/>
                </a:lnTo>
                <a:lnTo>
                  <a:pt x="450567" y="319897"/>
                </a:lnTo>
                <a:lnTo>
                  <a:pt x="467573" y="318443"/>
                </a:lnTo>
                <a:lnTo>
                  <a:pt x="482123" y="313861"/>
                </a:lnTo>
                <a:lnTo>
                  <a:pt x="493937" y="306607"/>
                </a:lnTo>
                <a:lnTo>
                  <a:pt x="502738" y="297138"/>
                </a:lnTo>
                <a:lnTo>
                  <a:pt x="505394" y="291722"/>
                </a:lnTo>
                <a:lnTo>
                  <a:pt x="468158" y="291722"/>
                </a:lnTo>
                <a:lnTo>
                  <a:pt x="450463" y="290638"/>
                </a:lnTo>
                <a:lnTo>
                  <a:pt x="439634" y="284418"/>
                </a:lnTo>
                <a:lnTo>
                  <a:pt x="435448" y="274773"/>
                </a:lnTo>
                <a:lnTo>
                  <a:pt x="439832" y="261487"/>
                </a:lnTo>
                <a:lnTo>
                  <a:pt x="450936" y="253631"/>
                </a:lnTo>
                <a:lnTo>
                  <a:pt x="458240" y="252475"/>
                </a:lnTo>
                <a:lnTo>
                  <a:pt x="504819" y="252475"/>
                </a:lnTo>
                <a:lnTo>
                  <a:pt x="504341" y="251586"/>
                </a:lnTo>
                <a:lnTo>
                  <a:pt x="519249" y="238589"/>
                </a:lnTo>
                <a:lnTo>
                  <a:pt x="423290" y="238589"/>
                </a:lnTo>
                <a:lnTo>
                  <a:pt x="373634" y="216452"/>
                </a:lnTo>
                <a:close/>
              </a:path>
              <a:path w="768984" h="370205">
                <a:moveTo>
                  <a:pt x="504819" y="252475"/>
                </a:moveTo>
                <a:lnTo>
                  <a:pt x="458240" y="252475"/>
                </a:lnTo>
                <a:lnTo>
                  <a:pt x="472093" y="256796"/>
                </a:lnTo>
                <a:lnTo>
                  <a:pt x="480102" y="267537"/>
                </a:lnTo>
                <a:lnTo>
                  <a:pt x="477204" y="282896"/>
                </a:lnTo>
                <a:lnTo>
                  <a:pt x="468158" y="291722"/>
                </a:lnTo>
                <a:lnTo>
                  <a:pt x="505394" y="291722"/>
                </a:lnTo>
                <a:lnTo>
                  <a:pt x="508246" y="285908"/>
                </a:lnTo>
                <a:lnTo>
                  <a:pt x="510182" y="273373"/>
                </a:lnTo>
                <a:lnTo>
                  <a:pt x="510183" y="265302"/>
                </a:lnTo>
                <a:lnTo>
                  <a:pt x="507897" y="258190"/>
                </a:lnTo>
                <a:lnTo>
                  <a:pt x="504819" y="252475"/>
                </a:lnTo>
                <a:close/>
              </a:path>
              <a:path w="768984" h="370205">
                <a:moveTo>
                  <a:pt x="256029" y="138477"/>
                </a:moveTo>
                <a:lnTo>
                  <a:pt x="213079" y="152011"/>
                </a:lnTo>
                <a:lnTo>
                  <a:pt x="197382" y="188975"/>
                </a:lnTo>
                <a:lnTo>
                  <a:pt x="197890" y="192785"/>
                </a:lnTo>
                <a:lnTo>
                  <a:pt x="198779" y="196468"/>
                </a:lnTo>
                <a:lnTo>
                  <a:pt x="79799" y="283957"/>
                </a:lnTo>
                <a:lnTo>
                  <a:pt x="126532" y="283957"/>
                </a:lnTo>
                <a:lnTo>
                  <a:pt x="213889" y="219711"/>
                </a:lnTo>
                <a:lnTo>
                  <a:pt x="283415" y="219711"/>
                </a:lnTo>
                <a:lnTo>
                  <a:pt x="287736" y="216452"/>
                </a:lnTo>
                <a:lnTo>
                  <a:pt x="373634" y="216452"/>
                </a:lnTo>
                <a:lnTo>
                  <a:pt x="344427" y="203432"/>
                </a:lnTo>
                <a:lnTo>
                  <a:pt x="258910" y="203432"/>
                </a:lnTo>
                <a:lnTo>
                  <a:pt x="241176" y="202329"/>
                </a:lnTo>
                <a:lnTo>
                  <a:pt x="230564" y="196001"/>
                </a:lnTo>
                <a:lnTo>
                  <a:pt x="226635" y="186212"/>
                </a:lnTo>
                <a:lnTo>
                  <a:pt x="230990" y="172940"/>
                </a:lnTo>
                <a:lnTo>
                  <a:pt x="242114" y="165115"/>
                </a:lnTo>
                <a:lnTo>
                  <a:pt x="248944" y="164083"/>
                </a:lnTo>
                <a:lnTo>
                  <a:pt x="295024" y="164083"/>
                </a:lnTo>
                <a:lnTo>
                  <a:pt x="292155" y="158730"/>
                </a:lnTo>
                <a:lnTo>
                  <a:pt x="282526" y="149068"/>
                </a:lnTo>
                <a:lnTo>
                  <a:pt x="270266" y="142134"/>
                </a:lnTo>
                <a:lnTo>
                  <a:pt x="256029" y="138477"/>
                </a:lnTo>
                <a:close/>
              </a:path>
              <a:path w="768984" h="370205">
                <a:moveTo>
                  <a:pt x="459774" y="226331"/>
                </a:moveTo>
                <a:lnTo>
                  <a:pt x="445832" y="227791"/>
                </a:lnTo>
                <a:lnTo>
                  <a:pt x="433635" y="231987"/>
                </a:lnTo>
                <a:lnTo>
                  <a:pt x="423290" y="238589"/>
                </a:lnTo>
                <a:lnTo>
                  <a:pt x="519249" y="238589"/>
                </a:lnTo>
                <a:lnTo>
                  <a:pt x="526297" y="232443"/>
                </a:lnTo>
                <a:lnTo>
                  <a:pt x="484378" y="232443"/>
                </a:lnTo>
                <a:lnTo>
                  <a:pt x="472641" y="228011"/>
                </a:lnTo>
                <a:lnTo>
                  <a:pt x="459774" y="226331"/>
                </a:lnTo>
                <a:close/>
              </a:path>
              <a:path w="768984" h="370205">
                <a:moveTo>
                  <a:pt x="717403" y="0"/>
                </a:moveTo>
                <a:lnTo>
                  <a:pt x="678318" y="16118"/>
                </a:lnTo>
                <a:lnTo>
                  <a:pt x="666223" y="40013"/>
                </a:lnTo>
                <a:lnTo>
                  <a:pt x="666768" y="55677"/>
                </a:lnTo>
                <a:lnTo>
                  <a:pt x="669693" y="66180"/>
                </a:lnTo>
                <a:lnTo>
                  <a:pt x="484378" y="232443"/>
                </a:lnTo>
                <a:lnTo>
                  <a:pt x="526297" y="232443"/>
                </a:lnTo>
                <a:lnTo>
                  <a:pt x="691569" y="88348"/>
                </a:lnTo>
                <a:lnTo>
                  <a:pt x="741794" y="88348"/>
                </a:lnTo>
                <a:lnTo>
                  <a:pt x="744840" y="87114"/>
                </a:lnTo>
                <a:lnTo>
                  <a:pt x="755854" y="78728"/>
                </a:lnTo>
                <a:lnTo>
                  <a:pt x="763895" y="67940"/>
                </a:lnTo>
                <a:lnTo>
                  <a:pt x="764678" y="65738"/>
                </a:lnTo>
                <a:lnTo>
                  <a:pt x="727293" y="65738"/>
                </a:lnTo>
                <a:lnTo>
                  <a:pt x="709531" y="64696"/>
                </a:lnTo>
                <a:lnTo>
                  <a:pt x="698712" y="58513"/>
                </a:lnTo>
                <a:lnTo>
                  <a:pt x="694533" y="48901"/>
                </a:lnTo>
                <a:lnTo>
                  <a:pt x="698881" y="35551"/>
                </a:lnTo>
                <a:lnTo>
                  <a:pt x="709941" y="27686"/>
                </a:lnTo>
                <a:lnTo>
                  <a:pt x="717193" y="26542"/>
                </a:lnTo>
                <a:lnTo>
                  <a:pt x="762126" y="26542"/>
                </a:lnTo>
                <a:lnTo>
                  <a:pt x="761857" y="25815"/>
                </a:lnTo>
                <a:lnTo>
                  <a:pt x="753902" y="14888"/>
                </a:lnTo>
                <a:lnTo>
                  <a:pt x="743501" y="6797"/>
                </a:lnTo>
                <a:lnTo>
                  <a:pt x="731164" y="1761"/>
                </a:lnTo>
                <a:lnTo>
                  <a:pt x="717403" y="0"/>
                </a:lnTo>
                <a:close/>
              </a:path>
              <a:path w="768984" h="370205">
                <a:moveTo>
                  <a:pt x="283415" y="219711"/>
                </a:moveTo>
                <a:lnTo>
                  <a:pt x="213889" y="219711"/>
                </a:lnTo>
                <a:lnTo>
                  <a:pt x="224548" y="226400"/>
                </a:lnTo>
                <a:lnTo>
                  <a:pt x="236706" y="230737"/>
                </a:lnTo>
                <a:lnTo>
                  <a:pt x="254125" y="230353"/>
                </a:lnTo>
                <a:lnTo>
                  <a:pt x="268133" y="227638"/>
                </a:lnTo>
                <a:lnTo>
                  <a:pt x="279186" y="222901"/>
                </a:lnTo>
                <a:lnTo>
                  <a:pt x="283415" y="219711"/>
                </a:lnTo>
                <a:close/>
              </a:path>
              <a:path w="768984" h="370205">
                <a:moveTo>
                  <a:pt x="295024" y="164083"/>
                </a:moveTo>
                <a:lnTo>
                  <a:pt x="248944" y="164083"/>
                </a:lnTo>
                <a:lnTo>
                  <a:pt x="262765" y="168428"/>
                </a:lnTo>
                <a:lnTo>
                  <a:pt x="270783" y="179191"/>
                </a:lnTo>
                <a:lnTo>
                  <a:pt x="267915" y="194583"/>
                </a:lnTo>
                <a:lnTo>
                  <a:pt x="258910" y="203432"/>
                </a:lnTo>
                <a:lnTo>
                  <a:pt x="344427" y="203432"/>
                </a:lnTo>
                <a:lnTo>
                  <a:pt x="300904" y="184030"/>
                </a:lnTo>
                <a:lnTo>
                  <a:pt x="298499" y="170567"/>
                </a:lnTo>
                <a:lnTo>
                  <a:pt x="295024" y="164083"/>
                </a:lnTo>
                <a:close/>
              </a:path>
              <a:path w="768984" h="370205">
                <a:moveTo>
                  <a:pt x="741794" y="88348"/>
                </a:moveTo>
                <a:lnTo>
                  <a:pt x="691569" y="88348"/>
                </a:lnTo>
                <a:lnTo>
                  <a:pt x="703284" y="92648"/>
                </a:lnTo>
                <a:lnTo>
                  <a:pt x="716206" y="94477"/>
                </a:lnTo>
                <a:lnTo>
                  <a:pt x="731432" y="92547"/>
                </a:lnTo>
                <a:lnTo>
                  <a:pt x="741794" y="88348"/>
                </a:lnTo>
                <a:close/>
              </a:path>
              <a:path w="768984" h="370205">
                <a:moveTo>
                  <a:pt x="762126" y="26542"/>
                </a:moveTo>
                <a:lnTo>
                  <a:pt x="717193" y="26542"/>
                </a:lnTo>
                <a:lnTo>
                  <a:pt x="731112" y="30838"/>
                </a:lnTo>
                <a:lnTo>
                  <a:pt x="739156" y="41526"/>
                </a:lnTo>
                <a:lnTo>
                  <a:pt x="736300" y="56888"/>
                </a:lnTo>
                <a:lnTo>
                  <a:pt x="727293" y="65738"/>
                </a:lnTo>
                <a:lnTo>
                  <a:pt x="764678" y="65738"/>
                </a:lnTo>
                <a:lnTo>
                  <a:pt x="768386" y="55302"/>
                </a:lnTo>
                <a:lnTo>
                  <a:pt x="766856" y="39359"/>
                </a:lnTo>
                <a:lnTo>
                  <a:pt x="762126" y="265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28659"/>
            <a:ext cx="814260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b="1" spc="-25" dirty="0">
                <a:solidFill>
                  <a:srgbClr val="088777"/>
                </a:solidFill>
                <a:latin typeface="Arial"/>
                <a:cs typeface="Arial"/>
              </a:rPr>
              <a:t>What</a:t>
            </a:r>
            <a:r>
              <a:rPr sz="3700" b="1" spc="10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3700" b="1" spc="-25" dirty="0">
                <a:solidFill>
                  <a:srgbClr val="088777"/>
                </a:solidFill>
                <a:latin typeface="Arial"/>
                <a:cs typeface="Arial"/>
              </a:rPr>
              <a:t>Sch</a:t>
            </a:r>
            <a:r>
              <a:rPr sz="3700" b="1" spc="-40" dirty="0">
                <a:solidFill>
                  <a:srgbClr val="088777"/>
                </a:solidFill>
                <a:latin typeface="Arial"/>
                <a:cs typeface="Arial"/>
              </a:rPr>
              <a:t>o</a:t>
            </a:r>
            <a:r>
              <a:rPr sz="3700" b="1" spc="-20" dirty="0">
                <a:solidFill>
                  <a:srgbClr val="088777"/>
                </a:solidFill>
                <a:latin typeface="Arial"/>
                <a:cs typeface="Arial"/>
              </a:rPr>
              <a:t>ol</a:t>
            </a:r>
            <a:r>
              <a:rPr sz="3700" b="1" spc="10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3700" b="1" spc="-25" dirty="0">
                <a:solidFill>
                  <a:srgbClr val="088777"/>
                </a:solidFill>
                <a:latin typeface="Arial"/>
                <a:cs typeface="Arial"/>
              </a:rPr>
              <a:t>Costs</a:t>
            </a:r>
            <a:r>
              <a:rPr sz="3700" b="1" spc="25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3700" b="1" spc="-20" dirty="0">
                <a:solidFill>
                  <a:srgbClr val="088777"/>
                </a:solidFill>
                <a:latin typeface="Arial"/>
                <a:cs typeface="Arial"/>
              </a:rPr>
              <a:t>are</a:t>
            </a:r>
            <a:r>
              <a:rPr sz="3700" b="1" spc="5" dirty="0">
                <a:solidFill>
                  <a:srgbClr val="088777"/>
                </a:solidFill>
                <a:latin typeface="Arial"/>
                <a:cs typeface="Arial"/>
              </a:rPr>
              <a:t> </a:t>
            </a:r>
            <a:r>
              <a:rPr sz="3700" b="1" spc="-25" dirty="0">
                <a:solidFill>
                  <a:srgbClr val="088777"/>
                </a:solidFill>
                <a:latin typeface="Arial"/>
                <a:cs typeface="Arial"/>
              </a:rPr>
              <a:t>Con</a:t>
            </a:r>
            <a:r>
              <a:rPr sz="3700" b="1" spc="-40" dirty="0">
                <a:solidFill>
                  <a:srgbClr val="088777"/>
                </a:solidFill>
                <a:latin typeface="Arial"/>
                <a:cs typeface="Arial"/>
              </a:rPr>
              <a:t>s</a:t>
            </a:r>
            <a:r>
              <a:rPr sz="3700" b="1" spc="-20" dirty="0">
                <a:solidFill>
                  <a:srgbClr val="088777"/>
                </a:solidFill>
                <a:latin typeface="Arial"/>
                <a:cs typeface="Arial"/>
              </a:rPr>
              <a:t>idered?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dirty="0"/>
              <a:t>Sc</a:t>
            </a:r>
            <a:r>
              <a:rPr spc="5" dirty="0"/>
              <a:t>h</a:t>
            </a:r>
            <a:r>
              <a:rPr dirty="0"/>
              <a:t>ool</a:t>
            </a:r>
            <a:r>
              <a:rPr spc="-15" dirty="0"/>
              <a:t> </a:t>
            </a:r>
            <a:r>
              <a:rPr dirty="0"/>
              <a:t>co</a:t>
            </a:r>
            <a:r>
              <a:rPr spc="10" dirty="0"/>
              <a:t>s</a:t>
            </a:r>
            <a:r>
              <a:rPr dirty="0"/>
              <a:t>ts</a:t>
            </a:r>
            <a:r>
              <a:rPr spc="-15" dirty="0"/>
              <a:t> </a:t>
            </a:r>
            <a:r>
              <a:rPr dirty="0"/>
              <a:t>inclu</a:t>
            </a:r>
            <a:r>
              <a:rPr spc="5" dirty="0"/>
              <a:t>d</a:t>
            </a:r>
            <a:r>
              <a:rPr dirty="0"/>
              <a:t>e:</a:t>
            </a:r>
          </a:p>
          <a:p>
            <a:pPr marL="756285" lvl="1" indent="-286385">
              <a:lnSpc>
                <a:spcPct val="100000"/>
              </a:lnSpc>
              <a:spcBef>
                <a:spcPts val="1910"/>
              </a:spcBef>
              <a:buClr>
                <a:srgbClr val="ED5427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100" dirty="0">
                <a:latin typeface="Arial"/>
                <a:cs typeface="Arial"/>
              </a:rPr>
              <a:t>T</a:t>
            </a:r>
            <a:r>
              <a:rPr sz="2200" spc="-10" dirty="0">
                <a:latin typeface="Arial"/>
                <a:cs typeface="Arial"/>
              </a:rPr>
              <a:t>uitio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fees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Room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board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Boo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pp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ies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905"/>
              </a:spcBef>
              <a:buClr>
                <a:srgbClr val="ED5427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100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rans</a:t>
            </a:r>
            <a:r>
              <a:rPr sz="2200" spc="-10" dirty="0">
                <a:latin typeface="Arial"/>
                <a:cs typeface="Arial"/>
              </a:rPr>
              <a:t>portatio</a:t>
            </a:r>
            <a:r>
              <a:rPr sz="2200" spc="-15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756285" marR="425450" lvl="1" indent="-286385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Mis</a:t>
            </a:r>
            <a:r>
              <a:rPr sz="2200" spc="-10" dirty="0">
                <a:latin typeface="Arial"/>
                <a:cs typeface="Arial"/>
              </a:rPr>
              <a:t>cellaneo</a:t>
            </a:r>
            <a:r>
              <a:rPr sz="2200" spc="-15" dirty="0">
                <a:latin typeface="Arial"/>
                <a:cs typeface="Arial"/>
              </a:rPr>
              <a:t>us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ving</a:t>
            </a:r>
            <a:r>
              <a:rPr sz="2200" spc="-15" dirty="0">
                <a:latin typeface="Arial"/>
                <a:cs typeface="Arial"/>
              </a:rPr>
              <a:t> expen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Wingdings"/>
              <a:buChar char="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Chi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care,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ary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7242" y="1371600"/>
            <a:ext cx="3962400" cy="3962400"/>
          </a:xfrm>
          <a:custGeom>
            <a:avLst/>
            <a:gdLst/>
            <a:ahLst/>
            <a:cxnLst/>
            <a:rect l="l" t="t" r="r" b="b"/>
            <a:pathLst>
              <a:path w="3962400" h="3962400">
                <a:moveTo>
                  <a:pt x="1981200" y="0"/>
                </a:moveTo>
                <a:lnTo>
                  <a:pt x="1818704" y="6567"/>
                </a:lnTo>
                <a:lnTo>
                  <a:pt x="1659828" y="25929"/>
                </a:lnTo>
                <a:lnTo>
                  <a:pt x="1505079" y="57576"/>
                </a:lnTo>
                <a:lnTo>
                  <a:pt x="1354970" y="100998"/>
                </a:lnTo>
                <a:lnTo>
                  <a:pt x="1210008" y="155686"/>
                </a:lnTo>
                <a:lnTo>
                  <a:pt x="1070704" y="221129"/>
                </a:lnTo>
                <a:lnTo>
                  <a:pt x="937568" y="296818"/>
                </a:lnTo>
                <a:lnTo>
                  <a:pt x="811109" y="382243"/>
                </a:lnTo>
                <a:lnTo>
                  <a:pt x="691837" y="476895"/>
                </a:lnTo>
                <a:lnTo>
                  <a:pt x="580263" y="580263"/>
                </a:lnTo>
                <a:lnTo>
                  <a:pt x="476895" y="691837"/>
                </a:lnTo>
                <a:lnTo>
                  <a:pt x="382243" y="811109"/>
                </a:lnTo>
                <a:lnTo>
                  <a:pt x="296818" y="937568"/>
                </a:lnTo>
                <a:lnTo>
                  <a:pt x="221129" y="1070704"/>
                </a:lnTo>
                <a:lnTo>
                  <a:pt x="155686" y="1210008"/>
                </a:lnTo>
                <a:lnTo>
                  <a:pt x="100998" y="1354970"/>
                </a:lnTo>
                <a:lnTo>
                  <a:pt x="57576" y="1505079"/>
                </a:lnTo>
                <a:lnTo>
                  <a:pt x="25929" y="1659828"/>
                </a:lnTo>
                <a:lnTo>
                  <a:pt x="6567" y="1818704"/>
                </a:lnTo>
                <a:lnTo>
                  <a:pt x="0" y="1981200"/>
                </a:lnTo>
                <a:lnTo>
                  <a:pt x="6567" y="2143695"/>
                </a:lnTo>
                <a:lnTo>
                  <a:pt x="25929" y="2302571"/>
                </a:lnTo>
                <a:lnTo>
                  <a:pt x="57576" y="2457320"/>
                </a:lnTo>
                <a:lnTo>
                  <a:pt x="100998" y="2607429"/>
                </a:lnTo>
                <a:lnTo>
                  <a:pt x="155686" y="2752391"/>
                </a:lnTo>
                <a:lnTo>
                  <a:pt x="221129" y="2891695"/>
                </a:lnTo>
                <a:lnTo>
                  <a:pt x="296818" y="3024831"/>
                </a:lnTo>
                <a:lnTo>
                  <a:pt x="382243" y="3151290"/>
                </a:lnTo>
                <a:lnTo>
                  <a:pt x="476895" y="3270562"/>
                </a:lnTo>
                <a:lnTo>
                  <a:pt x="580263" y="3382137"/>
                </a:lnTo>
                <a:lnTo>
                  <a:pt x="691837" y="3485504"/>
                </a:lnTo>
                <a:lnTo>
                  <a:pt x="811109" y="3580156"/>
                </a:lnTo>
                <a:lnTo>
                  <a:pt x="937568" y="3665581"/>
                </a:lnTo>
                <a:lnTo>
                  <a:pt x="1070704" y="3741270"/>
                </a:lnTo>
                <a:lnTo>
                  <a:pt x="1210008" y="3806713"/>
                </a:lnTo>
                <a:lnTo>
                  <a:pt x="1354970" y="3861401"/>
                </a:lnTo>
                <a:lnTo>
                  <a:pt x="1505079" y="3904823"/>
                </a:lnTo>
                <a:lnTo>
                  <a:pt x="1659828" y="3936470"/>
                </a:lnTo>
                <a:lnTo>
                  <a:pt x="1818704" y="3955832"/>
                </a:lnTo>
                <a:lnTo>
                  <a:pt x="1981200" y="3962400"/>
                </a:lnTo>
                <a:lnTo>
                  <a:pt x="2143695" y="3955832"/>
                </a:lnTo>
                <a:lnTo>
                  <a:pt x="2302571" y="3936470"/>
                </a:lnTo>
                <a:lnTo>
                  <a:pt x="2457320" y="3904823"/>
                </a:lnTo>
                <a:lnTo>
                  <a:pt x="2607429" y="3861401"/>
                </a:lnTo>
                <a:lnTo>
                  <a:pt x="2752391" y="3806713"/>
                </a:lnTo>
                <a:lnTo>
                  <a:pt x="2891695" y="3741270"/>
                </a:lnTo>
                <a:lnTo>
                  <a:pt x="3024831" y="3665581"/>
                </a:lnTo>
                <a:lnTo>
                  <a:pt x="3151290" y="3580156"/>
                </a:lnTo>
                <a:lnTo>
                  <a:pt x="3270562" y="3485504"/>
                </a:lnTo>
                <a:lnTo>
                  <a:pt x="3382136" y="3382137"/>
                </a:lnTo>
                <a:lnTo>
                  <a:pt x="3485504" y="3270562"/>
                </a:lnTo>
                <a:lnTo>
                  <a:pt x="3580156" y="3151290"/>
                </a:lnTo>
                <a:lnTo>
                  <a:pt x="3665581" y="3024831"/>
                </a:lnTo>
                <a:lnTo>
                  <a:pt x="3741270" y="2891695"/>
                </a:lnTo>
                <a:lnTo>
                  <a:pt x="3806713" y="2752391"/>
                </a:lnTo>
                <a:lnTo>
                  <a:pt x="3861401" y="2607429"/>
                </a:lnTo>
                <a:lnTo>
                  <a:pt x="3904823" y="2457320"/>
                </a:lnTo>
                <a:lnTo>
                  <a:pt x="3936470" y="2302571"/>
                </a:lnTo>
                <a:lnTo>
                  <a:pt x="3955832" y="2143695"/>
                </a:lnTo>
                <a:lnTo>
                  <a:pt x="3962400" y="1981200"/>
                </a:lnTo>
                <a:lnTo>
                  <a:pt x="3955832" y="1818704"/>
                </a:lnTo>
                <a:lnTo>
                  <a:pt x="3936470" y="1659828"/>
                </a:lnTo>
                <a:lnTo>
                  <a:pt x="3904823" y="1505079"/>
                </a:lnTo>
                <a:lnTo>
                  <a:pt x="3861401" y="1354970"/>
                </a:lnTo>
                <a:lnTo>
                  <a:pt x="3806713" y="1210008"/>
                </a:lnTo>
                <a:lnTo>
                  <a:pt x="3741270" y="1070704"/>
                </a:lnTo>
                <a:lnTo>
                  <a:pt x="3665581" y="937568"/>
                </a:lnTo>
                <a:lnTo>
                  <a:pt x="3580156" y="811109"/>
                </a:lnTo>
                <a:lnTo>
                  <a:pt x="3485504" y="691837"/>
                </a:lnTo>
                <a:lnTo>
                  <a:pt x="3382136" y="580263"/>
                </a:lnTo>
                <a:lnTo>
                  <a:pt x="3270562" y="476895"/>
                </a:lnTo>
                <a:lnTo>
                  <a:pt x="3151290" y="382243"/>
                </a:lnTo>
                <a:lnTo>
                  <a:pt x="3024831" y="296818"/>
                </a:lnTo>
                <a:lnTo>
                  <a:pt x="2891695" y="221129"/>
                </a:lnTo>
                <a:lnTo>
                  <a:pt x="2752391" y="155686"/>
                </a:lnTo>
                <a:lnTo>
                  <a:pt x="2607429" y="100998"/>
                </a:lnTo>
                <a:lnTo>
                  <a:pt x="2457320" y="57576"/>
                </a:lnTo>
                <a:lnTo>
                  <a:pt x="2302571" y="25929"/>
                </a:lnTo>
                <a:lnTo>
                  <a:pt x="2143695" y="6567"/>
                </a:lnTo>
                <a:lnTo>
                  <a:pt x="19812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8815" y="2753163"/>
            <a:ext cx="2741295" cy="186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2500" b="1" spc="-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ei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e financi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the s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hool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reg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rdle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s of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5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EF</a:t>
            </a:r>
            <a:r>
              <a:rPr sz="250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4034" y="1677035"/>
            <a:ext cx="905510" cy="885190"/>
          </a:xfrm>
          <a:custGeom>
            <a:avLst/>
            <a:gdLst/>
            <a:ahLst/>
            <a:cxnLst/>
            <a:rect l="l" t="t" r="r" b="b"/>
            <a:pathLst>
              <a:path w="905509" h="885189">
                <a:moveTo>
                  <a:pt x="790529" y="720089"/>
                </a:moveTo>
                <a:lnTo>
                  <a:pt x="633117" y="720089"/>
                </a:lnTo>
                <a:lnTo>
                  <a:pt x="877338" y="882650"/>
                </a:lnTo>
                <a:lnTo>
                  <a:pt x="879751" y="885189"/>
                </a:lnTo>
                <a:lnTo>
                  <a:pt x="892451" y="885189"/>
                </a:lnTo>
                <a:lnTo>
                  <a:pt x="897658" y="882650"/>
                </a:lnTo>
                <a:lnTo>
                  <a:pt x="904674" y="869950"/>
                </a:lnTo>
                <a:lnTo>
                  <a:pt x="905285" y="858519"/>
                </a:lnTo>
                <a:lnTo>
                  <a:pt x="899436" y="847089"/>
                </a:lnTo>
                <a:lnTo>
                  <a:pt x="790529" y="720089"/>
                </a:lnTo>
                <a:close/>
              </a:path>
              <a:path w="905509" h="885189">
                <a:moveTo>
                  <a:pt x="260282" y="486410"/>
                </a:moveTo>
                <a:lnTo>
                  <a:pt x="168043" y="486410"/>
                </a:lnTo>
                <a:lnTo>
                  <a:pt x="309484" y="618489"/>
                </a:lnTo>
                <a:lnTo>
                  <a:pt x="307445" y="631189"/>
                </a:lnTo>
                <a:lnTo>
                  <a:pt x="303793" y="669289"/>
                </a:lnTo>
                <a:lnTo>
                  <a:pt x="303455" y="688339"/>
                </a:lnTo>
                <a:lnTo>
                  <a:pt x="303578" y="695960"/>
                </a:lnTo>
                <a:lnTo>
                  <a:pt x="308173" y="744219"/>
                </a:lnTo>
                <a:lnTo>
                  <a:pt x="325404" y="791210"/>
                </a:lnTo>
                <a:lnTo>
                  <a:pt x="349700" y="821689"/>
                </a:lnTo>
                <a:lnTo>
                  <a:pt x="393098" y="845819"/>
                </a:lnTo>
                <a:lnTo>
                  <a:pt x="422475" y="850900"/>
                </a:lnTo>
                <a:lnTo>
                  <a:pt x="434261" y="850900"/>
                </a:lnTo>
                <a:lnTo>
                  <a:pt x="446389" y="849629"/>
                </a:lnTo>
                <a:lnTo>
                  <a:pt x="458912" y="847089"/>
                </a:lnTo>
                <a:lnTo>
                  <a:pt x="471884" y="843279"/>
                </a:lnTo>
                <a:lnTo>
                  <a:pt x="485357" y="838200"/>
                </a:lnTo>
                <a:lnTo>
                  <a:pt x="495891" y="834389"/>
                </a:lnTo>
                <a:lnTo>
                  <a:pt x="517243" y="824229"/>
                </a:lnTo>
                <a:lnTo>
                  <a:pt x="528126" y="817879"/>
                </a:lnTo>
                <a:lnTo>
                  <a:pt x="539191" y="810260"/>
                </a:lnTo>
                <a:lnTo>
                  <a:pt x="550470" y="801369"/>
                </a:lnTo>
                <a:lnTo>
                  <a:pt x="561997" y="792479"/>
                </a:lnTo>
                <a:lnTo>
                  <a:pt x="580411" y="777239"/>
                </a:lnTo>
                <a:lnTo>
                  <a:pt x="589464" y="768350"/>
                </a:lnTo>
                <a:lnTo>
                  <a:pt x="595854" y="762000"/>
                </a:lnTo>
                <a:lnTo>
                  <a:pt x="421895" y="762000"/>
                </a:lnTo>
                <a:lnTo>
                  <a:pt x="409962" y="758189"/>
                </a:lnTo>
                <a:lnTo>
                  <a:pt x="399310" y="750569"/>
                </a:lnTo>
                <a:lnTo>
                  <a:pt x="394611" y="746760"/>
                </a:lnTo>
                <a:lnTo>
                  <a:pt x="392071" y="741679"/>
                </a:lnTo>
                <a:lnTo>
                  <a:pt x="391055" y="730250"/>
                </a:lnTo>
                <a:lnTo>
                  <a:pt x="392452" y="725169"/>
                </a:lnTo>
                <a:lnTo>
                  <a:pt x="395627" y="720089"/>
                </a:lnTo>
                <a:lnTo>
                  <a:pt x="398675" y="715010"/>
                </a:lnTo>
                <a:lnTo>
                  <a:pt x="402739" y="711200"/>
                </a:lnTo>
                <a:lnTo>
                  <a:pt x="412518" y="708660"/>
                </a:lnTo>
                <a:lnTo>
                  <a:pt x="462874" y="708660"/>
                </a:lnTo>
                <a:lnTo>
                  <a:pt x="469646" y="704850"/>
                </a:lnTo>
                <a:lnTo>
                  <a:pt x="508354" y="673100"/>
                </a:lnTo>
                <a:lnTo>
                  <a:pt x="544013" y="633729"/>
                </a:lnTo>
                <a:lnTo>
                  <a:pt x="564385" y="605789"/>
                </a:lnTo>
                <a:lnTo>
                  <a:pt x="397532" y="605789"/>
                </a:lnTo>
                <a:lnTo>
                  <a:pt x="393849" y="604519"/>
                </a:lnTo>
                <a:lnTo>
                  <a:pt x="391436" y="600710"/>
                </a:lnTo>
                <a:lnTo>
                  <a:pt x="260282" y="486410"/>
                </a:lnTo>
                <a:close/>
              </a:path>
              <a:path w="905509" h="885189">
                <a:moveTo>
                  <a:pt x="715513" y="580389"/>
                </a:moveTo>
                <a:lnTo>
                  <a:pt x="592223" y="580389"/>
                </a:lnTo>
                <a:lnTo>
                  <a:pt x="596795" y="582929"/>
                </a:lnTo>
                <a:lnTo>
                  <a:pt x="600478" y="585469"/>
                </a:lnTo>
                <a:lnTo>
                  <a:pt x="604923" y="589279"/>
                </a:lnTo>
                <a:lnTo>
                  <a:pt x="607463" y="594360"/>
                </a:lnTo>
                <a:lnTo>
                  <a:pt x="608733" y="607060"/>
                </a:lnTo>
                <a:lnTo>
                  <a:pt x="607463" y="612139"/>
                </a:lnTo>
                <a:lnTo>
                  <a:pt x="604288" y="617219"/>
                </a:lnTo>
                <a:lnTo>
                  <a:pt x="597186" y="627379"/>
                </a:lnTo>
                <a:lnTo>
                  <a:pt x="590447" y="636269"/>
                </a:lnTo>
                <a:lnTo>
                  <a:pt x="583315" y="646429"/>
                </a:lnTo>
                <a:lnTo>
                  <a:pt x="575660" y="656589"/>
                </a:lnTo>
                <a:lnTo>
                  <a:pt x="567354" y="668019"/>
                </a:lnTo>
                <a:lnTo>
                  <a:pt x="558267" y="679450"/>
                </a:lnTo>
                <a:lnTo>
                  <a:pt x="523825" y="715010"/>
                </a:lnTo>
                <a:lnTo>
                  <a:pt x="513442" y="723900"/>
                </a:lnTo>
                <a:lnTo>
                  <a:pt x="503404" y="732789"/>
                </a:lnTo>
                <a:lnTo>
                  <a:pt x="493176" y="739139"/>
                </a:lnTo>
                <a:lnTo>
                  <a:pt x="482611" y="746760"/>
                </a:lnTo>
                <a:lnTo>
                  <a:pt x="471560" y="753110"/>
                </a:lnTo>
                <a:lnTo>
                  <a:pt x="460898" y="756919"/>
                </a:lnTo>
                <a:lnTo>
                  <a:pt x="449621" y="760729"/>
                </a:lnTo>
                <a:lnTo>
                  <a:pt x="436898" y="762000"/>
                </a:lnTo>
                <a:lnTo>
                  <a:pt x="595854" y="762000"/>
                </a:lnTo>
                <a:lnTo>
                  <a:pt x="624605" y="730250"/>
                </a:lnTo>
                <a:lnTo>
                  <a:pt x="633117" y="720089"/>
                </a:lnTo>
                <a:lnTo>
                  <a:pt x="790529" y="720089"/>
                </a:lnTo>
                <a:lnTo>
                  <a:pt x="700136" y="614679"/>
                </a:lnTo>
                <a:lnTo>
                  <a:pt x="705350" y="603250"/>
                </a:lnTo>
                <a:lnTo>
                  <a:pt x="710304" y="593089"/>
                </a:lnTo>
                <a:lnTo>
                  <a:pt x="715015" y="581660"/>
                </a:lnTo>
                <a:lnTo>
                  <a:pt x="715513" y="580389"/>
                </a:lnTo>
                <a:close/>
              </a:path>
              <a:path w="905509" h="885189">
                <a:moveTo>
                  <a:pt x="462874" y="708660"/>
                </a:moveTo>
                <a:lnTo>
                  <a:pt x="412518" y="708660"/>
                </a:lnTo>
                <a:lnTo>
                  <a:pt x="417090" y="709929"/>
                </a:lnTo>
                <a:lnTo>
                  <a:pt x="423045" y="715010"/>
                </a:lnTo>
                <a:lnTo>
                  <a:pt x="432383" y="717550"/>
                </a:lnTo>
                <a:lnTo>
                  <a:pt x="448157" y="715010"/>
                </a:lnTo>
                <a:lnTo>
                  <a:pt x="458360" y="711200"/>
                </a:lnTo>
                <a:lnTo>
                  <a:pt x="462874" y="708660"/>
                </a:lnTo>
                <a:close/>
              </a:path>
              <a:path w="905509" h="885189">
                <a:moveTo>
                  <a:pt x="750797" y="422910"/>
                </a:moveTo>
                <a:lnTo>
                  <a:pt x="250085" y="422910"/>
                </a:lnTo>
                <a:lnTo>
                  <a:pt x="413915" y="565150"/>
                </a:lnTo>
                <a:lnTo>
                  <a:pt x="418360" y="568960"/>
                </a:lnTo>
                <a:lnTo>
                  <a:pt x="420900" y="574039"/>
                </a:lnTo>
                <a:lnTo>
                  <a:pt x="421408" y="579119"/>
                </a:lnTo>
                <a:lnTo>
                  <a:pt x="422170" y="585469"/>
                </a:lnTo>
                <a:lnTo>
                  <a:pt x="420900" y="590550"/>
                </a:lnTo>
                <a:lnTo>
                  <a:pt x="417725" y="595629"/>
                </a:lnTo>
                <a:lnTo>
                  <a:pt x="413661" y="601979"/>
                </a:lnTo>
                <a:lnTo>
                  <a:pt x="408454" y="605789"/>
                </a:lnTo>
                <a:lnTo>
                  <a:pt x="564385" y="605789"/>
                </a:lnTo>
                <a:lnTo>
                  <a:pt x="574570" y="590550"/>
                </a:lnTo>
                <a:lnTo>
                  <a:pt x="577491" y="585469"/>
                </a:lnTo>
                <a:lnTo>
                  <a:pt x="581809" y="582929"/>
                </a:lnTo>
                <a:lnTo>
                  <a:pt x="592223" y="580389"/>
                </a:lnTo>
                <a:lnTo>
                  <a:pt x="715513" y="580389"/>
                </a:lnTo>
                <a:lnTo>
                  <a:pt x="719498" y="570229"/>
                </a:lnTo>
                <a:lnTo>
                  <a:pt x="723767" y="557529"/>
                </a:lnTo>
                <a:lnTo>
                  <a:pt x="727839" y="546100"/>
                </a:lnTo>
                <a:lnTo>
                  <a:pt x="731727" y="533400"/>
                </a:lnTo>
                <a:lnTo>
                  <a:pt x="741707" y="495300"/>
                </a:lnTo>
                <a:lnTo>
                  <a:pt x="749151" y="447039"/>
                </a:lnTo>
                <a:lnTo>
                  <a:pt x="750200" y="434339"/>
                </a:lnTo>
                <a:lnTo>
                  <a:pt x="750797" y="422910"/>
                </a:lnTo>
                <a:close/>
              </a:path>
              <a:path w="905509" h="885189">
                <a:moveTo>
                  <a:pt x="275390" y="0"/>
                </a:moveTo>
                <a:lnTo>
                  <a:pt x="264383" y="0"/>
                </a:lnTo>
                <a:lnTo>
                  <a:pt x="253050" y="1269"/>
                </a:lnTo>
                <a:lnTo>
                  <a:pt x="215767" y="12700"/>
                </a:lnTo>
                <a:lnTo>
                  <a:pt x="182518" y="30479"/>
                </a:lnTo>
                <a:lnTo>
                  <a:pt x="172643" y="36829"/>
                </a:lnTo>
                <a:lnTo>
                  <a:pt x="162509" y="44450"/>
                </a:lnTo>
                <a:lnTo>
                  <a:pt x="152038" y="53339"/>
                </a:lnTo>
                <a:lnTo>
                  <a:pt x="141154" y="62229"/>
                </a:lnTo>
                <a:lnTo>
                  <a:pt x="113595" y="90169"/>
                </a:lnTo>
                <a:lnTo>
                  <a:pt x="82271" y="129539"/>
                </a:lnTo>
                <a:lnTo>
                  <a:pt x="74523" y="142239"/>
                </a:lnTo>
                <a:lnTo>
                  <a:pt x="66763" y="153669"/>
                </a:lnTo>
                <a:lnTo>
                  <a:pt x="60662" y="163829"/>
                </a:lnTo>
                <a:lnTo>
                  <a:pt x="54813" y="173989"/>
                </a:lnTo>
                <a:lnTo>
                  <a:pt x="49188" y="185419"/>
                </a:lnTo>
                <a:lnTo>
                  <a:pt x="43756" y="195579"/>
                </a:lnTo>
                <a:lnTo>
                  <a:pt x="28342" y="231139"/>
                </a:lnTo>
                <a:lnTo>
                  <a:pt x="14654" y="270510"/>
                </a:lnTo>
                <a:lnTo>
                  <a:pt x="3654" y="320039"/>
                </a:lnTo>
                <a:lnTo>
                  <a:pt x="0" y="372110"/>
                </a:lnTo>
                <a:lnTo>
                  <a:pt x="410" y="381000"/>
                </a:lnTo>
                <a:lnTo>
                  <a:pt x="6293" y="419100"/>
                </a:lnTo>
                <a:lnTo>
                  <a:pt x="20270" y="454660"/>
                </a:lnTo>
                <a:lnTo>
                  <a:pt x="45218" y="485139"/>
                </a:lnTo>
                <a:lnTo>
                  <a:pt x="91225" y="502919"/>
                </a:lnTo>
                <a:lnTo>
                  <a:pt x="106419" y="504189"/>
                </a:lnTo>
                <a:lnTo>
                  <a:pt x="118306" y="502919"/>
                </a:lnTo>
                <a:lnTo>
                  <a:pt x="130411" y="500379"/>
                </a:lnTo>
                <a:lnTo>
                  <a:pt x="155280" y="492760"/>
                </a:lnTo>
                <a:lnTo>
                  <a:pt x="168043" y="486410"/>
                </a:lnTo>
                <a:lnTo>
                  <a:pt x="260282" y="486410"/>
                </a:lnTo>
                <a:lnTo>
                  <a:pt x="219478" y="450850"/>
                </a:lnTo>
                <a:lnTo>
                  <a:pt x="224431" y="447039"/>
                </a:lnTo>
                <a:lnTo>
                  <a:pt x="229638" y="443229"/>
                </a:lnTo>
                <a:lnTo>
                  <a:pt x="234718" y="438150"/>
                </a:lnTo>
                <a:lnTo>
                  <a:pt x="245132" y="427989"/>
                </a:lnTo>
                <a:lnTo>
                  <a:pt x="250085" y="422910"/>
                </a:lnTo>
                <a:lnTo>
                  <a:pt x="750797" y="422910"/>
                </a:lnTo>
                <a:lnTo>
                  <a:pt x="750930" y="420369"/>
                </a:lnTo>
                <a:lnTo>
                  <a:pt x="751043" y="416560"/>
                </a:lnTo>
                <a:lnTo>
                  <a:pt x="102130" y="416560"/>
                </a:lnTo>
                <a:lnTo>
                  <a:pt x="94256" y="414019"/>
                </a:lnTo>
                <a:lnTo>
                  <a:pt x="87652" y="407669"/>
                </a:lnTo>
                <a:lnTo>
                  <a:pt x="83969" y="403860"/>
                </a:lnTo>
                <a:lnTo>
                  <a:pt x="81556" y="398779"/>
                </a:lnTo>
                <a:lnTo>
                  <a:pt x="80540" y="392429"/>
                </a:lnTo>
                <a:lnTo>
                  <a:pt x="79524" y="387350"/>
                </a:lnTo>
                <a:lnTo>
                  <a:pt x="80794" y="381000"/>
                </a:lnTo>
                <a:lnTo>
                  <a:pt x="83842" y="375919"/>
                </a:lnTo>
                <a:lnTo>
                  <a:pt x="86890" y="372110"/>
                </a:lnTo>
                <a:lnTo>
                  <a:pt x="91208" y="368300"/>
                </a:lnTo>
                <a:lnTo>
                  <a:pt x="96542" y="368300"/>
                </a:lnTo>
                <a:lnTo>
                  <a:pt x="101876" y="367029"/>
                </a:lnTo>
                <a:lnTo>
                  <a:pt x="123438" y="367029"/>
                </a:lnTo>
                <a:lnTo>
                  <a:pt x="130131" y="363219"/>
                </a:lnTo>
                <a:lnTo>
                  <a:pt x="145865" y="351789"/>
                </a:lnTo>
                <a:lnTo>
                  <a:pt x="153000" y="345439"/>
                </a:lnTo>
                <a:lnTo>
                  <a:pt x="160401" y="339089"/>
                </a:lnTo>
                <a:lnTo>
                  <a:pt x="168068" y="330200"/>
                </a:lnTo>
                <a:lnTo>
                  <a:pt x="175999" y="321310"/>
                </a:lnTo>
                <a:lnTo>
                  <a:pt x="184193" y="311150"/>
                </a:lnTo>
                <a:lnTo>
                  <a:pt x="192647" y="299719"/>
                </a:lnTo>
                <a:lnTo>
                  <a:pt x="201362" y="287019"/>
                </a:lnTo>
                <a:lnTo>
                  <a:pt x="213890" y="267969"/>
                </a:lnTo>
                <a:lnTo>
                  <a:pt x="218208" y="264160"/>
                </a:lnTo>
                <a:lnTo>
                  <a:pt x="223415" y="264160"/>
                </a:lnTo>
                <a:lnTo>
                  <a:pt x="228622" y="262889"/>
                </a:lnTo>
                <a:lnTo>
                  <a:pt x="489080" y="262889"/>
                </a:lnTo>
                <a:lnTo>
                  <a:pt x="374316" y="153669"/>
                </a:lnTo>
                <a:lnTo>
                  <a:pt x="374644" y="140969"/>
                </a:lnTo>
                <a:lnTo>
                  <a:pt x="374372" y="128269"/>
                </a:lnTo>
                <a:lnTo>
                  <a:pt x="369740" y="90169"/>
                </a:lnTo>
                <a:lnTo>
                  <a:pt x="352172" y="45719"/>
                </a:lnTo>
                <a:lnTo>
                  <a:pt x="324058" y="15239"/>
                </a:lnTo>
                <a:lnTo>
                  <a:pt x="288645" y="1269"/>
                </a:lnTo>
                <a:lnTo>
                  <a:pt x="275390" y="0"/>
                </a:lnTo>
                <a:close/>
              </a:path>
              <a:path w="905509" h="885189">
                <a:moveTo>
                  <a:pt x="489080" y="262889"/>
                </a:moveTo>
                <a:lnTo>
                  <a:pt x="228622" y="262889"/>
                </a:lnTo>
                <a:lnTo>
                  <a:pt x="233448" y="265429"/>
                </a:lnTo>
                <a:lnTo>
                  <a:pt x="237766" y="269239"/>
                </a:lnTo>
                <a:lnTo>
                  <a:pt x="241576" y="271779"/>
                </a:lnTo>
                <a:lnTo>
                  <a:pt x="243862" y="276860"/>
                </a:lnTo>
                <a:lnTo>
                  <a:pt x="245102" y="284479"/>
                </a:lnTo>
                <a:lnTo>
                  <a:pt x="243624" y="294639"/>
                </a:lnTo>
                <a:lnTo>
                  <a:pt x="235798" y="308610"/>
                </a:lnTo>
                <a:lnTo>
                  <a:pt x="229346" y="318769"/>
                </a:lnTo>
                <a:lnTo>
                  <a:pt x="222141" y="327660"/>
                </a:lnTo>
                <a:lnTo>
                  <a:pt x="213910" y="339089"/>
                </a:lnTo>
                <a:lnTo>
                  <a:pt x="204380" y="351789"/>
                </a:lnTo>
                <a:lnTo>
                  <a:pt x="196938" y="359410"/>
                </a:lnTo>
                <a:lnTo>
                  <a:pt x="188612" y="368300"/>
                </a:lnTo>
                <a:lnTo>
                  <a:pt x="178956" y="377189"/>
                </a:lnTo>
                <a:lnTo>
                  <a:pt x="167523" y="388619"/>
                </a:lnTo>
                <a:lnTo>
                  <a:pt x="158129" y="394969"/>
                </a:lnTo>
                <a:lnTo>
                  <a:pt x="147563" y="402589"/>
                </a:lnTo>
                <a:lnTo>
                  <a:pt x="135198" y="410210"/>
                </a:lnTo>
                <a:lnTo>
                  <a:pt x="122981" y="414019"/>
                </a:lnTo>
                <a:lnTo>
                  <a:pt x="111274" y="416560"/>
                </a:lnTo>
                <a:lnTo>
                  <a:pt x="751043" y="416560"/>
                </a:lnTo>
                <a:lnTo>
                  <a:pt x="751232" y="410210"/>
                </a:lnTo>
                <a:lnTo>
                  <a:pt x="751205" y="402589"/>
                </a:lnTo>
                <a:lnTo>
                  <a:pt x="750828" y="392429"/>
                </a:lnTo>
                <a:lnTo>
                  <a:pt x="742872" y="342900"/>
                </a:lnTo>
                <a:lnTo>
                  <a:pt x="722995" y="298450"/>
                </a:lnTo>
                <a:lnTo>
                  <a:pt x="715299" y="288289"/>
                </a:lnTo>
                <a:lnTo>
                  <a:pt x="515769" y="288289"/>
                </a:lnTo>
                <a:lnTo>
                  <a:pt x="489080" y="262889"/>
                </a:lnTo>
                <a:close/>
              </a:path>
              <a:path w="905509" h="885189">
                <a:moveTo>
                  <a:pt x="123438" y="367029"/>
                </a:moveTo>
                <a:lnTo>
                  <a:pt x="101876" y="367029"/>
                </a:lnTo>
                <a:lnTo>
                  <a:pt x="106829" y="368300"/>
                </a:lnTo>
                <a:lnTo>
                  <a:pt x="112284" y="372110"/>
                </a:lnTo>
                <a:lnTo>
                  <a:pt x="118977" y="369569"/>
                </a:lnTo>
                <a:lnTo>
                  <a:pt x="123438" y="367029"/>
                </a:lnTo>
                <a:close/>
              </a:path>
              <a:path w="905509" h="885189">
                <a:moveTo>
                  <a:pt x="639035" y="247650"/>
                </a:moveTo>
                <a:lnTo>
                  <a:pt x="625223" y="247650"/>
                </a:lnTo>
                <a:lnTo>
                  <a:pt x="610358" y="248919"/>
                </a:lnTo>
                <a:lnTo>
                  <a:pt x="551924" y="267969"/>
                </a:lnTo>
                <a:lnTo>
                  <a:pt x="515769" y="288289"/>
                </a:lnTo>
                <a:lnTo>
                  <a:pt x="715299" y="288289"/>
                </a:lnTo>
                <a:lnTo>
                  <a:pt x="685560" y="261619"/>
                </a:lnTo>
                <a:lnTo>
                  <a:pt x="639035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8777"/>
                </a:solidFill>
              </a:rPr>
              <a:t>Det</a:t>
            </a:r>
            <a:r>
              <a:rPr sz="4000" spc="-40" dirty="0">
                <a:solidFill>
                  <a:srgbClr val="088777"/>
                </a:solidFill>
              </a:rPr>
              <a:t>e</a:t>
            </a:r>
            <a:r>
              <a:rPr sz="4000" spc="-25" dirty="0">
                <a:solidFill>
                  <a:srgbClr val="088777"/>
                </a:solidFill>
              </a:rPr>
              <a:t>rmining</a:t>
            </a:r>
            <a:r>
              <a:rPr sz="4000" spc="25" dirty="0">
                <a:solidFill>
                  <a:srgbClr val="088777"/>
                </a:solidFill>
              </a:rPr>
              <a:t> </a:t>
            </a:r>
            <a:r>
              <a:rPr sz="4000" spc="-30" dirty="0">
                <a:solidFill>
                  <a:srgbClr val="088777"/>
                </a:solidFill>
              </a:rPr>
              <a:t>Ne</a:t>
            </a:r>
            <a:r>
              <a:rPr sz="4000" spc="-40" dirty="0">
                <a:solidFill>
                  <a:srgbClr val="088777"/>
                </a:solidFill>
              </a:rPr>
              <a:t>e</a:t>
            </a:r>
            <a:r>
              <a:rPr sz="4000" spc="-30" dirty="0">
                <a:solidFill>
                  <a:srgbClr val="088777"/>
                </a:solidFill>
              </a:rPr>
              <a:t>d</a:t>
            </a:r>
            <a:r>
              <a:rPr sz="4000" spc="-25" dirty="0">
                <a:solidFill>
                  <a:srgbClr val="088777"/>
                </a:solidFill>
              </a:rPr>
              <a:t>-Ba</a:t>
            </a:r>
            <a:r>
              <a:rPr sz="4000" spc="-40" dirty="0">
                <a:solidFill>
                  <a:srgbClr val="088777"/>
                </a:solidFill>
              </a:rPr>
              <a:t>s</a:t>
            </a:r>
            <a:r>
              <a:rPr sz="4000" spc="-25" dirty="0">
                <a:solidFill>
                  <a:srgbClr val="088777"/>
                </a:solidFill>
              </a:rPr>
              <a:t>ed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088777"/>
                </a:solidFill>
              </a:rPr>
              <a:t>Eligibi</a:t>
            </a:r>
            <a:r>
              <a:rPr sz="4000" spc="-10" dirty="0">
                <a:solidFill>
                  <a:srgbClr val="088777"/>
                </a:solidFill>
              </a:rPr>
              <a:t>l</a:t>
            </a:r>
            <a:r>
              <a:rPr sz="4000" spc="-20" dirty="0">
                <a:solidFill>
                  <a:srgbClr val="088777"/>
                </a:solidFill>
              </a:rPr>
              <a:t>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11452"/>
            <a:ext cx="7902575" cy="419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Student su</a:t>
            </a:r>
            <a:r>
              <a:rPr sz="2200" spc="-10" dirty="0">
                <a:latin typeface="Arial"/>
                <a:cs typeface="Arial"/>
              </a:rPr>
              <a:t>b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its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F</a:t>
            </a:r>
            <a:r>
              <a:rPr sz="2200" spc="-15" dirty="0">
                <a:latin typeface="Arial"/>
                <a:cs typeface="Arial"/>
              </a:rPr>
              <a:t>AFSA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Fami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un</a:t>
            </a:r>
            <a:r>
              <a:rPr sz="2200" spc="-1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ergoes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Need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ysis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6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pe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ted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Fami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Contribut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(EFC)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determin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on: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5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25" dirty="0">
                <a:latin typeface="Arial"/>
                <a:cs typeface="Arial"/>
              </a:rPr>
              <a:t>P</a:t>
            </a:r>
            <a:r>
              <a:rPr sz="1900" spc="-10" dirty="0">
                <a:latin typeface="Arial"/>
                <a:cs typeface="Arial"/>
              </a:rPr>
              <a:t>arent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income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and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assets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0" dirty="0">
                <a:latin typeface="Arial"/>
                <a:cs typeface="Arial"/>
              </a:rPr>
              <a:t>Student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inco</a:t>
            </a:r>
            <a:r>
              <a:rPr sz="1900" spc="-15" dirty="0">
                <a:latin typeface="Arial"/>
                <a:cs typeface="Arial"/>
              </a:rPr>
              <a:t>me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and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assets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5" dirty="0">
                <a:latin typeface="Arial"/>
                <a:cs typeface="Arial"/>
              </a:rPr>
              <a:t>F</a:t>
            </a:r>
            <a:r>
              <a:rPr sz="1900" spc="-10" dirty="0">
                <a:latin typeface="Arial"/>
                <a:cs typeface="Arial"/>
              </a:rPr>
              <a:t>amily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size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5" dirty="0">
                <a:latin typeface="Arial"/>
                <a:cs typeface="Arial"/>
              </a:rPr>
              <a:t>Num</a:t>
            </a:r>
            <a:r>
              <a:rPr sz="1900" spc="-10" dirty="0">
                <a:latin typeface="Arial"/>
                <a:cs typeface="Arial"/>
              </a:rPr>
              <a:t>ber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of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child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en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college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  <a:tabLst>
                <a:tab pos="756285" algn="l"/>
              </a:tabLst>
            </a:pPr>
            <a:r>
              <a:rPr sz="19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900" spc="-15" dirty="0">
                <a:latin typeface="Arial"/>
                <a:cs typeface="Arial"/>
              </a:rPr>
              <a:t>Age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of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older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pa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ent</a:t>
            </a:r>
            <a:endParaRPr sz="1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NOT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ari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amount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you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will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year!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4416" y="228600"/>
            <a:ext cx="1955164" cy="1955164"/>
          </a:xfrm>
          <a:custGeom>
            <a:avLst/>
            <a:gdLst/>
            <a:ahLst/>
            <a:cxnLst/>
            <a:rect l="l" t="t" r="r" b="b"/>
            <a:pathLst>
              <a:path w="1955165" h="1955164">
                <a:moveTo>
                  <a:pt x="977391" y="0"/>
                </a:moveTo>
                <a:lnTo>
                  <a:pt x="897237" y="3240"/>
                </a:lnTo>
                <a:lnTo>
                  <a:pt x="818865" y="12793"/>
                </a:lnTo>
                <a:lnTo>
                  <a:pt x="742529" y="28408"/>
                </a:lnTo>
                <a:lnTo>
                  <a:pt x="668479" y="49832"/>
                </a:lnTo>
                <a:lnTo>
                  <a:pt x="596967" y="76815"/>
                </a:lnTo>
                <a:lnTo>
                  <a:pt x="528245" y="109103"/>
                </a:lnTo>
                <a:lnTo>
                  <a:pt x="462565" y="146447"/>
                </a:lnTo>
                <a:lnTo>
                  <a:pt x="400178" y="188593"/>
                </a:lnTo>
                <a:lnTo>
                  <a:pt x="341335" y="235291"/>
                </a:lnTo>
                <a:lnTo>
                  <a:pt x="286289" y="286289"/>
                </a:lnTo>
                <a:lnTo>
                  <a:pt x="235291" y="341335"/>
                </a:lnTo>
                <a:lnTo>
                  <a:pt x="188593" y="400178"/>
                </a:lnTo>
                <a:lnTo>
                  <a:pt x="146447" y="462565"/>
                </a:lnTo>
                <a:lnTo>
                  <a:pt x="109103" y="528245"/>
                </a:lnTo>
                <a:lnTo>
                  <a:pt x="76815" y="596967"/>
                </a:lnTo>
                <a:lnTo>
                  <a:pt x="49832" y="668479"/>
                </a:lnTo>
                <a:lnTo>
                  <a:pt x="28408" y="742529"/>
                </a:lnTo>
                <a:lnTo>
                  <a:pt x="12793" y="818865"/>
                </a:lnTo>
                <a:lnTo>
                  <a:pt x="3240" y="897237"/>
                </a:lnTo>
                <a:lnTo>
                  <a:pt x="0" y="977391"/>
                </a:lnTo>
                <a:lnTo>
                  <a:pt x="3240" y="1057546"/>
                </a:lnTo>
                <a:lnTo>
                  <a:pt x="12793" y="1135918"/>
                </a:lnTo>
                <a:lnTo>
                  <a:pt x="28408" y="1212254"/>
                </a:lnTo>
                <a:lnTo>
                  <a:pt x="49832" y="1286304"/>
                </a:lnTo>
                <a:lnTo>
                  <a:pt x="76815" y="1357816"/>
                </a:lnTo>
                <a:lnTo>
                  <a:pt x="109103" y="1426538"/>
                </a:lnTo>
                <a:lnTo>
                  <a:pt x="146447" y="1492218"/>
                </a:lnTo>
                <a:lnTo>
                  <a:pt x="188593" y="1554605"/>
                </a:lnTo>
                <a:lnTo>
                  <a:pt x="235291" y="1613448"/>
                </a:lnTo>
                <a:lnTo>
                  <a:pt x="286289" y="1668494"/>
                </a:lnTo>
                <a:lnTo>
                  <a:pt x="341335" y="1719492"/>
                </a:lnTo>
                <a:lnTo>
                  <a:pt x="400178" y="1766190"/>
                </a:lnTo>
                <a:lnTo>
                  <a:pt x="462565" y="1808336"/>
                </a:lnTo>
                <a:lnTo>
                  <a:pt x="528245" y="1845680"/>
                </a:lnTo>
                <a:lnTo>
                  <a:pt x="596967" y="1877968"/>
                </a:lnTo>
                <a:lnTo>
                  <a:pt x="668479" y="1904951"/>
                </a:lnTo>
                <a:lnTo>
                  <a:pt x="742529" y="1926375"/>
                </a:lnTo>
                <a:lnTo>
                  <a:pt x="818865" y="1941990"/>
                </a:lnTo>
                <a:lnTo>
                  <a:pt x="897237" y="1951543"/>
                </a:lnTo>
                <a:lnTo>
                  <a:pt x="977391" y="1954784"/>
                </a:lnTo>
                <a:lnTo>
                  <a:pt x="1057546" y="1951543"/>
                </a:lnTo>
                <a:lnTo>
                  <a:pt x="1135918" y="1941990"/>
                </a:lnTo>
                <a:lnTo>
                  <a:pt x="1212254" y="1926375"/>
                </a:lnTo>
                <a:lnTo>
                  <a:pt x="1286304" y="1904951"/>
                </a:lnTo>
                <a:lnTo>
                  <a:pt x="1357816" y="1877968"/>
                </a:lnTo>
                <a:lnTo>
                  <a:pt x="1426538" y="1845680"/>
                </a:lnTo>
                <a:lnTo>
                  <a:pt x="1492218" y="1808336"/>
                </a:lnTo>
                <a:lnTo>
                  <a:pt x="1554605" y="1766190"/>
                </a:lnTo>
                <a:lnTo>
                  <a:pt x="1613448" y="1719492"/>
                </a:lnTo>
                <a:lnTo>
                  <a:pt x="1668494" y="1668494"/>
                </a:lnTo>
                <a:lnTo>
                  <a:pt x="1719492" y="1613448"/>
                </a:lnTo>
                <a:lnTo>
                  <a:pt x="1766190" y="1554605"/>
                </a:lnTo>
                <a:lnTo>
                  <a:pt x="1808336" y="1492218"/>
                </a:lnTo>
                <a:lnTo>
                  <a:pt x="1845680" y="1426538"/>
                </a:lnTo>
                <a:lnTo>
                  <a:pt x="1877968" y="1357816"/>
                </a:lnTo>
                <a:lnTo>
                  <a:pt x="1904951" y="1286304"/>
                </a:lnTo>
                <a:lnTo>
                  <a:pt x="1926375" y="1212254"/>
                </a:lnTo>
                <a:lnTo>
                  <a:pt x="1941990" y="1135918"/>
                </a:lnTo>
                <a:lnTo>
                  <a:pt x="1951543" y="1057546"/>
                </a:lnTo>
                <a:lnTo>
                  <a:pt x="1954783" y="977391"/>
                </a:lnTo>
                <a:lnTo>
                  <a:pt x="1951543" y="897237"/>
                </a:lnTo>
                <a:lnTo>
                  <a:pt x="1941990" y="818865"/>
                </a:lnTo>
                <a:lnTo>
                  <a:pt x="1926375" y="742529"/>
                </a:lnTo>
                <a:lnTo>
                  <a:pt x="1904951" y="668479"/>
                </a:lnTo>
                <a:lnTo>
                  <a:pt x="1877968" y="596967"/>
                </a:lnTo>
                <a:lnTo>
                  <a:pt x="1845680" y="528245"/>
                </a:lnTo>
                <a:lnTo>
                  <a:pt x="1808336" y="462565"/>
                </a:lnTo>
                <a:lnTo>
                  <a:pt x="1766190" y="400178"/>
                </a:lnTo>
                <a:lnTo>
                  <a:pt x="1719492" y="341335"/>
                </a:lnTo>
                <a:lnTo>
                  <a:pt x="1668494" y="286289"/>
                </a:lnTo>
                <a:lnTo>
                  <a:pt x="1613448" y="235291"/>
                </a:lnTo>
                <a:lnTo>
                  <a:pt x="1554605" y="188593"/>
                </a:lnTo>
                <a:lnTo>
                  <a:pt x="1492218" y="146447"/>
                </a:lnTo>
                <a:lnTo>
                  <a:pt x="1426538" y="109103"/>
                </a:lnTo>
                <a:lnTo>
                  <a:pt x="1357816" y="76815"/>
                </a:lnTo>
                <a:lnTo>
                  <a:pt x="1286304" y="49832"/>
                </a:lnTo>
                <a:lnTo>
                  <a:pt x="1212254" y="28408"/>
                </a:lnTo>
                <a:lnTo>
                  <a:pt x="1135918" y="12793"/>
                </a:lnTo>
                <a:lnTo>
                  <a:pt x="1057546" y="3240"/>
                </a:lnTo>
                <a:lnTo>
                  <a:pt x="9773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643" y="1092580"/>
            <a:ext cx="340360" cy="568325"/>
          </a:xfrm>
          <a:custGeom>
            <a:avLst/>
            <a:gdLst/>
            <a:ahLst/>
            <a:cxnLst/>
            <a:rect l="l" t="t" r="r" b="b"/>
            <a:pathLst>
              <a:path w="340359" h="568325">
                <a:moveTo>
                  <a:pt x="284742" y="456196"/>
                </a:moveTo>
                <a:lnTo>
                  <a:pt x="169929" y="456196"/>
                </a:lnTo>
                <a:lnTo>
                  <a:pt x="284737" y="567804"/>
                </a:lnTo>
                <a:lnTo>
                  <a:pt x="284742" y="456196"/>
                </a:lnTo>
                <a:close/>
              </a:path>
              <a:path w="340359" h="568325">
                <a:moveTo>
                  <a:pt x="169942" y="0"/>
                </a:moveTo>
                <a:lnTo>
                  <a:pt x="126575" y="5423"/>
                </a:lnTo>
                <a:lnTo>
                  <a:pt x="87470" y="20817"/>
                </a:lnTo>
                <a:lnTo>
                  <a:pt x="53943" y="44867"/>
                </a:lnTo>
                <a:lnTo>
                  <a:pt x="27311" y="76261"/>
                </a:lnTo>
                <a:lnTo>
                  <a:pt x="8891" y="113683"/>
                </a:lnTo>
                <a:lnTo>
                  <a:pt x="0" y="155821"/>
                </a:lnTo>
                <a:lnTo>
                  <a:pt x="339" y="171639"/>
                </a:lnTo>
                <a:lnTo>
                  <a:pt x="6907" y="214530"/>
                </a:lnTo>
                <a:lnTo>
                  <a:pt x="20754" y="250702"/>
                </a:lnTo>
                <a:lnTo>
                  <a:pt x="48216" y="288757"/>
                </a:lnTo>
                <a:lnTo>
                  <a:pt x="55133" y="567782"/>
                </a:lnTo>
                <a:lnTo>
                  <a:pt x="169929" y="456196"/>
                </a:lnTo>
                <a:lnTo>
                  <a:pt x="284742" y="456196"/>
                </a:lnTo>
                <a:lnTo>
                  <a:pt x="284750" y="295436"/>
                </a:lnTo>
                <a:lnTo>
                  <a:pt x="293622" y="286762"/>
                </a:lnTo>
                <a:lnTo>
                  <a:pt x="294734" y="285496"/>
                </a:lnTo>
                <a:lnTo>
                  <a:pt x="169942" y="285496"/>
                </a:lnTo>
                <a:lnTo>
                  <a:pt x="155511" y="284553"/>
                </a:lnTo>
                <a:lnTo>
                  <a:pt x="115623" y="271395"/>
                </a:lnTo>
                <a:lnTo>
                  <a:pt x="83406" y="245305"/>
                </a:lnTo>
                <a:lnTo>
                  <a:pt x="62159" y="209583"/>
                </a:lnTo>
                <a:lnTo>
                  <a:pt x="55716" y="182045"/>
                </a:lnTo>
                <a:lnTo>
                  <a:pt x="56446" y="165990"/>
                </a:lnTo>
                <a:lnTo>
                  <a:pt x="68098" y="122790"/>
                </a:lnTo>
                <a:lnTo>
                  <a:pt x="91722" y="88660"/>
                </a:lnTo>
                <a:lnTo>
                  <a:pt x="124460" y="65683"/>
                </a:lnTo>
                <a:lnTo>
                  <a:pt x="163452" y="55943"/>
                </a:lnTo>
                <a:lnTo>
                  <a:pt x="295313" y="55943"/>
                </a:lnTo>
                <a:lnTo>
                  <a:pt x="288972" y="48988"/>
                </a:lnTo>
                <a:lnTo>
                  <a:pt x="257222" y="23948"/>
                </a:lnTo>
                <a:lnTo>
                  <a:pt x="220051" y="7364"/>
                </a:lnTo>
                <a:lnTo>
                  <a:pt x="178666" y="212"/>
                </a:lnTo>
                <a:lnTo>
                  <a:pt x="169942" y="0"/>
                </a:lnTo>
                <a:close/>
              </a:path>
              <a:path w="340359" h="568325">
                <a:moveTo>
                  <a:pt x="295313" y="55943"/>
                </a:moveTo>
                <a:lnTo>
                  <a:pt x="163452" y="55943"/>
                </a:lnTo>
                <a:lnTo>
                  <a:pt x="178837" y="56794"/>
                </a:lnTo>
                <a:lnTo>
                  <a:pt x="193561" y="59358"/>
                </a:lnTo>
                <a:lnTo>
                  <a:pt x="232897" y="76261"/>
                </a:lnTo>
                <a:lnTo>
                  <a:pt x="262692" y="104386"/>
                </a:lnTo>
                <a:lnTo>
                  <a:pt x="280645" y="140875"/>
                </a:lnTo>
                <a:lnTo>
                  <a:pt x="284724" y="168306"/>
                </a:lnTo>
                <a:lnTo>
                  <a:pt x="283807" y="183099"/>
                </a:lnTo>
                <a:lnTo>
                  <a:pt x="270920" y="223712"/>
                </a:lnTo>
                <a:lnTo>
                  <a:pt x="245319" y="256327"/>
                </a:lnTo>
                <a:lnTo>
                  <a:pt x="210204" y="277925"/>
                </a:lnTo>
                <a:lnTo>
                  <a:pt x="169942" y="285496"/>
                </a:lnTo>
                <a:lnTo>
                  <a:pt x="294734" y="285496"/>
                </a:lnTo>
                <a:lnTo>
                  <a:pt x="322770" y="244863"/>
                </a:lnTo>
                <a:lnTo>
                  <a:pt x="336191" y="207650"/>
                </a:lnTo>
                <a:lnTo>
                  <a:pt x="340164" y="181038"/>
                </a:lnTo>
                <a:lnTo>
                  <a:pt x="339632" y="165119"/>
                </a:lnTo>
                <a:lnTo>
                  <a:pt x="331383" y="120547"/>
                </a:lnTo>
                <a:lnTo>
                  <a:pt x="314094" y="81513"/>
                </a:lnTo>
                <a:lnTo>
                  <a:pt x="298142" y="59046"/>
                </a:lnTo>
                <a:lnTo>
                  <a:pt x="295313" y="55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5595" y="751458"/>
            <a:ext cx="738505" cy="909319"/>
          </a:xfrm>
          <a:custGeom>
            <a:avLst/>
            <a:gdLst/>
            <a:ahLst/>
            <a:cxnLst/>
            <a:rect l="l" t="t" r="r" b="b"/>
            <a:pathLst>
              <a:path w="738504" h="909319">
                <a:moveTo>
                  <a:pt x="478535" y="0"/>
                </a:moveTo>
                <a:lnTo>
                  <a:pt x="0" y="0"/>
                </a:lnTo>
                <a:lnTo>
                  <a:pt x="0" y="908938"/>
                </a:lnTo>
                <a:lnTo>
                  <a:pt x="488060" y="908938"/>
                </a:lnTo>
                <a:lnTo>
                  <a:pt x="383667" y="797560"/>
                </a:lnTo>
                <a:lnTo>
                  <a:pt x="114046" y="797560"/>
                </a:lnTo>
                <a:lnTo>
                  <a:pt x="114046" y="115569"/>
                </a:lnTo>
                <a:lnTo>
                  <a:pt x="594049" y="115569"/>
                </a:lnTo>
                <a:lnTo>
                  <a:pt x="478535" y="0"/>
                </a:lnTo>
                <a:close/>
              </a:path>
              <a:path w="738504" h="909319">
                <a:moveTo>
                  <a:pt x="594049" y="115569"/>
                </a:moveTo>
                <a:lnTo>
                  <a:pt x="429005" y="115569"/>
                </a:lnTo>
                <a:lnTo>
                  <a:pt x="600836" y="286130"/>
                </a:lnTo>
                <a:lnTo>
                  <a:pt x="738377" y="286130"/>
                </a:lnTo>
                <a:lnTo>
                  <a:pt x="738377" y="259968"/>
                </a:lnTo>
                <a:lnTo>
                  <a:pt x="594049" y="115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6030" y="1065079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6003" y="0"/>
                </a:lnTo>
              </a:path>
            </a:pathLst>
          </a:custGeom>
          <a:ln w="562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6030" y="1148897"/>
            <a:ext cx="286385" cy="59690"/>
          </a:xfrm>
          <a:custGeom>
            <a:avLst/>
            <a:gdLst/>
            <a:ahLst/>
            <a:cxnLst/>
            <a:rect l="l" t="t" r="r" b="b"/>
            <a:pathLst>
              <a:path w="286384" h="59690">
                <a:moveTo>
                  <a:pt x="0" y="59126"/>
                </a:moveTo>
                <a:lnTo>
                  <a:pt x="286003" y="59126"/>
                </a:lnTo>
                <a:lnTo>
                  <a:pt x="286003" y="0"/>
                </a:lnTo>
                <a:lnTo>
                  <a:pt x="0" y="0"/>
                </a:lnTo>
                <a:lnTo>
                  <a:pt x="0" y="59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6030" y="1291214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6003" y="0"/>
                </a:lnTo>
              </a:path>
            </a:pathLst>
          </a:custGeom>
          <a:ln w="57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0489" y="304800"/>
            <a:ext cx="775335" cy="382905"/>
          </a:xfrm>
          <a:custGeom>
            <a:avLst/>
            <a:gdLst/>
            <a:ahLst/>
            <a:cxnLst/>
            <a:rect l="l" t="t" r="r" b="b"/>
            <a:pathLst>
              <a:path w="775334" h="382905">
                <a:moveTo>
                  <a:pt x="774880" y="8217"/>
                </a:moveTo>
                <a:lnTo>
                  <a:pt x="774880" y="0"/>
                </a:lnTo>
                <a:lnTo>
                  <a:pt x="324845" y="0"/>
                </a:lnTo>
                <a:lnTo>
                  <a:pt x="0" y="382667"/>
                </a:lnTo>
                <a:lnTo>
                  <a:pt x="450026" y="382667"/>
                </a:lnTo>
                <a:lnTo>
                  <a:pt x="774880" y="8217"/>
                </a:lnTo>
                <a:close/>
              </a:path>
            </a:pathLst>
          </a:custGeom>
          <a:solidFill>
            <a:srgbClr val="E91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1367" y="304800"/>
            <a:ext cx="2421890" cy="3049905"/>
          </a:xfrm>
          <a:custGeom>
            <a:avLst/>
            <a:gdLst/>
            <a:ahLst/>
            <a:cxnLst/>
            <a:rect l="l" t="t" r="r" b="b"/>
            <a:pathLst>
              <a:path w="2421890" h="3049904">
                <a:moveTo>
                  <a:pt x="0" y="2864475"/>
                </a:moveTo>
                <a:lnTo>
                  <a:pt x="0" y="0"/>
                </a:lnTo>
                <a:lnTo>
                  <a:pt x="2421401" y="0"/>
                </a:lnTo>
                <a:lnTo>
                  <a:pt x="2421401" y="3049357"/>
                </a:lnTo>
                <a:lnTo>
                  <a:pt x="0" y="28644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96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dirty="0">
                <a:solidFill>
                  <a:srgbClr val="088777"/>
                </a:solidFill>
              </a:rPr>
              <a:t>How</a:t>
            </a:r>
            <a:r>
              <a:rPr sz="3800" spc="-15" dirty="0">
                <a:solidFill>
                  <a:srgbClr val="088777"/>
                </a:solidFill>
              </a:rPr>
              <a:t> </a:t>
            </a:r>
            <a:r>
              <a:rPr sz="3800" dirty="0">
                <a:solidFill>
                  <a:srgbClr val="088777"/>
                </a:solidFill>
              </a:rPr>
              <a:t>is</a:t>
            </a:r>
            <a:r>
              <a:rPr sz="3800" spc="-20" dirty="0">
                <a:solidFill>
                  <a:srgbClr val="088777"/>
                </a:solidFill>
              </a:rPr>
              <a:t> </a:t>
            </a:r>
            <a:r>
              <a:rPr sz="3800" dirty="0">
                <a:solidFill>
                  <a:srgbClr val="088777"/>
                </a:solidFill>
              </a:rPr>
              <a:t>EFC Calculated?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535940" y="1642177"/>
            <a:ext cx="5527040" cy="209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In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h</a:t>
            </a:r>
            <a:r>
              <a:rPr sz="1500" dirty="0">
                <a:latin typeface="Arial"/>
                <a:cs typeface="Arial"/>
              </a:rPr>
              <a:t>eor</a:t>
            </a:r>
            <a:r>
              <a:rPr sz="1500" spc="-125" dirty="0">
                <a:latin typeface="Arial"/>
                <a:cs typeface="Arial"/>
              </a:rPr>
              <a:t>y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h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EF</a:t>
            </a:r>
            <a:r>
              <a:rPr sz="1500" dirty="0">
                <a:latin typeface="Arial"/>
                <a:cs typeface="Arial"/>
              </a:rPr>
              <a:t>C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number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cal</a:t>
            </a:r>
            <a:r>
              <a:rPr sz="1500" spc="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ul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measure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 compare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h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gener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financi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</a:t>
            </a:r>
            <a:r>
              <a:rPr sz="1500" spc="5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ength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all famil</a:t>
            </a:r>
            <a:r>
              <a:rPr sz="1500" spc="5" dirty="0">
                <a:latin typeface="Arial"/>
                <a:cs typeface="Arial"/>
              </a:rPr>
              <a:t>i</a:t>
            </a:r>
            <a:r>
              <a:rPr sz="1500" dirty="0">
                <a:latin typeface="Arial"/>
                <a:cs typeface="Arial"/>
              </a:rPr>
              <a:t>es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appl</a:t>
            </a:r>
            <a:r>
              <a:rPr sz="1500" spc="-15" dirty="0">
                <a:latin typeface="Arial"/>
                <a:cs typeface="Arial"/>
              </a:rPr>
              <a:t>y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g f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aid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it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-10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amount</a:t>
            </a:r>
            <a:r>
              <a:rPr sz="1500" spc="-20" dirty="0">
                <a:latin typeface="Arial"/>
                <a:cs typeface="Arial"/>
              </a:rPr>
              <a:t> y</a:t>
            </a:r>
            <a:r>
              <a:rPr sz="1500" dirty="0">
                <a:latin typeface="Arial"/>
                <a:cs typeface="Arial"/>
              </a:rPr>
              <a:t>ou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pect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</a:t>
            </a:r>
            <a:r>
              <a:rPr sz="1500" spc="-130" dirty="0">
                <a:latin typeface="Arial"/>
                <a:cs typeface="Arial"/>
              </a:rPr>
              <a:t>y</a:t>
            </a:r>
            <a:r>
              <a:rPr sz="150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355600" marR="111125" indent="-342900">
              <a:lnSpc>
                <a:spcPts val="1620"/>
              </a:lnSpc>
              <a:spcBef>
                <a:spcPts val="132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EF</a:t>
            </a:r>
            <a:r>
              <a:rPr sz="1500" dirty="0">
                <a:latin typeface="Arial"/>
                <a:cs typeface="Arial"/>
              </a:rPr>
              <a:t>C f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rm</a:t>
            </a:r>
            <a:r>
              <a:rPr sz="1500" spc="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la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consi</a:t>
            </a:r>
            <a:r>
              <a:rPr sz="1500" spc="5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ers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mil</a:t>
            </a:r>
            <a:r>
              <a:rPr sz="1500" spc="-15" dirty="0">
                <a:latin typeface="Arial"/>
                <a:cs typeface="Arial"/>
              </a:rPr>
              <a:t>y</a:t>
            </a:r>
            <a:r>
              <a:rPr sz="1500" spc="-25" dirty="0">
                <a:latin typeface="Arial"/>
                <a:cs typeface="Arial"/>
              </a:rPr>
              <a:t>’</a:t>
            </a:r>
            <a:r>
              <a:rPr sz="1500" dirty="0">
                <a:latin typeface="Arial"/>
                <a:cs typeface="Arial"/>
              </a:rPr>
              <a:t>s ta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ed &amp; </a:t>
            </a:r>
            <a:r>
              <a:rPr sz="1500" spc="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nt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ed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come, asset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</a:t>
            </a:r>
            <a:r>
              <a:rPr sz="1500" spc="5" dirty="0">
                <a:latin typeface="Arial"/>
                <a:cs typeface="Arial"/>
              </a:rPr>
              <a:t>z</a:t>
            </a:r>
            <a:r>
              <a:rPr sz="1500" dirty="0">
                <a:latin typeface="Arial"/>
                <a:cs typeface="Arial"/>
              </a:rPr>
              <a:t>e,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how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ny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w</a:t>
            </a:r>
            <a:r>
              <a:rPr sz="1500" dirty="0">
                <a:latin typeface="Arial"/>
                <a:cs typeface="Arial"/>
              </a:rPr>
              <a:t>ill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attendi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college,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age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 ol</a:t>
            </a:r>
            <a:r>
              <a:rPr sz="1500" spc="5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est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nt</a:t>
            </a:r>
            <a:endParaRPr sz="1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25"/>
              </a:spcBef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5" dirty="0">
                <a:latin typeface="Arial"/>
                <a:cs typeface="Arial"/>
              </a:rPr>
              <a:t>Include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allo</a:t>
            </a:r>
            <a:r>
              <a:rPr sz="1300" spc="-25" dirty="0">
                <a:latin typeface="Arial"/>
                <a:cs typeface="Arial"/>
              </a:rPr>
              <a:t>w</a:t>
            </a:r>
            <a:r>
              <a:rPr sz="1300" spc="-15" dirty="0">
                <a:latin typeface="Arial"/>
                <a:cs typeface="Arial"/>
              </a:rPr>
              <a:t>ance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fo</a:t>
            </a:r>
            <a:r>
              <a:rPr sz="1300" spc="-5" dirty="0">
                <a:latin typeface="Arial"/>
                <a:cs typeface="Arial"/>
              </a:rPr>
              <a:t>r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ta</a:t>
            </a:r>
            <a:r>
              <a:rPr sz="1300" spc="-25" dirty="0">
                <a:latin typeface="Arial"/>
                <a:cs typeface="Arial"/>
              </a:rPr>
              <a:t>x</a:t>
            </a:r>
            <a:r>
              <a:rPr sz="1300" spc="-15" dirty="0">
                <a:latin typeface="Arial"/>
                <a:cs typeface="Arial"/>
              </a:rPr>
              <a:t>e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an</a:t>
            </a:r>
            <a:r>
              <a:rPr sz="1300" spc="-10" dirty="0">
                <a:latin typeface="Arial"/>
                <a:cs typeface="Arial"/>
              </a:rPr>
              <a:t>d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focuse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mainl</a:t>
            </a:r>
            <a:r>
              <a:rPr sz="1300" spc="-10" dirty="0">
                <a:latin typeface="Arial"/>
                <a:cs typeface="Arial"/>
              </a:rPr>
              <a:t>y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</a:t>
            </a:r>
            <a:r>
              <a:rPr sz="1300" spc="-10" dirty="0">
                <a:latin typeface="Arial"/>
                <a:cs typeface="Arial"/>
              </a:rPr>
              <a:t>n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income</a:t>
            </a:r>
            <a:endParaRPr sz="1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40"/>
              </a:spcBef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0" dirty="0">
                <a:latin typeface="Arial"/>
                <a:cs typeface="Arial"/>
              </a:rPr>
              <a:t>Parent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+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student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contribution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=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EFC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93760"/>
            <a:ext cx="7604759" cy="2018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34415" indent="-342900">
              <a:lnSpc>
                <a:spcPts val="162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N</a:t>
            </a:r>
            <a:r>
              <a:rPr sz="1500" spc="-10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ASSE</a:t>
            </a:r>
            <a:r>
              <a:rPr sz="1500" spc="-17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: Hom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, per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onal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per</a:t>
            </a:r>
            <a:r>
              <a:rPr sz="1500" spc="5" dirty="0">
                <a:latin typeface="Arial"/>
                <a:cs typeface="Arial"/>
              </a:rPr>
              <a:t>t</a:t>
            </a:r>
            <a:r>
              <a:rPr sz="1500" spc="-130" dirty="0">
                <a:latin typeface="Arial"/>
                <a:cs typeface="Arial"/>
              </a:rPr>
              <a:t>y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qualified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tir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ment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</a:t>
            </a:r>
            <a:r>
              <a:rPr sz="1500" spc="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nds,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 </a:t>
            </a:r>
            <a:r>
              <a:rPr sz="1500" spc="-20" dirty="0">
                <a:latin typeface="Arial"/>
                <a:cs typeface="Arial"/>
              </a:rPr>
              <a:t>v</a:t>
            </a:r>
            <a:r>
              <a:rPr sz="1500" dirty="0">
                <a:latin typeface="Arial"/>
                <a:cs typeface="Arial"/>
              </a:rPr>
              <a:t>al</a:t>
            </a:r>
            <a:r>
              <a:rPr sz="1500" spc="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e 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f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life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sur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nce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cl</a:t>
            </a:r>
            <a:r>
              <a:rPr sz="1500" spc="5" dirty="0">
                <a:latin typeface="Arial"/>
                <a:cs typeface="Arial"/>
              </a:rPr>
              <a:t>u</a:t>
            </a:r>
            <a:r>
              <a:rPr sz="1500" dirty="0">
                <a:latin typeface="Arial"/>
                <a:cs typeface="Arial"/>
              </a:rPr>
              <a:t>ded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</a:t>
            </a:r>
            <a:r>
              <a:rPr sz="1500" spc="5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om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assets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sset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ction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llo</a:t>
            </a:r>
            <a:r>
              <a:rPr sz="1500" spc="-15" dirty="0">
                <a:latin typeface="Arial"/>
                <a:cs typeface="Arial"/>
              </a:rPr>
              <a:t>w</a:t>
            </a:r>
            <a:r>
              <a:rPr sz="1500" dirty="0">
                <a:latin typeface="Arial"/>
                <a:cs typeface="Arial"/>
              </a:rPr>
              <a:t>ance is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applied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agai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st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nt</a:t>
            </a:r>
            <a:r>
              <a:rPr sz="1500" spc="-20" dirty="0">
                <a:latin typeface="Arial"/>
                <a:cs typeface="Arial"/>
              </a:rPr>
              <a:t>’</a:t>
            </a:r>
            <a:r>
              <a:rPr sz="1500" dirty="0">
                <a:latin typeface="Arial"/>
                <a:cs typeface="Arial"/>
              </a:rPr>
              <a:t>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por</a:t>
            </a:r>
            <a:r>
              <a:rPr sz="1500" spc="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ed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assets</a:t>
            </a:r>
          </a:p>
          <a:p>
            <a:pPr marL="469900">
              <a:lnSpc>
                <a:spcPct val="100000"/>
              </a:lnSpc>
              <a:spcBef>
                <a:spcPts val="1145"/>
              </a:spcBef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0" dirty="0">
                <a:latin typeface="Arial"/>
                <a:cs typeface="Arial"/>
              </a:rPr>
              <a:t>EFC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calculation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roughly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uses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lang="en-US" sz="1300" spc="5" dirty="0" smtClean="0">
                <a:latin typeface="Arial"/>
                <a:cs typeface="Arial"/>
              </a:rPr>
              <a:t>5.6</a:t>
            </a:r>
            <a:r>
              <a:rPr lang="en-US" sz="1300" spc="-10" dirty="0">
                <a:latin typeface="Arial"/>
                <a:cs typeface="Arial"/>
              </a:rPr>
              <a:t>4</a:t>
            </a:r>
            <a:r>
              <a:rPr sz="1300" spc="-10" dirty="0" smtClean="0">
                <a:latin typeface="Arial"/>
                <a:cs typeface="Arial"/>
              </a:rPr>
              <a:t>%</a:t>
            </a:r>
            <a:r>
              <a:rPr sz="1300" spc="5" dirty="0" smtClean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of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parent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asset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contribution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and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20%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of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student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lang="en-US" sz="1300" spc="15" dirty="0" smtClean="0">
                <a:latin typeface="Arial"/>
                <a:cs typeface="Arial"/>
              </a:rPr>
              <a:t>	</a:t>
            </a:r>
            <a:r>
              <a:rPr sz="1300" spc="-10" dirty="0" smtClean="0">
                <a:latin typeface="Arial"/>
                <a:cs typeface="Arial"/>
              </a:rPr>
              <a:t>contribution</a:t>
            </a:r>
            <a:endParaRPr sz="1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50"/>
              </a:spcBef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5" dirty="0">
                <a:latin typeface="Arial"/>
                <a:cs typeface="Arial"/>
              </a:rPr>
              <a:t>Studen</a:t>
            </a:r>
            <a:r>
              <a:rPr sz="1300" spc="-5" dirty="0">
                <a:latin typeface="Arial"/>
                <a:cs typeface="Arial"/>
              </a:rPr>
              <a:t>t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incom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contributio</a:t>
            </a:r>
            <a:r>
              <a:rPr sz="1300" spc="-10" dirty="0">
                <a:latin typeface="Arial"/>
                <a:cs typeface="Arial"/>
              </a:rPr>
              <a:t>n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use</a:t>
            </a:r>
            <a:r>
              <a:rPr sz="1300" spc="-10" dirty="0">
                <a:latin typeface="Arial"/>
                <a:cs typeface="Arial"/>
              </a:rPr>
              <a:t>d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th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calculation</a:t>
            </a:r>
            <a:r>
              <a:rPr sz="1300" spc="-5" dirty="0">
                <a:latin typeface="Arial"/>
                <a:cs typeface="Arial"/>
              </a:rPr>
              <a:t>: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50%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</a:t>
            </a:r>
            <a:r>
              <a:rPr sz="1300" spc="-5" dirty="0">
                <a:latin typeface="Arial"/>
                <a:cs typeface="Arial"/>
              </a:rPr>
              <a:t>f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amount</a:t>
            </a:r>
            <a:r>
              <a:rPr sz="1300" spc="-10" dirty="0">
                <a:latin typeface="Arial"/>
                <a:cs typeface="Arial"/>
              </a:rPr>
              <a:t>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</a:t>
            </a:r>
            <a:r>
              <a:rPr sz="1300" spc="-25" dirty="0">
                <a:latin typeface="Arial"/>
                <a:cs typeface="Arial"/>
              </a:rPr>
              <a:t>v</a:t>
            </a:r>
            <a:r>
              <a:rPr sz="1300" spc="-15" dirty="0">
                <a:latin typeface="Arial"/>
                <a:cs typeface="Arial"/>
              </a:rPr>
              <a:t>e</a:t>
            </a:r>
            <a:r>
              <a:rPr sz="1300" spc="-5" dirty="0">
                <a:latin typeface="Arial"/>
                <a:cs typeface="Arial"/>
              </a:rPr>
              <a:t>r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$</a:t>
            </a:r>
            <a:r>
              <a:rPr sz="1300" spc="-15" dirty="0" smtClean="0">
                <a:latin typeface="Arial"/>
                <a:cs typeface="Arial"/>
              </a:rPr>
              <a:t>6,</a:t>
            </a:r>
            <a:r>
              <a:rPr lang="en-US" sz="1300" spc="-15" dirty="0" smtClean="0">
                <a:latin typeface="Arial"/>
                <a:cs typeface="Arial"/>
              </a:rPr>
              <a:t>570</a:t>
            </a:r>
            <a:endParaRPr sz="1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40"/>
              </a:spcBef>
              <a:tabLst>
                <a:tab pos="756285" algn="l"/>
              </a:tabLst>
            </a:pPr>
            <a:r>
              <a:rPr sz="1300" spc="-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300" spc="-10" dirty="0">
                <a:latin typeface="Arial"/>
                <a:cs typeface="Arial"/>
              </a:rPr>
              <a:t>P</a:t>
            </a:r>
            <a:r>
              <a:rPr sz="1300" spc="-15" dirty="0">
                <a:latin typeface="Arial"/>
                <a:cs typeface="Arial"/>
              </a:rPr>
              <a:t>a</a:t>
            </a:r>
            <a:r>
              <a:rPr sz="1300" spc="-10" dirty="0">
                <a:latin typeface="Arial"/>
                <a:cs typeface="Arial"/>
              </a:rPr>
              <a:t>re</a:t>
            </a:r>
            <a:r>
              <a:rPr sz="1300" spc="-15" dirty="0">
                <a:latin typeface="Arial"/>
                <a:cs typeface="Arial"/>
              </a:rPr>
              <a:t>n</a:t>
            </a:r>
            <a:r>
              <a:rPr sz="1300" spc="-5" dirty="0">
                <a:latin typeface="Arial"/>
                <a:cs typeface="Arial"/>
              </a:rPr>
              <a:t>t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</a:t>
            </a:r>
            <a:r>
              <a:rPr sz="1300" spc="-20" dirty="0">
                <a:latin typeface="Arial"/>
                <a:cs typeface="Arial"/>
              </a:rPr>
              <a:t>n</a:t>
            </a:r>
            <a:r>
              <a:rPr sz="1300" spc="-5" dirty="0">
                <a:latin typeface="Arial"/>
                <a:cs typeface="Arial"/>
              </a:rPr>
              <a:t>trib</a:t>
            </a:r>
            <a:r>
              <a:rPr sz="1300" spc="-20" dirty="0">
                <a:latin typeface="Arial"/>
                <a:cs typeface="Arial"/>
              </a:rPr>
              <a:t>u</a:t>
            </a:r>
            <a:r>
              <a:rPr sz="1300" spc="-10" dirty="0">
                <a:latin typeface="Arial"/>
                <a:cs typeface="Arial"/>
              </a:rPr>
              <a:t>tion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di</a:t>
            </a:r>
            <a:r>
              <a:rPr sz="1300" spc="-30" dirty="0">
                <a:latin typeface="Arial"/>
                <a:cs typeface="Arial"/>
              </a:rPr>
              <a:t>v</a:t>
            </a:r>
            <a:r>
              <a:rPr sz="1300" spc="-5" dirty="0">
                <a:latin typeface="Arial"/>
                <a:cs typeface="Arial"/>
              </a:rPr>
              <a:t>id</a:t>
            </a:r>
            <a:r>
              <a:rPr sz="1300" spc="-15" dirty="0">
                <a:latin typeface="Arial"/>
                <a:cs typeface="Arial"/>
              </a:rPr>
              <a:t>e</a:t>
            </a:r>
            <a:r>
              <a:rPr sz="1300" spc="-10" dirty="0">
                <a:latin typeface="Arial"/>
                <a:cs typeface="Arial"/>
              </a:rPr>
              <a:t>d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by nu</a:t>
            </a:r>
            <a:r>
              <a:rPr sz="1300" spc="-25" dirty="0">
                <a:latin typeface="Arial"/>
                <a:cs typeface="Arial"/>
              </a:rPr>
              <a:t>m</a:t>
            </a:r>
            <a:r>
              <a:rPr sz="1300" spc="-10" dirty="0">
                <a:latin typeface="Arial"/>
                <a:cs typeface="Arial"/>
              </a:rPr>
              <a:t>ber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of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chil</a:t>
            </a:r>
            <a:r>
              <a:rPr sz="1300" spc="-20" dirty="0">
                <a:latin typeface="Arial"/>
                <a:cs typeface="Arial"/>
              </a:rPr>
              <a:t>d</a:t>
            </a:r>
            <a:r>
              <a:rPr sz="1300" spc="-10" dirty="0">
                <a:latin typeface="Arial"/>
                <a:cs typeface="Arial"/>
              </a:rPr>
              <a:t>ren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 </a:t>
            </a:r>
            <a:r>
              <a:rPr sz="1300" spc="-15" dirty="0">
                <a:latin typeface="Arial"/>
                <a:cs typeface="Arial"/>
              </a:rPr>
              <a:t>c</a:t>
            </a:r>
            <a:r>
              <a:rPr sz="1300" spc="-5" dirty="0">
                <a:latin typeface="Arial"/>
                <a:cs typeface="Arial"/>
              </a:rPr>
              <a:t>oll</a:t>
            </a:r>
            <a:r>
              <a:rPr sz="1300" spc="-15" dirty="0">
                <a:latin typeface="Arial"/>
                <a:cs typeface="Arial"/>
              </a:rPr>
              <a:t>e</a:t>
            </a:r>
            <a:r>
              <a:rPr sz="1300" spc="-10" dirty="0">
                <a:latin typeface="Arial"/>
                <a:cs typeface="Arial"/>
              </a:rPr>
              <a:t>ge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at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the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sa</a:t>
            </a:r>
            <a:r>
              <a:rPr sz="1300" spc="-25" dirty="0">
                <a:latin typeface="Arial"/>
                <a:cs typeface="Arial"/>
              </a:rPr>
              <a:t>m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time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317" y="728498"/>
            <a:ext cx="2052320" cy="149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>
              <a:lnSpc>
                <a:spcPct val="100000"/>
              </a:lnSpc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COA</a:t>
            </a:r>
            <a:r>
              <a:rPr sz="2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(C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st)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700" b="1" u="heavy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700" b="1" u="heavy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u="heavy" dirty="0">
                <a:solidFill>
                  <a:srgbClr val="FFFFFF"/>
                </a:solidFill>
                <a:latin typeface="Arial"/>
                <a:cs typeface="Arial"/>
              </a:rPr>
              <a:t>EFC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= NEED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8777"/>
                </a:solidFill>
              </a:rPr>
              <a:t>Calc</a:t>
            </a:r>
            <a:r>
              <a:rPr sz="4000" spc="-45" dirty="0">
                <a:solidFill>
                  <a:srgbClr val="088777"/>
                </a:solidFill>
              </a:rPr>
              <a:t>u</a:t>
            </a:r>
            <a:r>
              <a:rPr sz="4000" spc="-20" dirty="0">
                <a:solidFill>
                  <a:srgbClr val="088777"/>
                </a:solidFill>
              </a:rPr>
              <a:t>lating</a:t>
            </a:r>
            <a:endParaRPr sz="4000"/>
          </a:p>
          <a:p>
            <a:pPr marL="12700">
              <a:lnSpc>
                <a:spcPts val="4760"/>
              </a:lnSpc>
            </a:pPr>
            <a:r>
              <a:rPr sz="4000" spc="-25" dirty="0">
                <a:solidFill>
                  <a:srgbClr val="088777"/>
                </a:solidFill>
              </a:rPr>
              <a:t>Fina</a:t>
            </a:r>
            <a:r>
              <a:rPr sz="4000" spc="-40" dirty="0">
                <a:solidFill>
                  <a:srgbClr val="088777"/>
                </a:solidFill>
              </a:rPr>
              <a:t>n</a:t>
            </a:r>
            <a:r>
              <a:rPr sz="4000" spc="-20" dirty="0">
                <a:solidFill>
                  <a:srgbClr val="088777"/>
                </a:solidFill>
              </a:rPr>
              <a:t>cial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Need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696504"/>
            <a:ext cx="4169410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ols/colleg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ive f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cial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aid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 calculate financial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12837"/>
            <a:ext cx="4615180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Finan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ial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Aid O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fice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10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AO)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“pa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s” student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financial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available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(varies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hool 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hoo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474487"/>
            <a:ext cx="492950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Financial a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awa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ter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4301" y="457200"/>
            <a:ext cx="963294" cy="475615"/>
          </a:xfrm>
          <a:custGeom>
            <a:avLst/>
            <a:gdLst/>
            <a:ahLst/>
            <a:cxnLst/>
            <a:rect l="l" t="t" r="r" b="b"/>
            <a:pathLst>
              <a:path w="963295" h="475615">
                <a:moveTo>
                  <a:pt x="962991" y="10212"/>
                </a:moveTo>
                <a:lnTo>
                  <a:pt x="962991" y="0"/>
                </a:lnTo>
                <a:lnTo>
                  <a:pt x="403705" y="0"/>
                </a:lnTo>
                <a:lnTo>
                  <a:pt x="0" y="475562"/>
                </a:lnTo>
                <a:lnTo>
                  <a:pt x="559275" y="475562"/>
                </a:lnTo>
                <a:lnTo>
                  <a:pt x="962991" y="10212"/>
                </a:lnTo>
                <a:close/>
              </a:path>
            </a:pathLst>
          </a:custGeom>
          <a:solidFill>
            <a:srgbClr val="E91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658" y="457200"/>
            <a:ext cx="3009265" cy="3790315"/>
          </a:xfrm>
          <a:custGeom>
            <a:avLst/>
            <a:gdLst/>
            <a:ahLst/>
            <a:cxnLst/>
            <a:rect l="l" t="t" r="r" b="b"/>
            <a:pathLst>
              <a:path w="3009265" h="3790315">
                <a:moveTo>
                  <a:pt x="0" y="3559948"/>
                </a:moveTo>
                <a:lnTo>
                  <a:pt x="0" y="0"/>
                </a:lnTo>
                <a:lnTo>
                  <a:pt x="3009259" y="0"/>
                </a:lnTo>
                <a:lnTo>
                  <a:pt x="3009259" y="3789717"/>
                </a:lnTo>
                <a:lnTo>
                  <a:pt x="0" y="35599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81446" y="992955"/>
            <a:ext cx="956310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School cost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EFC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4555" y="1328235"/>
            <a:ext cx="106235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$2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,000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200" b="1" spc="19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$3,000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1446" y="2456376"/>
            <a:ext cx="123698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Financial Need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0463" y="2791656"/>
            <a:ext cx="10350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$2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,000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78016" y="236220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haRu™'s Thinks :: 도대체, 니즈가 뭐야? - 언어는 사고를 지배한다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2361491" cy="1600200"/>
          </a:xfrm>
          <a:prstGeom prst="rect">
            <a:avLst/>
          </a:prstGeom>
        </p:spPr>
      </p:pic>
      <p:pic>
        <p:nvPicPr>
          <p:cNvPr id="14" name="Picture 13" descr="Cut Costs To Save Money | Best Get Out Of Debt Ti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5400"/>
            <a:ext cx="2670847" cy="165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Fina</a:t>
            </a:r>
            <a:r>
              <a:rPr spc="-20" dirty="0">
                <a:solidFill>
                  <a:srgbClr val="088777"/>
                </a:solidFill>
              </a:rPr>
              <a:t>n</a:t>
            </a:r>
            <a:r>
              <a:rPr dirty="0">
                <a:solidFill>
                  <a:srgbClr val="088777"/>
                </a:solidFill>
              </a:rPr>
              <a:t>cial</a:t>
            </a:r>
            <a:r>
              <a:rPr spc="-16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Aid</a:t>
            </a:r>
            <a:r>
              <a:rPr spc="-175" dirty="0">
                <a:solidFill>
                  <a:srgbClr val="088777"/>
                </a:solidFill>
              </a:rPr>
              <a:t> </a:t>
            </a:r>
            <a:r>
              <a:rPr spc="-85" dirty="0">
                <a:solidFill>
                  <a:srgbClr val="088777"/>
                </a:solidFill>
              </a:rPr>
              <a:t>A</a:t>
            </a:r>
            <a:r>
              <a:rPr dirty="0">
                <a:solidFill>
                  <a:srgbClr val="088777"/>
                </a:solidFill>
              </a:rPr>
              <a:t>ward</a:t>
            </a:r>
            <a:r>
              <a:rPr spc="-1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Lett</a:t>
            </a:r>
            <a:r>
              <a:rPr spc="-15" dirty="0">
                <a:solidFill>
                  <a:srgbClr val="088777"/>
                </a:solidFill>
              </a:rPr>
              <a:t>e</a:t>
            </a:r>
            <a:r>
              <a:rPr dirty="0">
                <a:solidFill>
                  <a:srgbClr val="088777"/>
                </a:solidFill>
              </a:rPr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91819"/>
            <a:ext cx="7666990" cy="409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6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ficial </a:t>
            </a:r>
            <a:r>
              <a:rPr sz="2800" spc="-20" dirty="0">
                <a:latin typeface="Arial"/>
                <a:cs typeface="Arial"/>
              </a:rPr>
              <a:t>no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ho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abo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na</a:t>
            </a:r>
            <a:r>
              <a:rPr sz="2800" spc="-15" dirty="0">
                <a:latin typeface="Arial"/>
                <a:cs typeface="Arial"/>
              </a:rPr>
              <a:t>ncia</a:t>
            </a:r>
            <a:r>
              <a:rPr sz="2800" spc="-10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ty</a:t>
            </a:r>
            <a:r>
              <a:rPr sz="2800" spc="-20" dirty="0">
                <a:latin typeface="Arial"/>
                <a:cs typeface="Arial"/>
              </a:rPr>
              <a:t>pe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unt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aw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ece</a:t>
            </a:r>
            <a:r>
              <a:rPr sz="2800" spc="-10" dirty="0">
                <a:latin typeface="Arial"/>
                <a:cs typeface="Arial"/>
              </a:rPr>
              <a:t>iv</a:t>
            </a:r>
            <a:r>
              <a:rPr sz="2800" spc="-20" dirty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bes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cept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ward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Dis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oses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rig</a:t>
            </a:r>
            <a:r>
              <a:rPr sz="2800" spc="-15" dirty="0">
                <a:latin typeface="Arial"/>
                <a:cs typeface="Arial"/>
              </a:rPr>
              <a:t>ht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il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ad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requi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eme</a:t>
            </a:r>
            <a:r>
              <a:rPr sz="2800" spc="-15" dirty="0"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88777"/>
                </a:solidFill>
              </a:rPr>
              <a:t>Re</a:t>
            </a:r>
            <a:r>
              <a:rPr sz="4000" spc="-40" dirty="0">
                <a:solidFill>
                  <a:srgbClr val="088777"/>
                </a:solidFill>
              </a:rPr>
              <a:t>v</a:t>
            </a:r>
            <a:r>
              <a:rPr sz="4000" spc="-25" dirty="0">
                <a:solidFill>
                  <a:srgbClr val="088777"/>
                </a:solidFill>
              </a:rPr>
              <a:t>iewing</a:t>
            </a:r>
            <a:r>
              <a:rPr sz="4000" spc="10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the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40" dirty="0">
                <a:solidFill>
                  <a:srgbClr val="088777"/>
                </a:solidFill>
              </a:rPr>
              <a:t>F</a:t>
            </a:r>
            <a:r>
              <a:rPr sz="4000" spc="-20" dirty="0">
                <a:solidFill>
                  <a:srgbClr val="088777"/>
                </a:solidFill>
              </a:rPr>
              <a:t>ina</a:t>
            </a:r>
            <a:r>
              <a:rPr sz="4000" spc="-40" dirty="0">
                <a:solidFill>
                  <a:srgbClr val="088777"/>
                </a:solidFill>
              </a:rPr>
              <a:t>n</a:t>
            </a:r>
            <a:r>
              <a:rPr sz="4000" spc="-20" dirty="0">
                <a:solidFill>
                  <a:srgbClr val="088777"/>
                </a:solidFill>
              </a:rPr>
              <a:t>cial</a:t>
            </a:r>
            <a:r>
              <a:rPr sz="4000" spc="-140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Aid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88777"/>
                </a:solidFill>
              </a:rPr>
              <a:t>Packa</a:t>
            </a:r>
            <a:r>
              <a:rPr sz="4000" spc="-45" dirty="0">
                <a:solidFill>
                  <a:srgbClr val="088777"/>
                </a:solidFill>
              </a:rPr>
              <a:t>g</a:t>
            </a:r>
            <a:r>
              <a:rPr sz="4000" spc="-25" dirty="0">
                <a:solidFill>
                  <a:srgbClr val="088777"/>
                </a:solidFill>
              </a:rPr>
              <a:t>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776845" cy="426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1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After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iewing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ka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es,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uld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810"/>
              </a:lnSpc>
            </a:pP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kn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 u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rstand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followin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38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5" dirty="0">
                <a:latin typeface="Arial"/>
                <a:cs typeface="Arial"/>
              </a:rPr>
              <a:t>How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much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fin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cial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aid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free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money?</a:t>
            </a:r>
            <a:endParaRPr sz="2200">
              <a:latin typeface="Arial"/>
              <a:cs typeface="Arial"/>
            </a:endParaRPr>
          </a:p>
          <a:p>
            <a:pPr marL="756285" marR="114300" indent="-287020">
              <a:lnSpc>
                <a:spcPts val="2110"/>
              </a:lnSpc>
              <a:spcBef>
                <a:spcPts val="1880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20" dirty="0">
                <a:latin typeface="Arial"/>
                <a:cs typeface="Arial"/>
              </a:rPr>
              <a:t>Wh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ch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awar</a:t>
            </a:r>
            <a:r>
              <a:rPr sz="2200" spc="-1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</a:t>
            </a:r>
            <a:r>
              <a:rPr sz="2200" spc="-10" dirty="0">
                <a:latin typeface="Arial"/>
                <a:cs typeface="Arial"/>
              </a:rPr>
              <a:t>ed,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nd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whi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 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merit?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ts val="2375"/>
              </a:lnSpc>
              <a:spcBef>
                <a:spcPts val="138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</a:t>
            </a:r>
            <a:r>
              <a:rPr sz="2200" spc="-15" dirty="0">
                <a:latin typeface="Arial"/>
                <a:cs typeface="Arial"/>
              </a:rPr>
              <a:t>ere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nd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tio</a:t>
            </a:r>
            <a:r>
              <a:rPr sz="2200" spc="-15" dirty="0">
                <a:latin typeface="Arial"/>
                <a:cs typeface="Arial"/>
              </a:rPr>
              <a:t>ns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free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money;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 particula</a:t>
            </a:r>
            <a:r>
              <a:rPr sz="2200" spc="-13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ts val="2375"/>
              </a:lnSpc>
            </a:pP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G</a:t>
            </a:r>
            <a:r>
              <a:rPr sz="2200" spc="-190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requ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rement?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380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0" dirty="0">
                <a:latin typeface="Arial"/>
                <a:cs typeface="Arial"/>
              </a:rPr>
              <a:t>Will </a:t>
            </a:r>
            <a:r>
              <a:rPr sz="2200" spc="-15" dirty="0">
                <a:latin typeface="Arial"/>
                <a:cs typeface="Arial"/>
              </a:rPr>
              <a:t>awar</a:t>
            </a:r>
            <a:r>
              <a:rPr sz="2200" spc="-1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year?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36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0" dirty="0">
                <a:latin typeface="Arial"/>
                <a:cs typeface="Arial"/>
              </a:rPr>
              <a:t>Will institutional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awar</a:t>
            </a:r>
            <a:r>
              <a:rPr sz="2200" spc="-1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increas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tu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tio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reas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s?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370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5" dirty="0">
                <a:latin typeface="Arial"/>
                <a:cs typeface="Arial"/>
              </a:rPr>
              <a:t>Wi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loans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needed?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how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uc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What</a:t>
            </a:r>
            <a:r>
              <a:rPr spc="-1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Is Fi</a:t>
            </a:r>
            <a:r>
              <a:rPr spc="-15" dirty="0">
                <a:solidFill>
                  <a:srgbClr val="088777"/>
                </a:solidFill>
              </a:rPr>
              <a:t>n</a:t>
            </a:r>
            <a:r>
              <a:rPr dirty="0">
                <a:solidFill>
                  <a:srgbClr val="088777"/>
                </a:solidFill>
              </a:rPr>
              <a:t>ancial</a:t>
            </a:r>
            <a:r>
              <a:rPr spc="-170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Aid?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91819"/>
            <a:ext cx="6977380" cy="323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Financia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aid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20" dirty="0">
                <a:latin typeface="Arial"/>
                <a:cs typeface="Arial"/>
              </a:rPr>
              <a:t>un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ide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5" dirty="0">
                <a:latin typeface="Arial"/>
                <a:cs typeface="Arial"/>
              </a:rPr>
              <a:t>ami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elp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 pos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seco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Gran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s/Schola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15" dirty="0">
                <a:latin typeface="Arial"/>
                <a:cs typeface="Arial"/>
              </a:rPr>
              <a:t>hips</a:t>
            </a:r>
            <a:r>
              <a:rPr sz="2800" spc="-5" dirty="0">
                <a:latin typeface="Arial"/>
                <a:cs typeface="Arial"/>
              </a:rPr>
              <a:t> (</a:t>
            </a:r>
            <a:r>
              <a:rPr sz="2800" spc="-10" dirty="0">
                <a:latin typeface="Arial"/>
                <a:cs typeface="Arial"/>
              </a:rPr>
              <a:t>fr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y)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Sel</a:t>
            </a:r>
            <a:r>
              <a:rPr sz="2800" spc="-5" dirty="0">
                <a:latin typeface="Arial"/>
                <a:cs typeface="Arial"/>
              </a:rPr>
              <a:t>f-</a:t>
            </a:r>
            <a:r>
              <a:rPr sz="2800" spc="-15" dirty="0">
                <a:latin typeface="Arial"/>
                <a:cs typeface="Arial"/>
              </a:rPr>
              <a:t>Help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(wo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k,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etc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Loans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 descr="8717573107_ab8596de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30954"/>
            <a:ext cx="3136900" cy="1660345"/>
          </a:xfrm>
          <a:prstGeom prst="rect">
            <a:avLst/>
          </a:prstGeom>
        </p:spPr>
      </p:pic>
      <p:pic>
        <p:nvPicPr>
          <p:cNvPr id="6" name="Picture 5" descr="CHILL APPLE Group International - Official 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30954"/>
            <a:ext cx="2971800" cy="1695952"/>
          </a:xfrm>
          <a:prstGeom prst="rect">
            <a:avLst/>
          </a:prstGeom>
        </p:spPr>
      </p:pic>
      <p:pic>
        <p:nvPicPr>
          <p:cNvPr id="7" name="Picture 6" descr="Money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53" y="4817414"/>
            <a:ext cx="2419948" cy="177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" y="1918042"/>
            <a:ext cx="2451100" cy="459105"/>
          </a:xfrm>
          <a:custGeom>
            <a:avLst/>
            <a:gdLst/>
            <a:ahLst/>
            <a:cxnLst/>
            <a:rect l="l" t="t" r="r" b="b"/>
            <a:pathLst>
              <a:path w="2451100" h="459105">
                <a:moveTo>
                  <a:pt x="0" y="458889"/>
                </a:moveTo>
                <a:lnTo>
                  <a:pt x="2450846" y="458889"/>
                </a:lnTo>
                <a:lnTo>
                  <a:pt x="2450846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754" y="1918042"/>
            <a:ext cx="1945005" cy="459105"/>
          </a:xfrm>
          <a:custGeom>
            <a:avLst/>
            <a:gdLst/>
            <a:ahLst/>
            <a:cxnLst/>
            <a:rect l="l" t="t" r="r" b="b"/>
            <a:pathLst>
              <a:path w="1945004" h="459105">
                <a:moveTo>
                  <a:pt x="0" y="458889"/>
                </a:moveTo>
                <a:lnTo>
                  <a:pt x="1944496" y="458889"/>
                </a:lnTo>
                <a:lnTo>
                  <a:pt x="1944496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2378" y="1918042"/>
            <a:ext cx="1945005" cy="459105"/>
          </a:xfrm>
          <a:custGeom>
            <a:avLst/>
            <a:gdLst/>
            <a:ahLst/>
            <a:cxnLst/>
            <a:rect l="l" t="t" r="r" b="b"/>
            <a:pathLst>
              <a:path w="1945004" h="459105">
                <a:moveTo>
                  <a:pt x="0" y="458889"/>
                </a:moveTo>
                <a:lnTo>
                  <a:pt x="1944497" y="458889"/>
                </a:lnTo>
                <a:lnTo>
                  <a:pt x="1944497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6875" y="1918042"/>
            <a:ext cx="1945005" cy="459105"/>
          </a:xfrm>
          <a:custGeom>
            <a:avLst/>
            <a:gdLst/>
            <a:ahLst/>
            <a:cxnLst/>
            <a:rect l="l" t="t" r="r" b="b"/>
            <a:pathLst>
              <a:path w="1945004" h="459105">
                <a:moveTo>
                  <a:pt x="0" y="458889"/>
                </a:moveTo>
                <a:lnTo>
                  <a:pt x="1944497" y="458889"/>
                </a:lnTo>
                <a:lnTo>
                  <a:pt x="1944497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908" y="2376893"/>
            <a:ext cx="2451100" cy="459105"/>
          </a:xfrm>
          <a:custGeom>
            <a:avLst/>
            <a:gdLst/>
            <a:ahLst/>
            <a:cxnLst/>
            <a:rect l="l" t="t" r="r" b="b"/>
            <a:pathLst>
              <a:path w="2451100" h="459105">
                <a:moveTo>
                  <a:pt x="0" y="458889"/>
                </a:moveTo>
                <a:lnTo>
                  <a:pt x="2450846" y="458889"/>
                </a:lnTo>
                <a:lnTo>
                  <a:pt x="2450846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754" y="2376893"/>
            <a:ext cx="1945005" cy="459105"/>
          </a:xfrm>
          <a:custGeom>
            <a:avLst/>
            <a:gdLst/>
            <a:ahLst/>
            <a:cxnLst/>
            <a:rect l="l" t="t" r="r" b="b"/>
            <a:pathLst>
              <a:path w="1945004" h="459105">
                <a:moveTo>
                  <a:pt x="0" y="458889"/>
                </a:moveTo>
                <a:lnTo>
                  <a:pt x="1944496" y="458889"/>
                </a:lnTo>
                <a:lnTo>
                  <a:pt x="1944496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2378" y="2376893"/>
            <a:ext cx="1945005" cy="459105"/>
          </a:xfrm>
          <a:custGeom>
            <a:avLst/>
            <a:gdLst/>
            <a:ahLst/>
            <a:cxnLst/>
            <a:rect l="l" t="t" r="r" b="b"/>
            <a:pathLst>
              <a:path w="1945004" h="459105">
                <a:moveTo>
                  <a:pt x="0" y="458889"/>
                </a:moveTo>
                <a:lnTo>
                  <a:pt x="1944497" y="458889"/>
                </a:lnTo>
                <a:lnTo>
                  <a:pt x="1944497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6875" y="2376893"/>
            <a:ext cx="1945005" cy="459105"/>
          </a:xfrm>
          <a:custGeom>
            <a:avLst/>
            <a:gdLst/>
            <a:ahLst/>
            <a:cxnLst/>
            <a:rect l="l" t="t" r="r" b="b"/>
            <a:pathLst>
              <a:path w="1945004" h="459105">
                <a:moveTo>
                  <a:pt x="0" y="458889"/>
                </a:moveTo>
                <a:lnTo>
                  <a:pt x="1944497" y="458889"/>
                </a:lnTo>
                <a:lnTo>
                  <a:pt x="1944497" y="0"/>
                </a:lnTo>
                <a:lnTo>
                  <a:pt x="0" y="0"/>
                </a:lnTo>
                <a:lnTo>
                  <a:pt x="0" y="4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908" y="4212463"/>
            <a:ext cx="2451100" cy="638175"/>
          </a:xfrm>
          <a:custGeom>
            <a:avLst/>
            <a:gdLst/>
            <a:ahLst/>
            <a:cxnLst/>
            <a:rect l="l" t="t" r="r" b="b"/>
            <a:pathLst>
              <a:path w="2451100" h="638175">
                <a:moveTo>
                  <a:pt x="0" y="637794"/>
                </a:moveTo>
                <a:lnTo>
                  <a:pt x="2450846" y="637794"/>
                </a:lnTo>
                <a:lnTo>
                  <a:pt x="2450846" y="0"/>
                </a:lnTo>
                <a:lnTo>
                  <a:pt x="0" y="0"/>
                </a:lnTo>
                <a:lnTo>
                  <a:pt x="0" y="637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7754" y="4212463"/>
            <a:ext cx="1945005" cy="638175"/>
          </a:xfrm>
          <a:custGeom>
            <a:avLst/>
            <a:gdLst/>
            <a:ahLst/>
            <a:cxnLst/>
            <a:rect l="l" t="t" r="r" b="b"/>
            <a:pathLst>
              <a:path w="1945004" h="638175">
                <a:moveTo>
                  <a:pt x="0" y="637794"/>
                </a:moveTo>
                <a:lnTo>
                  <a:pt x="1944496" y="637794"/>
                </a:lnTo>
                <a:lnTo>
                  <a:pt x="1944496" y="0"/>
                </a:lnTo>
                <a:lnTo>
                  <a:pt x="0" y="0"/>
                </a:lnTo>
                <a:lnTo>
                  <a:pt x="0" y="637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2378" y="4212463"/>
            <a:ext cx="1945005" cy="638175"/>
          </a:xfrm>
          <a:custGeom>
            <a:avLst/>
            <a:gdLst/>
            <a:ahLst/>
            <a:cxnLst/>
            <a:rect l="l" t="t" r="r" b="b"/>
            <a:pathLst>
              <a:path w="1945004" h="638175">
                <a:moveTo>
                  <a:pt x="0" y="637794"/>
                </a:moveTo>
                <a:lnTo>
                  <a:pt x="1944497" y="637794"/>
                </a:lnTo>
                <a:lnTo>
                  <a:pt x="1944497" y="0"/>
                </a:lnTo>
                <a:lnTo>
                  <a:pt x="0" y="0"/>
                </a:lnTo>
                <a:lnTo>
                  <a:pt x="0" y="637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6875" y="4212463"/>
            <a:ext cx="1945005" cy="638175"/>
          </a:xfrm>
          <a:custGeom>
            <a:avLst/>
            <a:gdLst/>
            <a:ahLst/>
            <a:cxnLst/>
            <a:rect l="l" t="t" r="r" b="b"/>
            <a:pathLst>
              <a:path w="1945004" h="638175">
                <a:moveTo>
                  <a:pt x="0" y="637794"/>
                </a:moveTo>
                <a:lnTo>
                  <a:pt x="1944497" y="637794"/>
                </a:lnTo>
                <a:lnTo>
                  <a:pt x="1944497" y="0"/>
                </a:lnTo>
                <a:lnTo>
                  <a:pt x="0" y="0"/>
                </a:lnTo>
                <a:lnTo>
                  <a:pt x="0" y="637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08" y="5309184"/>
            <a:ext cx="2451100" cy="635000"/>
          </a:xfrm>
          <a:custGeom>
            <a:avLst/>
            <a:gdLst/>
            <a:ahLst/>
            <a:cxnLst/>
            <a:rect l="l" t="t" r="r" b="b"/>
            <a:pathLst>
              <a:path w="2451100" h="635000">
                <a:moveTo>
                  <a:pt x="0" y="634415"/>
                </a:moveTo>
                <a:lnTo>
                  <a:pt x="2450846" y="634415"/>
                </a:lnTo>
                <a:lnTo>
                  <a:pt x="2450846" y="0"/>
                </a:lnTo>
                <a:lnTo>
                  <a:pt x="0" y="0"/>
                </a:lnTo>
                <a:lnTo>
                  <a:pt x="0" y="63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7754" y="5309184"/>
            <a:ext cx="1945005" cy="635000"/>
          </a:xfrm>
          <a:custGeom>
            <a:avLst/>
            <a:gdLst/>
            <a:ahLst/>
            <a:cxnLst/>
            <a:rect l="l" t="t" r="r" b="b"/>
            <a:pathLst>
              <a:path w="1945004" h="635000">
                <a:moveTo>
                  <a:pt x="0" y="634415"/>
                </a:moveTo>
                <a:lnTo>
                  <a:pt x="1944496" y="634415"/>
                </a:lnTo>
                <a:lnTo>
                  <a:pt x="1944496" y="0"/>
                </a:lnTo>
                <a:lnTo>
                  <a:pt x="0" y="0"/>
                </a:lnTo>
                <a:lnTo>
                  <a:pt x="0" y="63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2378" y="5309184"/>
            <a:ext cx="1945005" cy="635000"/>
          </a:xfrm>
          <a:custGeom>
            <a:avLst/>
            <a:gdLst/>
            <a:ahLst/>
            <a:cxnLst/>
            <a:rect l="l" t="t" r="r" b="b"/>
            <a:pathLst>
              <a:path w="1945004" h="635000">
                <a:moveTo>
                  <a:pt x="0" y="634415"/>
                </a:moveTo>
                <a:lnTo>
                  <a:pt x="1944497" y="634415"/>
                </a:lnTo>
                <a:lnTo>
                  <a:pt x="1944497" y="0"/>
                </a:lnTo>
                <a:lnTo>
                  <a:pt x="0" y="0"/>
                </a:lnTo>
                <a:lnTo>
                  <a:pt x="0" y="63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6875" y="5309184"/>
            <a:ext cx="1945005" cy="635000"/>
          </a:xfrm>
          <a:custGeom>
            <a:avLst/>
            <a:gdLst/>
            <a:ahLst/>
            <a:cxnLst/>
            <a:rect l="l" t="t" r="r" b="b"/>
            <a:pathLst>
              <a:path w="1945004" h="635000">
                <a:moveTo>
                  <a:pt x="0" y="634415"/>
                </a:moveTo>
                <a:lnTo>
                  <a:pt x="1944497" y="634415"/>
                </a:lnTo>
                <a:lnTo>
                  <a:pt x="1944497" y="0"/>
                </a:lnTo>
                <a:lnTo>
                  <a:pt x="0" y="0"/>
                </a:lnTo>
                <a:lnTo>
                  <a:pt x="0" y="63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Comp</a:t>
            </a:r>
            <a:r>
              <a:rPr spc="-15" dirty="0">
                <a:solidFill>
                  <a:srgbClr val="088777"/>
                </a:solidFill>
              </a:rPr>
              <a:t>a</a:t>
            </a:r>
            <a:r>
              <a:rPr dirty="0">
                <a:solidFill>
                  <a:srgbClr val="088777"/>
                </a:solidFill>
              </a:rPr>
              <a:t>ring Pac</a:t>
            </a:r>
            <a:r>
              <a:rPr spc="-15" dirty="0">
                <a:solidFill>
                  <a:srgbClr val="088777"/>
                </a:solidFill>
              </a:rPr>
              <a:t>k</a:t>
            </a:r>
            <a:r>
              <a:rPr dirty="0">
                <a:solidFill>
                  <a:srgbClr val="088777"/>
                </a:solidFill>
              </a:rPr>
              <a:t>ages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02145" y="1460880"/>
          <a:ext cx="8284464" cy="510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3A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3A53"/>
                    </a:solidFill>
                  </a:tcPr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3A53"/>
                    </a:solidFill>
                  </a:tcPr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3A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3,000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3,000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3,000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AA1F6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$17,000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AA1F6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$27,000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AA1F6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$47,000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AA1F6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65"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AA1F63"/>
                      </a:solidFill>
                      <a:prstDash val="solid"/>
                    </a:lnT>
                    <a:lnB w="28575">
                      <a:solidFill>
                        <a:srgbClr val="47812B"/>
                      </a:solidFill>
                      <a:prstDash val="solid"/>
                    </a:lnB>
                    <a:solidFill>
                      <a:srgbClr val="AA1F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AA1F63"/>
                      </a:solidFill>
                      <a:prstDash val="solid"/>
                    </a:lnT>
                    <a:lnB w="28575">
                      <a:solidFill>
                        <a:srgbClr val="47812B"/>
                      </a:solidFill>
                      <a:prstDash val="solid"/>
                    </a:lnB>
                    <a:solidFill>
                      <a:srgbClr val="AA1F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AA1F63"/>
                      </a:solidFill>
                      <a:prstDash val="solid"/>
                    </a:lnT>
                    <a:lnB w="28575">
                      <a:solidFill>
                        <a:srgbClr val="47812B"/>
                      </a:solidFill>
                      <a:prstDash val="solid"/>
                    </a:lnB>
                    <a:solidFill>
                      <a:srgbClr val="AA1F63"/>
                    </a:solidFill>
                  </a:tcPr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$18,000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AA1F63"/>
                      </a:solidFill>
                      <a:prstDash val="solid"/>
                    </a:lnT>
                    <a:lnB w="28575">
                      <a:solidFill>
                        <a:srgbClr val="47812B"/>
                      </a:solidFill>
                      <a:prstDash val="solid"/>
                    </a:lnB>
                    <a:solidFill>
                      <a:srgbClr val="AA1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47812B"/>
                      </a:solidFill>
                      <a:prstDash val="solid"/>
                    </a:lnT>
                    <a:lnB w="28575">
                      <a:solidFill>
                        <a:srgbClr val="007CAC"/>
                      </a:solidFill>
                      <a:prstDash val="solid"/>
                    </a:lnB>
                    <a:solidFill>
                      <a:srgbClr val="478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47812B"/>
                      </a:solidFill>
                      <a:prstDash val="solid"/>
                    </a:lnT>
                    <a:lnB w="28575">
                      <a:solidFill>
                        <a:srgbClr val="007CAC"/>
                      </a:solidFill>
                      <a:prstDash val="solid"/>
                    </a:lnB>
                    <a:solidFill>
                      <a:srgbClr val="478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47812B"/>
                      </a:solidFill>
                      <a:prstDash val="solid"/>
                    </a:lnT>
                    <a:lnB w="28575">
                      <a:solidFill>
                        <a:srgbClr val="007CAC"/>
                      </a:solidFill>
                      <a:prstDash val="solid"/>
                    </a:lnB>
                    <a:solidFill>
                      <a:srgbClr val="478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47812B"/>
                      </a:solidFill>
                      <a:prstDash val="solid"/>
                    </a:lnT>
                    <a:lnB w="28575">
                      <a:solidFill>
                        <a:srgbClr val="007CAC"/>
                      </a:solidFill>
                      <a:prstDash val="solid"/>
                    </a:lnB>
                    <a:solidFill>
                      <a:srgbClr val="4781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38">
                <a:tc>
                  <a:txBody>
                    <a:bodyPr/>
                    <a:lstStyle/>
                    <a:p>
                      <a:pPr marL="725805">
                        <a:lnSpc>
                          <a:spcPct val="100000"/>
                        </a:lnSpc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rk-St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7CA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C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7CA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C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7CA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C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7CA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794"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$1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$2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69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88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652">
                <a:tc>
                  <a:txBody>
                    <a:bodyPr/>
                    <a:lstStyle/>
                    <a:p>
                      <a:pPr marL="728345" marR="720090" indent="2438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Gap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= (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400" b="1" spc="-10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8,500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$13,000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31212"/>
                          </a:solidFill>
                          <a:latin typeface="Arial"/>
                          <a:cs typeface="Arial"/>
                        </a:rPr>
                        <a:t>$21,000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621665">
                        <a:lnSpc>
                          <a:spcPct val="100000"/>
                        </a:lnSpc>
                      </a:pP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t.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48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ost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5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$14,000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5427"/>
                    </a:solidFill>
                  </a:tcPr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$22,000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5427"/>
                    </a:solidFill>
                  </a:tcPr>
                </a:tc>
                <a:tc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$32,000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5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00200"/>
          </a:xfrm>
          <a:custGeom>
            <a:avLst/>
            <a:gdLst/>
            <a:ahLst/>
            <a:cxnLst/>
            <a:rect l="l" t="t" r="r" b="b"/>
            <a:pathLst>
              <a:path w="9144000" h="1600200">
                <a:moveTo>
                  <a:pt x="0" y="1600200"/>
                </a:moveTo>
                <a:lnTo>
                  <a:pt x="9143956" y="1600200"/>
                </a:lnTo>
                <a:lnTo>
                  <a:pt x="914395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Special Circums</a:t>
            </a:r>
            <a:r>
              <a:rPr spc="-15" dirty="0"/>
              <a:t>t</a:t>
            </a:r>
            <a:r>
              <a:rPr dirty="0"/>
              <a:t>ances</a:t>
            </a:r>
          </a:p>
        </p:txBody>
      </p:sp>
      <p:sp>
        <p:nvSpPr>
          <p:cNvPr id="5" name="object 5"/>
          <p:cNvSpPr/>
          <p:nvPr/>
        </p:nvSpPr>
        <p:spPr>
          <a:xfrm>
            <a:off x="356654" y="2116708"/>
            <a:ext cx="1955164" cy="1955164"/>
          </a:xfrm>
          <a:custGeom>
            <a:avLst/>
            <a:gdLst/>
            <a:ahLst/>
            <a:cxnLst/>
            <a:rect l="l" t="t" r="r" b="b"/>
            <a:pathLst>
              <a:path w="1955164" h="1955164">
                <a:moveTo>
                  <a:pt x="977353" y="0"/>
                </a:moveTo>
                <a:lnTo>
                  <a:pt x="897197" y="3239"/>
                </a:lnTo>
                <a:lnTo>
                  <a:pt x="818825" y="12790"/>
                </a:lnTo>
                <a:lnTo>
                  <a:pt x="742489" y="28401"/>
                </a:lnTo>
                <a:lnTo>
                  <a:pt x="668440" y="49820"/>
                </a:lnTo>
                <a:lnTo>
                  <a:pt x="596929" y="76797"/>
                </a:lnTo>
                <a:lnTo>
                  <a:pt x="528210" y="109079"/>
                </a:lnTo>
                <a:lnTo>
                  <a:pt x="462532" y="146417"/>
                </a:lnTo>
                <a:lnTo>
                  <a:pt x="400147" y="188557"/>
                </a:lnTo>
                <a:lnTo>
                  <a:pt x="341308" y="235249"/>
                </a:lnTo>
                <a:lnTo>
                  <a:pt x="286265" y="286242"/>
                </a:lnTo>
                <a:lnTo>
                  <a:pt x="235271" y="341283"/>
                </a:lnTo>
                <a:lnTo>
                  <a:pt x="188576" y="400123"/>
                </a:lnTo>
                <a:lnTo>
                  <a:pt x="146433" y="462508"/>
                </a:lnTo>
                <a:lnTo>
                  <a:pt x="109093" y="528189"/>
                </a:lnTo>
                <a:lnTo>
                  <a:pt x="76807" y="596913"/>
                </a:lnTo>
                <a:lnTo>
                  <a:pt x="49827" y="668430"/>
                </a:lnTo>
                <a:lnTo>
                  <a:pt x="28405" y="742487"/>
                </a:lnTo>
                <a:lnTo>
                  <a:pt x="12792" y="818834"/>
                </a:lnTo>
                <a:lnTo>
                  <a:pt x="3240" y="897220"/>
                </a:lnTo>
                <a:lnTo>
                  <a:pt x="0" y="977391"/>
                </a:lnTo>
                <a:lnTo>
                  <a:pt x="3240" y="1057545"/>
                </a:lnTo>
                <a:lnTo>
                  <a:pt x="12792" y="1135914"/>
                </a:lnTo>
                <a:lnTo>
                  <a:pt x="28405" y="1212247"/>
                </a:lnTo>
                <a:lnTo>
                  <a:pt x="49827" y="1286291"/>
                </a:lnTo>
                <a:lnTo>
                  <a:pt x="76807" y="1357796"/>
                </a:lnTo>
                <a:lnTo>
                  <a:pt x="109093" y="1426510"/>
                </a:lnTo>
                <a:lnTo>
                  <a:pt x="146433" y="1492183"/>
                </a:lnTo>
                <a:lnTo>
                  <a:pt x="188576" y="1554561"/>
                </a:lnTo>
                <a:lnTo>
                  <a:pt x="235271" y="1613394"/>
                </a:lnTo>
                <a:lnTo>
                  <a:pt x="286265" y="1668430"/>
                </a:lnTo>
                <a:lnTo>
                  <a:pt x="341308" y="1719419"/>
                </a:lnTo>
                <a:lnTo>
                  <a:pt x="400147" y="1766107"/>
                </a:lnTo>
                <a:lnTo>
                  <a:pt x="462532" y="1808245"/>
                </a:lnTo>
                <a:lnTo>
                  <a:pt x="528210" y="1845580"/>
                </a:lnTo>
                <a:lnTo>
                  <a:pt x="596929" y="1877861"/>
                </a:lnTo>
                <a:lnTo>
                  <a:pt x="668440" y="1904837"/>
                </a:lnTo>
                <a:lnTo>
                  <a:pt x="742489" y="1926256"/>
                </a:lnTo>
                <a:lnTo>
                  <a:pt x="818825" y="1941866"/>
                </a:lnTo>
                <a:lnTo>
                  <a:pt x="897197" y="1951417"/>
                </a:lnTo>
                <a:lnTo>
                  <a:pt x="977353" y="1954657"/>
                </a:lnTo>
                <a:lnTo>
                  <a:pt x="1057508" y="1951417"/>
                </a:lnTo>
                <a:lnTo>
                  <a:pt x="1135880" y="1941866"/>
                </a:lnTo>
                <a:lnTo>
                  <a:pt x="1212216" y="1926256"/>
                </a:lnTo>
                <a:lnTo>
                  <a:pt x="1286266" y="1904837"/>
                </a:lnTo>
                <a:lnTo>
                  <a:pt x="1357778" y="1877861"/>
                </a:lnTo>
                <a:lnTo>
                  <a:pt x="1426500" y="1845580"/>
                </a:lnTo>
                <a:lnTo>
                  <a:pt x="1492180" y="1808245"/>
                </a:lnTo>
                <a:lnTo>
                  <a:pt x="1554567" y="1766107"/>
                </a:lnTo>
                <a:lnTo>
                  <a:pt x="1613410" y="1719419"/>
                </a:lnTo>
                <a:lnTo>
                  <a:pt x="1668456" y="1668430"/>
                </a:lnTo>
                <a:lnTo>
                  <a:pt x="1719453" y="1613394"/>
                </a:lnTo>
                <a:lnTo>
                  <a:pt x="1766151" y="1554561"/>
                </a:lnTo>
                <a:lnTo>
                  <a:pt x="1808298" y="1492183"/>
                </a:lnTo>
                <a:lnTo>
                  <a:pt x="1845641" y="1426510"/>
                </a:lnTo>
                <a:lnTo>
                  <a:pt x="1877930" y="1357796"/>
                </a:lnTo>
                <a:lnTo>
                  <a:pt x="1904913" y="1286291"/>
                </a:lnTo>
                <a:lnTo>
                  <a:pt x="1926337" y="1212247"/>
                </a:lnTo>
                <a:lnTo>
                  <a:pt x="1941952" y="1135914"/>
                </a:lnTo>
                <a:lnTo>
                  <a:pt x="1951505" y="1057545"/>
                </a:lnTo>
                <a:lnTo>
                  <a:pt x="1954745" y="977391"/>
                </a:lnTo>
                <a:lnTo>
                  <a:pt x="1951505" y="897220"/>
                </a:lnTo>
                <a:lnTo>
                  <a:pt x="1941952" y="818834"/>
                </a:lnTo>
                <a:lnTo>
                  <a:pt x="1926337" y="742487"/>
                </a:lnTo>
                <a:lnTo>
                  <a:pt x="1904913" y="668430"/>
                </a:lnTo>
                <a:lnTo>
                  <a:pt x="1877930" y="596913"/>
                </a:lnTo>
                <a:lnTo>
                  <a:pt x="1845641" y="528189"/>
                </a:lnTo>
                <a:lnTo>
                  <a:pt x="1808298" y="462508"/>
                </a:lnTo>
                <a:lnTo>
                  <a:pt x="1766151" y="400123"/>
                </a:lnTo>
                <a:lnTo>
                  <a:pt x="1719453" y="341283"/>
                </a:lnTo>
                <a:lnTo>
                  <a:pt x="1668456" y="286242"/>
                </a:lnTo>
                <a:lnTo>
                  <a:pt x="1613410" y="235249"/>
                </a:lnTo>
                <a:lnTo>
                  <a:pt x="1554567" y="188557"/>
                </a:lnTo>
                <a:lnTo>
                  <a:pt x="1492180" y="146417"/>
                </a:lnTo>
                <a:lnTo>
                  <a:pt x="1426500" y="109079"/>
                </a:lnTo>
                <a:lnTo>
                  <a:pt x="1357778" y="76797"/>
                </a:lnTo>
                <a:lnTo>
                  <a:pt x="1286266" y="49820"/>
                </a:lnTo>
                <a:lnTo>
                  <a:pt x="1212216" y="28401"/>
                </a:lnTo>
                <a:lnTo>
                  <a:pt x="1135880" y="12790"/>
                </a:lnTo>
                <a:lnTo>
                  <a:pt x="1057508" y="3239"/>
                </a:lnTo>
                <a:lnTo>
                  <a:pt x="977353" y="0"/>
                </a:lnTo>
                <a:close/>
              </a:path>
            </a:pathLst>
          </a:custGeom>
          <a:solidFill>
            <a:srgbClr val="F88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888" y="2607562"/>
            <a:ext cx="914400" cy="974090"/>
          </a:xfrm>
          <a:custGeom>
            <a:avLst/>
            <a:gdLst/>
            <a:ahLst/>
            <a:cxnLst/>
            <a:rect l="l" t="t" r="r" b="b"/>
            <a:pathLst>
              <a:path w="914400" h="974089">
                <a:moveTo>
                  <a:pt x="483738" y="0"/>
                </a:moveTo>
                <a:lnTo>
                  <a:pt x="430260" y="0"/>
                </a:lnTo>
                <a:lnTo>
                  <a:pt x="393451" y="3810"/>
                </a:lnTo>
                <a:lnTo>
                  <a:pt x="344551" y="13969"/>
                </a:lnTo>
                <a:lnTo>
                  <a:pt x="319871" y="21589"/>
                </a:lnTo>
                <a:lnTo>
                  <a:pt x="307414" y="26669"/>
                </a:lnTo>
                <a:lnTo>
                  <a:pt x="294856" y="30479"/>
                </a:lnTo>
                <a:lnTo>
                  <a:pt x="282181" y="36829"/>
                </a:lnTo>
                <a:lnTo>
                  <a:pt x="269371" y="41910"/>
                </a:lnTo>
                <a:lnTo>
                  <a:pt x="258409" y="46989"/>
                </a:lnTo>
                <a:lnTo>
                  <a:pt x="236987" y="59689"/>
                </a:lnTo>
                <a:lnTo>
                  <a:pt x="216148" y="72389"/>
                </a:lnTo>
                <a:lnTo>
                  <a:pt x="205915" y="80010"/>
                </a:lnTo>
                <a:lnTo>
                  <a:pt x="195790" y="86360"/>
                </a:lnTo>
                <a:lnTo>
                  <a:pt x="146332" y="129539"/>
                </a:lnTo>
                <a:lnTo>
                  <a:pt x="118798" y="158750"/>
                </a:lnTo>
                <a:lnTo>
                  <a:pt x="88842" y="198119"/>
                </a:lnTo>
                <a:lnTo>
                  <a:pt x="62381" y="241300"/>
                </a:lnTo>
                <a:lnTo>
                  <a:pt x="44705" y="276860"/>
                </a:lnTo>
                <a:lnTo>
                  <a:pt x="39209" y="288289"/>
                </a:lnTo>
                <a:lnTo>
                  <a:pt x="33907" y="300989"/>
                </a:lnTo>
                <a:lnTo>
                  <a:pt x="29541" y="313689"/>
                </a:lnTo>
                <a:lnTo>
                  <a:pt x="25475" y="325119"/>
                </a:lnTo>
                <a:lnTo>
                  <a:pt x="21709" y="336550"/>
                </a:lnTo>
                <a:lnTo>
                  <a:pt x="18244" y="349250"/>
                </a:lnTo>
                <a:lnTo>
                  <a:pt x="15080" y="360679"/>
                </a:lnTo>
                <a:lnTo>
                  <a:pt x="5430" y="410210"/>
                </a:lnTo>
                <a:lnTo>
                  <a:pt x="1357" y="449579"/>
                </a:lnTo>
                <a:lnTo>
                  <a:pt x="0" y="488950"/>
                </a:lnTo>
                <a:lnTo>
                  <a:pt x="185" y="501650"/>
                </a:lnTo>
                <a:lnTo>
                  <a:pt x="3806" y="551179"/>
                </a:lnTo>
                <a:lnTo>
                  <a:pt x="12350" y="599439"/>
                </a:lnTo>
                <a:lnTo>
                  <a:pt x="22238" y="637539"/>
                </a:lnTo>
                <a:lnTo>
                  <a:pt x="35306" y="675639"/>
                </a:lnTo>
                <a:lnTo>
                  <a:pt x="50946" y="711200"/>
                </a:lnTo>
                <a:lnTo>
                  <a:pt x="68728" y="744219"/>
                </a:lnTo>
                <a:lnTo>
                  <a:pt x="75210" y="755650"/>
                </a:lnTo>
                <a:lnTo>
                  <a:pt x="81983" y="765810"/>
                </a:lnTo>
                <a:lnTo>
                  <a:pt x="89055" y="775969"/>
                </a:lnTo>
                <a:lnTo>
                  <a:pt x="96434" y="787400"/>
                </a:lnTo>
                <a:lnTo>
                  <a:pt x="104127" y="797560"/>
                </a:lnTo>
                <a:lnTo>
                  <a:pt x="112143" y="807719"/>
                </a:lnTo>
                <a:lnTo>
                  <a:pt x="120490" y="816610"/>
                </a:lnTo>
                <a:lnTo>
                  <a:pt x="129176" y="826769"/>
                </a:lnTo>
                <a:lnTo>
                  <a:pt x="138209" y="836929"/>
                </a:lnTo>
                <a:lnTo>
                  <a:pt x="146969" y="845819"/>
                </a:lnTo>
                <a:lnTo>
                  <a:pt x="155945" y="854710"/>
                </a:lnTo>
                <a:lnTo>
                  <a:pt x="165146" y="862329"/>
                </a:lnTo>
                <a:lnTo>
                  <a:pt x="174583" y="871219"/>
                </a:lnTo>
                <a:lnTo>
                  <a:pt x="184267" y="878839"/>
                </a:lnTo>
                <a:lnTo>
                  <a:pt x="194207" y="886460"/>
                </a:lnTo>
                <a:lnTo>
                  <a:pt x="204414" y="894079"/>
                </a:lnTo>
                <a:lnTo>
                  <a:pt x="214898" y="900429"/>
                </a:lnTo>
                <a:lnTo>
                  <a:pt x="225669" y="908050"/>
                </a:lnTo>
                <a:lnTo>
                  <a:pt x="259810" y="927100"/>
                </a:lnTo>
                <a:lnTo>
                  <a:pt x="284197" y="938529"/>
                </a:lnTo>
                <a:lnTo>
                  <a:pt x="307585" y="948689"/>
                </a:lnTo>
                <a:lnTo>
                  <a:pt x="343558" y="960119"/>
                </a:lnTo>
                <a:lnTo>
                  <a:pt x="393288" y="970279"/>
                </a:lnTo>
                <a:lnTo>
                  <a:pt x="431991" y="974089"/>
                </a:lnTo>
                <a:lnTo>
                  <a:pt x="483464" y="974089"/>
                </a:lnTo>
                <a:lnTo>
                  <a:pt x="520412" y="970279"/>
                </a:lnTo>
                <a:lnTo>
                  <a:pt x="532657" y="967739"/>
                </a:lnTo>
                <a:lnTo>
                  <a:pt x="544893" y="966469"/>
                </a:lnTo>
                <a:lnTo>
                  <a:pt x="557135" y="962660"/>
                </a:lnTo>
                <a:lnTo>
                  <a:pt x="569398" y="960119"/>
                </a:lnTo>
                <a:lnTo>
                  <a:pt x="606472" y="948689"/>
                </a:lnTo>
                <a:lnTo>
                  <a:pt x="631580" y="938529"/>
                </a:lnTo>
                <a:lnTo>
                  <a:pt x="644299" y="932179"/>
                </a:lnTo>
                <a:lnTo>
                  <a:pt x="655299" y="927100"/>
                </a:lnTo>
                <a:lnTo>
                  <a:pt x="666129" y="920750"/>
                </a:lnTo>
                <a:lnTo>
                  <a:pt x="676800" y="915669"/>
                </a:lnTo>
                <a:lnTo>
                  <a:pt x="687323" y="909319"/>
                </a:lnTo>
                <a:lnTo>
                  <a:pt x="697710" y="901700"/>
                </a:lnTo>
                <a:lnTo>
                  <a:pt x="707973" y="895350"/>
                </a:lnTo>
                <a:lnTo>
                  <a:pt x="728174" y="880110"/>
                </a:lnTo>
                <a:lnTo>
                  <a:pt x="738135" y="872489"/>
                </a:lnTo>
                <a:lnTo>
                  <a:pt x="767600" y="845819"/>
                </a:lnTo>
                <a:lnTo>
                  <a:pt x="782160" y="830579"/>
                </a:lnTo>
                <a:lnTo>
                  <a:pt x="400985" y="830579"/>
                </a:lnTo>
                <a:lnTo>
                  <a:pt x="396921" y="829310"/>
                </a:lnTo>
                <a:lnTo>
                  <a:pt x="390813" y="821689"/>
                </a:lnTo>
                <a:lnTo>
                  <a:pt x="389251" y="816610"/>
                </a:lnTo>
                <a:lnTo>
                  <a:pt x="389251" y="701039"/>
                </a:lnTo>
                <a:lnTo>
                  <a:pt x="390940" y="695960"/>
                </a:lnTo>
                <a:lnTo>
                  <a:pt x="394127" y="693419"/>
                </a:lnTo>
                <a:lnTo>
                  <a:pt x="397429" y="689610"/>
                </a:lnTo>
                <a:lnTo>
                  <a:pt x="401366" y="687069"/>
                </a:lnTo>
                <a:lnTo>
                  <a:pt x="874379" y="687069"/>
                </a:lnTo>
                <a:lnTo>
                  <a:pt x="874920" y="685800"/>
                </a:lnTo>
                <a:lnTo>
                  <a:pt x="880117" y="673100"/>
                </a:lnTo>
                <a:lnTo>
                  <a:pt x="884509" y="661669"/>
                </a:lnTo>
                <a:lnTo>
                  <a:pt x="888598" y="650239"/>
                </a:lnTo>
                <a:lnTo>
                  <a:pt x="889860" y="646429"/>
                </a:lnTo>
                <a:lnTo>
                  <a:pt x="400096" y="646429"/>
                </a:lnTo>
                <a:lnTo>
                  <a:pt x="394254" y="641350"/>
                </a:lnTo>
                <a:lnTo>
                  <a:pt x="392718" y="629919"/>
                </a:lnTo>
                <a:lnTo>
                  <a:pt x="384717" y="177800"/>
                </a:lnTo>
                <a:lnTo>
                  <a:pt x="384717" y="173989"/>
                </a:lnTo>
                <a:lnTo>
                  <a:pt x="386241" y="170179"/>
                </a:lnTo>
                <a:lnTo>
                  <a:pt x="389251" y="165100"/>
                </a:lnTo>
                <a:lnTo>
                  <a:pt x="392375" y="161289"/>
                </a:lnTo>
                <a:lnTo>
                  <a:pt x="396540" y="160019"/>
                </a:lnTo>
                <a:lnTo>
                  <a:pt x="796927" y="160019"/>
                </a:lnTo>
                <a:lnTo>
                  <a:pt x="794851" y="157479"/>
                </a:lnTo>
                <a:lnTo>
                  <a:pt x="786218" y="147319"/>
                </a:lnTo>
                <a:lnTo>
                  <a:pt x="777248" y="138429"/>
                </a:lnTo>
                <a:lnTo>
                  <a:pt x="768402" y="129539"/>
                </a:lnTo>
                <a:lnTo>
                  <a:pt x="730877" y="96519"/>
                </a:lnTo>
                <a:lnTo>
                  <a:pt x="700249" y="73660"/>
                </a:lnTo>
                <a:lnTo>
                  <a:pt x="689522" y="67310"/>
                </a:lnTo>
                <a:lnTo>
                  <a:pt x="678523" y="59689"/>
                </a:lnTo>
                <a:lnTo>
                  <a:pt x="667242" y="53339"/>
                </a:lnTo>
                <a:lnTo>
                  <a:pt x="655672" y="46989"/>
                </a:lnTo>
                <a:lnTo>
                  <a:pt x="643804" y="41910"/>
                </a:lnTo>
                <a:lnTo>
                  <a:pt x="631630" y="35560"/>
                </a:lnTo>
                <a:lnTo>
                  <a:pt x="619924" y="30479"/>
                </a:lnTo>
                <a:lnTo>
                  <a:pt x="608107" y="26669"/>
                </a:lnTo>
                <a:lnTo>
                  <a:pt x="596177" y="21589"/>
                </a:lnTo>
                <a:lnTo>
                  <a:pt x="571982" y="13969"/>
                </a:lnTo>
                <a:lnTo>
                  <a:pt x="522238" y="3810"/>
                </a:lnTo>
                <a:lnTo>
                  <a:pt x="483738" y="0"/>
                </a:lnTo>
                <a:close/>
              </a:path>
              <a:path w="914400" h="974089">
                <a:moveTo>
                  <a:pt x="874379" y="687069"/>
                </a:moveTo>
                <a:lnTo>
                  <a:pt x="513507" y="687069"/>
                </a:lnTo>
                <a:lnTo>
                  <a:pt x="517571" y="689610"/>
                </a:lnTo>
                <a:lnTo>
                  <a:pt x="521254" y="693419"/>
                </a:lnTo>
                <a:lnTo>
                  <a:pt x="524810" y="695960"/>
                </a:lnTo>
                <a:lnTo>
                  <a:pt x="526588" y="701039"/>
                </a:lnTo>
                <a:lnTo>
                  <a:pt x="526588" y="816610"/>
                </a:lnTo>
                <a:lnTo>
                  <a:pt x="524810" y="821689"/>
                </a:lnTo>
                <a:lnTo>
                  <a:pt x="521254" y="825500"/>
                </a:lnTo>
                <a:lnTo>
                  <a:pt x="517571" y="829310"/>
                </a:lnTo>
                <a:lnTo>
                  <a:pt x="513507" y="830579"/>
                </a:lnTo>
                <a:lnTo>
                  <a:pt x="782160" y="830579"/>
                </a:lnTo>
                <a:lnTo>
                  <a:pt x="787013" y="825500"/>
                </a:lnTo>
                <a:lnTo>
                  <a:pt x="795177" y="816610"/>
                </a:lnTo>
                <a:lnTo>
                  <a:pt x="803099" y="806450"/>
                </a:lnTo>
                <a:lnTo>
                  <a:pt x="810781" y="797560"/>
                </a:lnTo>
                <a:lnTo>
                  <a:pt x="818226" y="787400"/>
                </a:lnTo>
                <a:lnTo>
                  <a:pt x="825435" y="777239"/>
                </a:lnTo>
                <a:lnTo>
                  <a:pt x="832411" y="767079"/>
                </a:lnTo>
                <a:lnTo>
                  <a:pt x="839157" y="755650"/>
                </a:lnTo>
                <a:lnTo>
                  <a:pt x="845675" y="745489"/>
                </a:lnTo>
                <a:lnTo>
                  <a:pt x="851966" y="734060"/>
                </a:lnTo>
                <a:lnTo>
                  <a:pt x="858034" y="722629"/>
                </a:lnTo>
                <a:lnTo>
                  <a:pt x="863881" y="711200"/>
                </a:lnTo>
                <a:lnTo>
                  <a:pt x="869509" y="698500"/>
                </a:lnTo>
                <a:lnTo>
                  <a:pt x="874379" y="687069"/>
                </a:lnTo>
                <a:close/>
              </a:path>
              <a:path w="914400" h="974089">
                <a:moveTo>
                  <a:pt x="796927" y="160019"/>
                </a:moveTo>
                <a:lnTo>
                  <a:pt x="518079" y="160019"/>
                </a:lnTo>
                <a:lnTo>
                  <a:pt x="522524" y="161289"/>
                </a:lnTo>
                <a:lnTo>
                  <a:pt x="525572" y="165100"/>
                </a:lnTo>
                <a:lnTo>
                  <a:pt x="528620" y="170179"/>
                </a:lnTo>
                <a:lnTo>
                  <a:pt x="530144" y="173989"/>
                </a:lnTo>
                <a:lnTo>
                  <a:pt x="530144" y="177800"/>
                </a:lnTo>
                <a:lnTo>
                  <a:pt x="520601" y="624839"/>
                </a:lnTo>
                <a:lnTo>
                  <a:pt x="520492" y="635000"/>
                </a:lnTo>
                <a:lnTo>
                  <a:pt x="518587" y="638810"/>
                </a:lnTo>
                <a:lnTo>
                  <a:pt x="515158" y="642619"/>
                </a:lnTo>
                <a:lnTo>
                  <a:pt x="511856" y="645160"/>
                </a:lnTo>
                <a:lnTo>
                  <a:pt x="507792" y="646429"/>
                </a:lnTo>
                <a:lnTo>
                  <a:pt x="889860" y="646429"/>
                </a:lnTo>
                <a:lnTo>
                  <a:pt x="892384" y="638810"/>
                </a:lnTo>
                <a:lnTo>
                  <a:pt x="895867" y="626110"/>
                </a:lnTo>
                <a:lnTo>
                  <a:pt x="899048" y="614679"/>
                </a:lnTo>
                <a:lnTo>
                  <a:pt x="906771" y="576579"/>
                </a:lnTo>
                <a:lnTo>
                  <a:pt x="911769" y="538479"/>
                </a:lnTo>
                <a:lnTo>
                  <a:pt x="914040" y="499110"/>
                </a:lnTo>
                <a:lnTo>
                  <a:pt x="914161" y="488950"/>
                </a:lnTo>
                <a:lnTo>
                  <a:pt x="914034" y="473710"/>
                </a:lnTo>
                <a:lnTo>
                  <a:pt x="910535" y="424179"/>
                </a:lnTo>
                <a:lnTo>
                  <a:pt x="902159" y="374650"/>
                </a:lnTo>
                <a:lnTo>
                  <a:pt x="888519" y="325119"/>
                </a:lnTo>
                <a:lnTo>
                  <a:pt x="874605" y="287019"/>
                </a:lnTo>
                <a:lnTo>
                  <a:pt x="852597" y="241300"/>
                </a:lnTo>
                <a:lnTo>
                  <a:pt x="839955" y="219710"/>
                </a:lnTo>
                <a:lnTo>
                  <a:pt x="833202" y="208279"/>
                </a:lnTo>
                <a:lnTo>
                  <a:pt x="826152" y="198119"/>
                </a:lnTo>
                <a:lnTo>
                  <a:pt x="818799" y="187960"/>
                </a:lnTo>
                <a:lnTo>
                  <a:pt x="811135" y="177800"/>
                </a:lnTo>
                <a:lnTo>
                  <a:pt x="803155" y="167639"/>
                </a:lnTo>
                <a:lnTo>
                  <a:pt x="796927" y="16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45994" y="2220841"/>
            <a:ext cx="4929505" cy="163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Wingdings"/>
              <a:buChar char=""/>
              <a:tabLst>
                <a:tab pos="356235" algn="l"/>
              </a:tabLst>
            </a:pPr>
            <a:r>
              <a:rPr sz="2600" b="1" dirty="0">
                <a:latin typeface="Arial"/>
                <a:cs typeface="Arial"/>
              </a:rPr>
              <a:t>R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c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nt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ath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or </a:t>
            </a:r>
            <a:r>
              <a:rPr sz="2600" b="1" spc="5" dirty="0">
                <a:latin typeface="Arial"/>
                <a:cs typeface="Arial"/>
              </a:rPr>
              <a:t>d</a:t>
            </a:r>
            <a:r>
              <a:rPr sz="2600" b="1" dirty="0">
                <a:latin typeface="Arial"/>
                <a:cs typeface="Arial"/>
              </a:rPr>
              <a:t>is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bility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Wingdings"/>
              <a:buChar char=""/>
              <a:tabLst>
                <a:tab pos="356235" algn="l"/>
              </a:tabLst>
            </a:pPr>
            <a:r>
              <a:rPr sz="2600" b="1" dirty="0">
                <a:latin typeface="Arial"/>
                <a:cs typeface="Arial"/>
              </a:rPr>
              <a:t>R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d</a:t>
            </a:r>
            <a:r>
              <a:rPr sz="2600" b="1" spc="10" dirty="0">
                <a:latin typeface="Arial"/>
                <a:cs typeface="Arial"/>
              </a:rPr>
              <a:t>u</a:t>
            </a:r>
            <a:r>
              <a:rPr sz="2600" b="1" dirty="0">
                <a:latin typeface="Arial"/>
                <a:cs typeface="Arial"/>
              </a:rPr>
              <a:t>c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d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</a:t>
            </a:r>
            <a:r>
              <a:rPr sz="2600" b="1" spc="5" dirty="0">
                <a:latin typeface="Arial"/>
                <a:cs typeface="Arial"/>
              </a:rPr>
              <a:t>c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5" dirty="0">
                <a:latin typeface="Arial"/>
                <a:cs typeface="Arial"/>
              </a:rPr>
              <a:t>m</a:t>
            </a:r>
            <a:r>
              <a:rPr sz="2600" b="1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Wingdings"/>
              <a:buChar char=""/>
              <a:tabLst>
                <a:tab pos="356235" algn="l"/>
              </a:tabLst>
            </a:pPr>
            <a:r>
              <a:rPr sz="2600" b="1" dirty="0">
                <a:latin typeface="Arial"/>
                <a:cs typeface="Arial"/>
              </a:rPr>
              <a:t>R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c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nt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10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p</a:t>
            </a:r>
            <a:r>
              <a:rPr sz="2600" b="1" spc="10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ration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or </a:t>
            </a:r>
            <a:r>
              <a:rPr sz="2600" b="1" spc="5" dirty="0">
                <a:latin typeface="Arial"/>
                <a:cs typeface="Arial"/>
              </a:rPr>
              <a:t>d</a:t>
            </a:r>
            <a:r>
              <a:rPr sz="2600" b="1" dirty="0">
                <a:latin typeface="Arial"/>
                <a:cs typeface="Arial"/>
              </a:rPr>
              <a:t>iv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rce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575" y="4932483"/>
            <a:ext cx="415544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Conta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c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t</a:t>
            </a:r>
            <a:r>
              <a:rPr sz="2500" b="1" spc="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the</a:t>
            </a:r>
            <a:r>
              <a:rPr sz="2500" b="1" spc="1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s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c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hool</a:t>
            </a:r>
            <a:r>
              <a:rPr sz="2500" b="1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an</a:t>
            </a:r>
            <a:r>
              <a:rPr sz="2500" b="1" spc="-20" dirty="0">
                <a:solidFill>
                  <a:srgbClr val="AA1F63"/>
                </a:solidFill>
                <a:latin typeface="Arial"/>
                <a:cs typeface="Arial"/>
              </a:rPr>
              <a:t>d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a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sk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 for</a:t>
            </a:r>
            <a:r>
              <a:rPr sz="2500" b="1" spc="1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a</a:t>
            </a:r>
            <a:r>
              <a:rPr sz="2500" b="1" spc="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spe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c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ial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c</a:t>
            </a:r>
            <a:r>
              <a:rPr sz="2500" b="1" spc="-20" dirty="0">
                <a:solidFill>
                  <a:srgbClr val="AA1F63"/>
                </a:solidFill>
                <a:latin typeface="Arial"/>
                <a:cs typeface="Arial"/>
              </a:rPr>
              <a:t>on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s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id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era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tion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u="heavy" spc="-20" dirty="0">
                <a:solidFill>
                  <a:srgbClr val="AA1F63"/>
                </a:solidFill>
                <a:latin typeface="Arial"/>
                <a:cs typeface="Arial"/>
              </a:rPr>
              <a:t>AND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conta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c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t</a:t>
            </a:r>
            <a:r>
              <a:rPr sz="2500" b="1" spc="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St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a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te</a:t>
            </a:r>
            <a:r>
              <a:rPr sz="2500" b="1" spc="1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AA1F63"/>
                </a:solidFill>
                <a:latin typeface="Arial"/>
                <a:cs typeface="Arial"/>
              </a:rPr>
              <a:t>G</a:t>
            </a:r>
            <a:r>
              <a:rPr sz="2500" b="1" spc="-5" dirty="0">
                <a:solidFill>
                  <a:srgbClr val="AA1F63"/>
                </a:solidFill>
                <a:latin typeface="Arial"/>
                <a:cs typeface="Arial"/>
              </a:rPr>
              <a:t>r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an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t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 Di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vis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ion</a:t>
            </a:r>
            <a:r>
              <a:rPr sz="2500" b="1" spc="1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AA1F63"/>
                </a:solidFill>
                <a:latin typeface="Arial"/>
                <a:cs typeface="Arial"/>
              </a:rPr>
              <a:t>at</a:t>
            </a:r>
            <a:r>
              <a:rPr sz="2500" b="1" spc="1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AA1F63"/>
                </a:solidFill>
                <a:latin typeface="Arial"/>
                <a:cs typeface="Arial"/>
              </a:rPr>
              <a:t>PH</a:t>
            </a:r>
            <a:r>
              <a:rPr sz="2500" b="1" spc="-10" dirty="0">
                <a:solidFill>
                  <a:srgbClr val="AA1F63"/>
                </a:solidFill>
                <a:latin typeface="Arial"/>
                <a:cs typeface="Arial"/>
              </a:rPr>
              <a:t>E</a:t>
            </a:r>
            <a:r>
              <a:rPr sz="2500" b="1" spc="-20" dirty="0">
                <a:solidFill>
                  <a:srgbClr val="AA1F63"/>
                </a:solidFill>
                <a:latin typeface="Arial"/>
                <a:cs typeface="Arial"/>
              </a:rPr>
              <a:t>AA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3" name="Picture 2" descr="CIRCUMSTANCES – JONAH: Ian Clarkson | Fulwood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9" y="4692512"/>
            <a:ext cx="2887316" cy="216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76400" y="2735788"/>
            <a:ext cx="6781800" cy="313161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BE A SMART CONSUMER!!!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95" dirty="0">
                <a:solidFill>
                  <a:srgbClr val="088777"/>
                </a:solidFill>
              </a:rPr>
              <a:t>W</a:t>
            </a:r>
            <a:r>
              <a:rPr sz="4000" spc="-25" dirty="0">
                <a:solidFill>
                  <a:srgbClr val="088777"/>
                </a:solidFill>
              </a:rPr>
              <a:t>ays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to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30" dirty="0">
                <a:solidFill>
                  <a:srgbClr val="088777"/>
                </a:solidFill>
              </a:rPr>
              <a:t>Red</a:t>
            </a:r>
            <a:r>
              <a:rPr sz="4000" spc="-45" dirty="0">
                <a:solidFill>
                  <a:srgbClr val="088777"/>
                </a:solidFill>
              </a:rPr>
              <a:t>u</a:t>
            </a:r>
            <a:r>
              <a:rPr sz="4000" spc="-25" dirty="0">
                <a:solidFill>
                  <a:srgbClr val="088777"/>
                </a:solidFill>
              </a:rPr>
              <a:t>ce</a:t>
            </a:r>
            <a:r>
              <a:rPr sz="4000" spc="1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the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Need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for</a:t>
            </a:r>
            <a:endParaRPr sz="4000"/>
          </a:p>
          <a:p>
            <a:pPr marL="12700">
              <a:lnSpc>
                <a:spcPts val="4760"/>
              </a:lnSpc>
            </a:pPr>
            <a:r>
              <a:rPr sz="4000" spc="-25" dirty="0">
                <a:solidFill>
                  <a:srgbClr val="088777"/>
                </a:solidFill>
              </a:rPr>
              <a:t>Fina</a:t>
            </a:r>
            <a:r>
              <a:rPr sz="4000" spc="-40" dirty="0">
                <a:solidFill>
                  <a:srgbClr val="088777"/>
                </a:solidFill>
              </a:rPr>
              <a:t>n</a:t>
            </a:r>
            <a:r>
              <a:rPr sz="4000" spc="-20" dirty="0">
                <a:solidFill>
                  <a:srgbClr val="088777"/>
                </a:solidFill>
              </a:rPr>
              <a:t>cial</a:t>
            </a:r>
            <a:r>
              <a:rPr sz="4000" spc="-13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Aid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5623"/>
            <a:ext cx="7914640" cy="432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Graduate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ime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00"/>
              </a:spcBef>
              <a:tabLst>
                <a:tab pos="756285" algn="l"/>
              </a:tabLst>
            </a:pPr>
            <a:r>
              <a:rPr sz="17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dirty="0">
                <a:latin typeface="Arial"/>
                <a:cs typeface="Arial"/>
              </a:rPr>
              <a:t>4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ear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bache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55" dirty="0">
                <a:latin typeface="Arial"/>
                <a:cs typeface="Arial"/>
              </a:rPr>
              <a:t>r</a:t>
            </a:r>
            <a:r>
              <a:rPr sz="1700" spc="-35" dirty="0">
                <a:latin typeface="Arial"/>
                <a:cs typeface="Arial"/>
              </a:rPr>
              <a:t>’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degree / 2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ear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 assoc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30" dirty="0">
                <a:latin typeface="Arial"/>
                <a:cs typeface="Arial"/>
              </a:rPr>
              <a:t>’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degree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arch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rig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hool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00"/>
              </a:spcBef>
              <a:tabLst>
                <a:tab pos="756285" algn="l"/>
              </a:tabLst>
            </a:pPr>
            <a:r>
              <a:rPr sz="17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dirty="0">
                <a:latin typeface="Arial"/>
                <a:cs typeface="Arial"/>
              </a:rPr>
              <a:t>Min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mize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rans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change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 major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marR="692785" indent="-342900">
              <a:lnSpc>
                <a:spcPct val="8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Earn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llege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edits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while in high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hool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urs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s,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o-tech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ollment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Clr>
                <a:srgbClr val="ED5427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8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ider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options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ommute,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mmer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 buy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boo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smart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 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oice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D5427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2 +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 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trategy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mmunity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llege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fer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edits 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4-year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hool)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3 +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 (maste</a:t>
            </a:r>
            <a:r>
              <a:rPr sz="2000" spc="55" dirty="0">
                <a:latin typeface="Arial"/>
                <a:cs typeface="Arial"/>
              </a:rPr>
              <a:t>r</a:t>
            </a:r>
            <a:r>
              <a:rPr sz="2000" spc="-40" dirty="0">
                <a:latin typeface="Arial"/>
                <a:cs typeface="Arial"/>
              </a:rPr>
              <a:t>’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degree)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What</a:t>
            </a:r>
            <a:r>
              <a:rPr spc="-15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Can</a:t>
            </a:r>
            <a:r>
              <a:rPr spc="-95" dirty="0">
                <a:solidFill>
                  <a:srgbClr val="088777"/>
                </a:solidFill>
              </a:rPr>
              <a:t> </a:t>
            </a:r>
            <a:r>
              <a:rPr spc="-325" dirty="0">
                <a:solidFill>
                  <a:srgbClr val="088777"/>
                </a:solidFill>
              </a:rPr>
              <a:t>Y</a:t>
            </a:r>
            <a:r>
              <a:rPr dirty="0">
                <a:solidFill>
                  <a:srgbClr val="088777"/>
                </a:solidFill>
              </a:rPr>
              <a:t>ou</a:t>
            </a:r>
            <a:r>
              <a:rPr spc="-10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Do</a:t>
            </a:r>
            <a:r>
              <a:rPr spc="-20" dirty="0">
                <a:solidFill>
                  <a:srgbClr val="088777"/>
                </a:solidFill>
              </a:rPr>
              <a:t> </a:t>
            </a:r>
            <a:r>
              <a:rPr dirty="0">
                <a:solidFill>
                  <a:srgbClr val="088777"/>
                </a:solidFill>
              </a:rPr>
              <a:t>No</a:t>
            </a:r>
            <a:r>
              <a:rPr spc="-15" dirty="0">
                <a:solidFill>
                  <a:srgbClr val="088777"/>
                </a:solidFill>
              </a:rPr>
              <a:t>w</a:t>
            </a:r>
            <a:r>
              <a:rPr dirty="0">
                <a:solidFill>
                  <a:srgbClr val="088777"/>
                </a:solidFill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23032"/>
            <a:ext cx="7984490" cy="421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tudent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at: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sz="17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Student</a:t>
            </a:r>
            <a:r>
              <a:rPr sz="1700" b="1" u="heavy" spc="-35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A</a:t>
            </a:r>
            <a:r>
              <a:rPr sz="1700" b="1" u="heavy" spc="-10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i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d.ed</a:t>
            </a:r>
            <a:r>
              <a:rPr sz="1700" b="1" u="heavy" spc="-10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.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go</a:t>
            </a:r>
            <a:r>
              <a:rPr sz="1700" b="1" u="heavy" spc="-30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v</a:t>
            </a:r>
            <a:r>
              <a:rPr sz="1700" b="1" u="heavy" spc="-10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/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fsa</a:t>
            </a:r>
            <a:r>
              <a:rPr sz="1700" b="1" u="heavy" spc="-10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i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4"/>
              </a:rPr>
              <a:t>d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isit web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ree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llege,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financial aid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10"/>
              </a:spcBef>
            </a:pP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plo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ip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rtunities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locall</a:t>
            </a:r>
            <a:r>
              <a:rPr sz="2000" spc="-15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regionally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nationally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3110"/>
              </a:lnSpc>
              <a:spcBef>
                <a:spcPts val="204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U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Calculator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hools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tending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 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“net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price”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end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75"/>
              </a:spcBef>
              <a:tabLst>
                <a:tab pos="756285" algn="l"/>
              </a:tabLst>
            </a:pPr>
            <a:r>
              <a:rPr sz="17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dirty="0">
                <a:latin typeface="Arial"/>
                <a:cs typeface="Arial"/>
              </a:rPr>
              <a:t>Net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Price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cu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ava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lab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each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schoo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35" dirty="0">
                <a:latin typeface="Arial"/>
                <a:cs typeface="Arial"/>
              </a:rPr>
              <a:t>’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20" dirty="0">
                <a:latin typeface="Arial"/>
                <a:cs typeface="Arial"/>
              </a:rPr>
              <a:t> w</a:t>
            </a:r>
            <a:r>
              <a:rPr sz="1700" dirty="0">
                <a:latin typeface="Arial"/>
                <a:cs typeface="Arial"/>
              </a:rPr>
              <a:t>ebs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  <a:p>
            <a:pPr marL="355600" marR="344170" indent="-342900">
              <a:lnSpc>
                <a:spcPct val="112599"/>
              </a:lnSpc>
              <a:spcBef>
                <a:spcPts val="1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Use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free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</a:t>
            </a:r>
            <a:r>
              <a:rPr sz="2300" spc="5" dirty="0">
                <a:latin typeface="Arial"/>
                <a:cs typeface="Arial"/>
              </a:rPr>
              <a:t>l</a:t>
            </a:r>
            <a:r>
              <a:rPr sz="2300" dirty="0">
                <a:latin typeface="Arial"/>
                <a:cs typeface="Arial"/>
              </a:rPr>
              <a:t>ine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tool,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40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AFSA4caste</a:t>
            </a:r>
            <a:r>
              <a:rPr sz="2300" spc="-135" dirty="0">
                <a:latin typeface="Arial"/>
                <a:cs typeface="Arial"/>
              </a:rPr>
              <a:t>r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estimate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EFC and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eligib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l</a:t>
            </a:r>
            <a:r>
              <a:rPr sz="2300" spc="5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ty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for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feder</a:t>
            </a:r>
            <a:r>
              <a:rPr sz="2300" spc="5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l</a:t>
            </a:r>
            <a:r>
              <a:rPr sz="2300" spc="-10" dirty="0">
                <a:latin typeface="Arial"/>
                <a:cs typeface="Arial"/>
              </a:rPr>
              <a:t> f</a:t>
            </a:r>
            <a:r>
              <a:rPr sz="2300" dirty="0">
                <a:latin typeface="Arial"/>
                <a:cs typeface="Arial"/>
              </a:rPr>
              <a:t>in</a:t>
            </a:r>
            <a:r>
              <a:rPr sz="2300" spc="-10" dirty="0">
                <a:latin typeface="Arial"/>
                <a:cs typeface="Arial"/>
              </a:rPr>
              <a:t>an</a:t>
            </a:r>
            <a:r>
              <a:rPr sz="2300" dirty="0">
                <a:latin typeface="Arial"/>
                <a:cs typeface="Arial"/>
              </a:rPr>
              <a:t>cial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aid</a:t>
            </a:r>
            <a:endParaRPr sz="2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35"/>
              </a:spcBef>
              <a:tabLst>
                <a:tab pos="756285" algn="l"/>
              </a:tabLst>
            </a:pPr>
            <a:r>
              <a:rPr sz="17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700" spc="-35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va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lab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fa</a:t>
            </a:r>
            <a:r>
              <a:rPr sz="1700" b="1" u="heavy" spc="-10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f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sa4caste</a:t>
            </a:r>
            <a:r>
              <a:rPr sz="1700" b="1" u="heavy" spc="-100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r</a:t>
            </a:r>
            <a:r>
              <a:rPr sz="1700" b="1" u="heavy" spc="-10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.</a:t>
            </a:r>
            <a:r>
              <a:rPr sz="1700" b="1" u="heavy" dirty="0">
                <a:solidFill>
                  <a:srgbClr val="AA1F63"/>
                </a:solidFill>
                <a:latin typeface="Arial"/>
                <a:cs typeface="Arial"/>
                <a:hlinkClick r:id="rId5"/>
              </a:rPr>
              <a:t>ed.gov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76400" y="2735788"/>
            <a:ext cx="6781800" cy="313161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QUESTIONS ???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22"/>
            <a:ext cx="1167976" cy="634817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11125" dist="23000" dir="28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47212"/>
          </a:xfrm>
          <a:prstGeom prst="rect">
            <a:avLst/>
          </a:prstGeom>
          <a:solidFill>
            <a:srgbClr val="03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7212"/>
            <a:ext cx="9144000" cy="62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BucksShield2012CWhite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42" y="1023249"/>
            <a:ext cx="935741" cy="119911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509822"/>
            <a:ext cx="6934200" cy="596717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CONTACT  INFORMATION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5"/>
              </a:rPr>
              <a:t>finaid@bucks.edu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215 968-8200 voice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215 504 -8522 fax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6"/>
              </a:rPr>
              <a:t>www.bucks.edu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Bucks Chatbot on our webpage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http://bucks.financialaidtv.com/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88777"/>
                </a:solidFill>
              </a:rPr>
              <a:t>Basic Prin</a:t>
            </a:r>
            <a:r>
              <a:rPr spc="-15" dirty="0">
                <a:solidFill>
                  <a:srgbClr val="088777"/>
                </a:solidFill>
              </a:rPr>
              <a:t>c</a:t>
            </a:r>
            <a:r>
              <a:rPr dirty="0">
                <a:solidFill>
                  <a:srgbClr val="088777"/>
                </a:solidFill>
              </a:rPr>
              <a:t>iples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91819"/>
            <a:ext cx="7790180" cy="342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Payin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j</a:t>
            </a:r>
            <a:r>
              <a:rPr sz="2800" spc="-15" dirty="0">
                <a:latin typeface="Arial"/>
                <a:cs typeface="Arial"/>
              </a:rPr>
              <a:t>oin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esp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lity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stu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t(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),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  <a:p>
            <a:pPr marL="355600" marR="341630" indent="-342900">
              <a:lnSpc>
                <a:spcPct val="100000"/>
              </a:lnSpc>
              <a:spcBef>
                <a:spcPts val="18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Nee</a:t>
            </a:r>
            <a:r>
              <a:rPr sz="2800" spc="-5" dirty="0">
                <a:latin typeface="Arial"/>
                <a:cs typeface="Arial"/>
              </a:rPr>
              <a:t>d-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10" dirty="0">
                <a:latin typeface="Arial"/>
                <a:cs typeface="Arial"/>
              </a:rPr>
              <a:t>bj</a:t>
            </a:r>
            <a:r>
              <a:rPr sz="2800" spc="-15" dirty="0">
                <a:latin typeface="Arial"/>
                <a:cs typeface="Arial"/>
              </a:rPr>
              <a:t>ect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al 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mula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mine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90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Not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fam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ify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d. There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ua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you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get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 mo</a:t>
            </a:r>
            <a:r>
              <a:rPr sz="2800" spc="-15" dirty="0">
                <a:latin typeface="Arial"/>
                <a:cs typeface="Arial"/>
              </a:rPr>
              <a:t>ney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her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40" dirty="0">
                <a:solidFill>
                  <a:srgbClr val="088777"/>
                </a:solidFill>
              </a:rPr>
              <a:t>Wh</a:t>
            </a:r>
            <a:r>
              <a:rPr sz="4000" spc="-20" dirty="0">
                <a:solidFill>
                  <a:srgbClr val="088777"/>
                </a:solidFill>
              </a:rPr>
              <a:t>ere</a:t>
            </a:r>
            <a:r>
              <a:rPr sz="4000" spc="10" dirty="0">
                <a:solidFill>
                  <a:srgbClr val="088777"/>
                </a:solidFill>
              </a:rPr>
              <a:t> </a:t>
            </a:r>
            <a:r>
              <a:rPr sz="4000" spc="-30" dirty="0">
                <a:solidFill>
                  <a:srgbClr val="088777"/>
                </a:solidFill>
              </a:rPr>
              <a:t>D</a:t>
            </a:r>
            <a:r>
              <a:rPr sz="4000" spc="-40" dirty="0">
                <a:solidFill>
                  <a:srgbClr val="088777"/>
                </a:solidFill>
              </a:rPr>
              <a:t>o</a:t>
            </a:r>
            <a:r>
              <a:rPr sz="4000" spc="-25" dirty="0">
                <a:solidFill>
                  <a:srgbClr val="088777"/>
                </a:solidFill>
              </a:rPr>
              <a:t>es</a:t>
            </a:r>
            <a:r>
              <a:rPr sz="4000" spc="1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the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35" dirty="0">
                <a:solidFill>
                  <a:srgbClr val="088777"/>
                </a:solidFill>
              </a:rPr>
              <a:t>M</a:t>
            </a:r>
            <a:r>
              <a:rPr sz="4000" spc="-45" dirty="0">
                <a:solidFill>
                  <a:srgbClr val="088777"/>
                </a:solidFill>
              </a:rPr>
              <a:t>o</a:t>
            </a:r>
            <a:r>
              <a:rPr sz="4000" spc="-25" dirty="0">
                <a:solidFill>
                  <a:srgbClr val="088777"/>
                </a:solidFill>
              </a:rPr>
              <a:t>ney</a:t>
            </a:r>
            <a:endParaRPr sz="4000" dirty="0"/>
          </a:p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88777"/>
                </a:solidFill>
              </a:rPr>
              <a:t>Come</a:t>
            </a:r>
            <a:r>
              <a:rPr sz="4000" spc="10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From?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47570"/>
            <a:ext cx="4614545" cy="432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Fe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ernme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State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ern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ol/Colle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es</a:t>
            </a:r>
          </a:p>
          <a:p>
            <a:pPr marL="355600" indent="-342900">
              <a:lnSpc>
                <a:spcPct val="100000"/>
              </a:lnSpc>
              <a:spcBef>
                <a:spcPts val="15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Priv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lars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ip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rce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164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20" dirty="0">
                <a:latin typeface="Arial"/>
                <a:cs typeface="Arial"/>
              </a:rPr>
              <a:t>HS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un</a:t>
            </a:r>
            <a:r>
              <a:rPr sz="2200" spc="-10" dirty="0">
                <a:latin typeface="Arial"/>
                <a:cs typeface="Arial"/>
              </a:rPr>
              <a:t>selors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3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5" dirty="0">
                <a:latin typeface="Arial"/>
                <a:cs typeface="Arial"/>
              </a:rPr>
              <a:t>Clu</a:t>
            </a:r>
            <a:r>
              <a:rPr sz="2200" spc="-1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org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z</a:t>
            </a:r>
            <a:r>
              <a:rPr sz="2200" spc="-10" dirty="0">
                <a:latin typeface="Arial"/>
                <a:cs typeface="Arial"/>
              </a:rPr>
              <a:t>atio</a:t>
            </a:r>
            <a:r>
              <a:rPr sz="2200" spc="-15" dirty="0">
                <a:latin typeface="Arial"/>
                <a:cs typeface="Arial"/>
              </a:rPr>
              <a:t>ns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30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5" dirty="0">
                <a:latin typeface="Arial"/>
                <a:cs typeface="Arial"/>
              </a:rPr>
              <a:t>Employers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45"/>
              </a:spcBef>
              <a:tabLst>
                <a:tab pos="756285" algn="l"/>
              </a:tabLst>
            </a:pPr>
            <a:r>
              <a:rPr sz="2200" spc="-15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2200" spc="-10" dirty="0">
                <a:latin typeface="Arial"/>
                <a:cs typeface="Arial"/>
              </a:rPr>
              <a:t>Internet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 </a:t>
            </a:r>
            <a:r>
              <a:rPr sz="2200" spc="-15" dirty="0">
                <a:latin typeface="Arial"/>
                <a:cs typeface="Arial"/>
              </a:rPr>
              <a:t>sear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4416" y="228600"/>
            <a:ext cx="1955164" cy="1955164"/>
          </a:xfrm>
          <a:custGeom>
            <a:avLst/>
            <a:gdLst/>
            <a:ahLst/>
            <a:cxnLst/>
            <a:rect l="l" t="t" r="r" b="b"/>
            <a:pathLst>
              <a:path w="1955165" h="1955164">
                <a:moveTo>
                  <a:pt x="977391" y="0"/>
                </a:moveTo>
                <a:lnTo>
                  <a:pt x="897237" y="3240"/>
                </a:lnTo>
                <a:lnTo>
                  <a:pt x="818865" y="12793"/>
                </a:lnTo>
                <a:lnTo>
                  <a:pt x="742529" y="28408"/>
                </a:lnTo>
                <a:lnTo>
                  <a:pt x="668479" y="49832"/>
                </a:lnTo>
                <a:lnTo>
                  <a:pt x="596967" y="76815"/>
                </a:lnTo>
                <a:lnTo>
                  <a:pt x="528245" y="109103"/>
                </a:lnTo>
                <a:lnTo>
                  <a:pt x="462565" y="146447"/>
                </a:lnTo>
                <a:lnTo>
                  <a:pt x="400178" y="188593"/>
                </a:lnTo>
                <a:lnTo>
                  <a:pt x="341335" y="235291"/>
                </a:lnTo>
                <a:lnTo>
                  <a:pt x="286289" y="286289"/>
                </a:lnTo>
                <a:lnTo>
                  <a:pt x="235291" y="341335"/>
                </a:lnTo>
                <a:lnTo>
                  <a:pt x="188593" y="400178"/>
                </a:lnTo>
                <a:lnTo>
                  <a:pt x="146447" y="462565"/>
                </a:lnTo>
                <a:lnTo>
                  <a:pt x="109103" y="528245"/>
                </a:lnTo>
                <a:lnTo>
                  <a:pt x="76815" y="596967"/>
                </a:lnTo>
                <a:lnTo>
                  <a:pt x="49832" y="668479"/>
                </a:lnTo>
                <a:lnTo>
                  <a:pt x="28408" y="742529"/>
                </a:lnTo>
                <a:lnTo>
                  <a:pt x="12793" y="818865"/>
                </a:lnTo>
                <a:lnTo>
                  <a:pt x="3240" y="897237"/>
                </a:lnTo>
                <a:lnTo>
                  <a:pt x="0" y="977391"/>
                </a:lnTo>
                <a:lnTo>
                  <a:pt x="3240" y="1057546"/>
                </a:lnTo>
                <a:lnTo>
                  <a:pt x="12793" y="1135918"/>
                </a:lnTo>
                <a:lnTo>
                  <a:pt x="28408" y="1212254"/>
                </a:lnTo>
                <a:lnTo>
                  <a:pt x="49832" y="1286304"/>
                </a:lnTo>
                <a:lnTo>
                  <a:pt x="76815" y="1357816"/>
                </a:lnTo>
                <a:lnTo>
                  <a:pt x="109103" y="1426538"/>
                </a:lnTo>
                <a:lnTo>
                  <a:pt x="146447" y="1492218"/>
                </a:lnTo>
                <a:lnTo>
                  <a:pt x="188593" y="1554605"/>
                </a:lnTo>
                <a:lnTo>
                  <a:pt x="235291" y="1613448"/>
                </a:lnTo>
                <a:lnTo>
                  <a:pt x="286289" y="1668494"/>
                </a:lnTo>
                <a:lnTo>
                  <a:pt x="341335" y="1719492"/>
                </a:lnTo>
                <a:lnTo>
                  <a:pt x="400178" y="1766190"/>
                </a:lnTo>
                <a:lnTo>
                  <a:pt x="462565" y="1808336"/>
                </a:lnTo>
                <a:lnTo>
                  <a:pt x="528245" y="1845680"/>
                </a:lnTo>
                <a:lnTo>
                  <a:pt x="596967" y="1877968"/>
                </a:lnTo>
                <a:lnTo>
                  <a:pt x="668479" y="1904951"/>
                </a:lnTo>
                <a:lnTo>
                  <a:pt x="742529" y="1926375"/>
                </a:lnTo>
                <a:lnTo>
                  <a:pt x="818865" y="1941990"/>
                </a:lnTo>
                <a:lnTo>
                  <a:pt x="897237" y="1951543"/>
                </a:lnTo>
                <a:lnTo>
                  <a:pt x="977391" y="1954784"/>
                </a:lnTo>
                <a:lnTo>
                  <a:pt x="1057546" y="1951543"/>
                </a:lnTo>
                <a:lnTo>
                  <a:pt x="1135918" y="1941990"/>
                </a:lnTo>
                <a:lnTo>
                  <a:pt x="1212254" y="1926375"/>
                </a:lnTo>
                <a:lnTo>
                  <a:pt x="1286304" y="1904951"/>
                </a:lnTo>
                <a:lnTo>
                  <a:pt x="1357816" y="1877968"/>
                </a:lnTo>
                <a:lnTo>
                  <a:pt x="1426538" y="1845680"/>
                </a:lnTo>
                <a:lnTo>
                  <a:pt x="1492218" y="1808336"/>
                </a:lnTo>
                <a:lnTo>
                  <a:pt x="1554605" y="1766190"/>
                </a:lnTo>
                <a:lnTo>
                  <a:pt x="1613448" y="1719492"/>
                </a:lnTo>
                <a:lnTo>
                  <a:pt x="1668494" y="1668494"/>
                </a:lnTo>
                <a:lnTo>
                  <a:pt x="1719492" y="1613448"/>
                </a:lnTo>
                <a:lnTo>
                  <a:pt x="1766190" y="1554605"/>
                </a:lnTo>
                <a:lnTo>
                  <a:pt x="1808336" y="1492218"/>
                </a:lnTo>
                <a:lnTo>
                  <a:pt x="1845680" y="1426538"/>
                </a:lnTo>
                <a:lnTo>
                  <a:pt x="1877968" y="1357816"/>
                </a:lnTo>
                <a:lnTo>
                  <a:pt x="1904951" y="1286304"/>
                </a:lnTo>
                <a:lnTo>
                  <a:pt x="1926375" y="1212254"/>
                </a:lnTo>
                <a:lnTo>
                  <a:pt x="1941990" y="1135918"/>
                </a:lnTo>
                <a:lnTo>
                  <a:pt x="1951543" y="1057546"/>
                </a:lnTo>
                <a:lnTo>
                  <a:pt x="1954783" y="977391"/>
                </a:lnTo>
                <a:lnTo>
                  <a:pt x="1951543" y="897237"/>
                </a:lnTo>
                <a:lnTo>
                  <a:pt x="1941990" y="818865"/>
                </a:lnTo>
                <a:lnTo>
                  <a:pt x="1926375" y="742529"/>
                </a:lnTo>
                <a:lnTo>
                  <a:pt x="1904951" y="668479"/>
                </a:lnTo>
                <a:lnTo>
                  <a:pt x="1877968" y="596967"/>
                </a:lnTo>
                <a:lnTo>
                  <a:pt x="1845680" y="528245"/>
                </a:lnTo>
                <a:lnTo>
                  <a:pt x="1808336" y="462565"/>
                </a:lnTo>
                <a:lnTo>
                  <a:pt x="1766190" y="400178"/>
                </a:lnTo>
                <a:lnTo>
                  <a:pt x="1719492" y="341335"/>
                </a:lnTo>
                <a:lnTo>
                  <a:pt x="1668494" y="286289"/>
                </a:lnTo>
                <a:lnTo>
                  <a:pt x="1613448" y="235291"/>
                </a:lnTo>
                <a:lnTo>
                  <a:pt x="1554605" y="188593"/>
                </a:lnTo>
                <a:lnTo>
                  <a:pt x="1492218" y="146447"/>
                </a:lnTo>
                <a:lnTo>
                  <a:pt x="1426538" y="109103"/>
                </a:lnTo>
                <a:lnTo>
                  <a:pt x="1357816" y="76815"/>
                </a:lnTo>
                <a:lnTo>
                  <a:pt x="1286304" y="49832"/>
                </a:lnTo>
                <a:lnTo>
                  <a:pt x="1212254" y="28408"/>
                </a:lnTo>
                <a:lnTo>
                  <a:pt x="1135918" y="12793"/>
                </a:lnTo>
                <a:lnTo>
                  <a:pt x="1057546" y="3240"/>
                </a:lnTo>
                <a:lnTo>
                  <a:pt x="97739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76447" y="637958"/>
            <a:ext cx="1170940" cy="1136650"/>
          </a:xfrm>
          <a:custGeom>
            <a:avLst/>
            <a:gdLst/>
            <a:ahLst/>
            <a:cxnLst/>
            <a:rect l="l" t="t" r="r" b="b"/>
            <a:pathLst>
              <a:path w="1170940" h="1136650">
                <a:moveTo>
                  <a:pt x="612147" y="0"/>
                </a:moveTo>
                <a:lnTo>
                  <a:pt x="564198" y="0"/>
                </a:lnTo>
                <a:lnTo>
                  <a:pt x="551295" y="1269"/>
                </a:lnTo>
                <a:lnTo>
                  <a:pt x="538475" y="1269"/>
                </a:lnTo>
                <a:lnTo>
                  <a:pt x="500465" y="5080"/>
                </a:lnTo>
                <a:lnTo>
                  <a:pt x="475464" y="10160"/>
                </a:lnTo>
                <a:lnTo>
                  <a:pt x="463053" y="11430"/>
                </a:lnTo>
                <a:lnTo>
                  <a:pt x="450697" y="15239"/>
                </a:lnTo>
                <a:lnTo>
                  <a:pt x="426134" y="20319"/>
                </a:lnTo>
                <a:lnTo>
                  <a:pt x="389604" y="31750"/>
                </a:lnTo>
                <a:lnTo>
                  <a:pt x="377496" y="36830"/>
                </a:lnTo>
                <a:lnTo>
                  <a:pt x="365417" y="40639"/>
                </a:lnTo>
                <a:lnTo>
                  <a:pt x="353361" y="45719"/>
                </a:lnTo>
                <a:lnTo>
                  <a:pt x="330484" y="55880"/>
                </a:lnTo>
                <a:lnTo>
                  <a:pt x="319268" y="62230"/>
                </a:lnTo>
                <a:lnTo>
                  <a:pt x="308191" y="67310"/>
                </a:lnTo>
                <a:lnTo>
                  <a:pt x="254617" y="99060"/>
                </a:lnTo>
                <a:lnTo>
                  <a:pt x="203391" y="137160"/>
                </a:lnTo>
                <a:lnTo>
                  <a:pt x="173399" y="163830"/>
                </a:lnTo>
                <a:lnTo>
                  <a:pt x="146458" y="191769"/>
                </a:lnTo>
                <a:lnTo>
                  <a:pt x="130236" y="210819"/>
                </a:lnTo>
                <a:lnTo>
                  <a:pt x="122420" y="219710"/>
                </a:lnTo>
                <a:lnTo>
                  <a:pt x="93055" y="260350"/>
                </a:lnTo>
                <a:lnTo>
                  <a:pt x="86177" y="271780"/>
                </a:lnTo>
                <a:lnTo>
                  <a:pt x="79478" y="281939"/>
                </a:lnTo>
                <a:lnTo>
                  <a:pt x="72956" y="293369"/>
                </a:lnTo>
                <a:lnTo>
                  <a:pt x="66610" y="304800"/>
                </a:lnTo>
                <a:lnTo>
                  <a:pt x="60435" y="316230"/>
                </a:lnTo>
                <a:lnTo>
                  <a:pt x="54430" y="328929"/>
                </a:lnTo>
                <a:lnTo>
                  <a:pt x="48592" y="340360"/>
                </a:lnTo>
                <a:lnTo>
                  <a:pt x="33878" y="375920"/>
                </a:lnTo>
                <a:lnTo>
                  <a:pt x="19000" y="422910"/>
                </a:lnTo>
                <a:lnTo>
                  <a:pt x="15948" y="434339"/>
                </a:lnTo>
                <a:lnTo>
                  <a:pt x="6405" y="483870"/>
                </a:lnTo>
                <a:lnTo>
                  <a:pt x="2048" y="523239"/>
                </a:lnTo>
                <a:lnTo>
                  <a:pt x="87" y="563879"/>
                </a:lnTo>
                <a:lnTo>
                  <a:pt x="0" y="579120"/>
                </a:lnTo>
                <a:lnTo>
                  <a:pt x="298" y="590550"/>
                </a:lnTo>
                <a:lnTo>
                  <a:pt x="4354" y="640079"/>
                </a:lnTo>
                <a:lnTo>
                  <a:pt x="13000" y="689610"/>
                </a:lnTo>
                <a:lnTo>
                  <a:pt x="26540" y="739139"/>
                </a:lnTo>
                <a:lnTo>
                  <a:pt x="30725" y="750570"/>
                </a:lnTo>
                <a:lnTo>
                  <a:pt x="35240" y="763270"/>
                </a:lnTo>
                <a:lnTo>
                  <a:pt x="50807" y="801370"/>
                </a:lnTo>
                <a:lnTo>
                  <a:pt x="67691" y="834389"/>
                </a:lnTo>
                <a:lnTo>
                  <a:pt x="73780" y="845820"/>
                </a:lnTo>
                <a:lnTo>
                  <a:pt x="80111" y="855979"/>
                </a:lnTo>
                <a:lnTo>
                  <a:pt x="86688" y="867410"/>
                </a:lnTo>
                <a:lnTo>
                  <a:pt x="93520" y="877570"/>
                </a:lnTo>
                <a:lnTo>
                  <a:pt x="123509" y="918210"/>
                </a:lnTo>
                <a:lnTo>
                  <a:pt x="148974" y="947420"/>
                </a:lnTo>
                <a:lnTo>
                  <a:pt x="158061" y="957579"/>
                </a:lnTo>
                <a:lnTo>
                  <a:pt x="167459" y="967739"/>
                </a:lnTo>
                <a:lnTo>
                  <a:pt x="177174" y="976629"/>
                </a:lnTo>
                <a:lnTo>
                  <a:pt x="186371" y="985520"/>
                </a:lnTo>
                <a:lnTo>
                  <a:pt x="195747" y="993139"/>
                </a:lnTo>
                <a:lnTo>
                  <a:pt x="205304" y="1002029"/>
                </a:lnTo>
                <a:lnTo>
                  <a:pt x="215044" y="1009650"/>
                </a:lnTo>
                <a:lnTo>
                  <a:pt x="224968" y="1017270"/>
                </a:lnTo>
                <a:lnTo>
                  <a:pt x="235078" y="1024889"/>
                </a:lnTo>
                <a:lnTo>
                  <a:pt x="245377" y="1032510"/>
                </a:lnTo>
                <a:lnTo>
                  <a:pt x="255866" y="1038860"/>
                </a:lnTo>
                <a:lnTo>
                  <a:pt x="266547" y="1046479"/>
                </a:lnTo>
                <a:lnTo>
                  <a:pt x="277423" y="1052829"/>
                </a:lnTo>
                <a:lnTo>
                  <a:pt x="288494" y="1059179"/>
                </a:lnTo>
                <a:lnTo>
                  <a:pt x="311231" y="1071879"/>
                </a:lnTo>
                <a:lnTo>
                  <a:pt x="322901" y="1076960"/>
                </a:lnTo>
                <a:lnTo>
                  <a:pt x="334775" y="1083310"/>
                </a:lnTo>
                <a:lnTo>
                  <a:pt x="359141" y="1093470"/>
                </a:lnTo>
                <a:lnTo>
                  <a:pt x="370316" y="1098550"/>
                </a:lnTo>
                <a:lnTo>
                  <a:pt x="416066" y="1113789"/>
                </a:lnTo>
                <a:lnTo>
                  <a:pt x="427810" y="1116329"/>
                </a:lnTo>
                <a:lnTo>
                  <a:pt x="439695" y="1120139"/>
                </a:lnTo>
                <a:lnTo>
                  <a:pt x="476284" y="1127760"/>
                </a:lnTo>
                <a:lnTo>
                  <a:pt x="488822" y="1129029"/>
                </a:lnTo>
                <a:lnTo>
                  <a:pt x="501546" y="1131570"/>
                </a:lnTo>
                <a:lnTo>
                  <a:pt x="554481" y="1136650"/>
                </a:lnTo>
                <a:lnTo>
                  <a:pt x="622091" y="1136650"/>
                </a:lnTo>
                <a:lnTo>
                  <a:pt x="672355" y="1131570"/>
                </a:lnTo>
                <a:lnTo>
                  <a:pt x="684796" y="1129029"/>
                </a:lnTo>
                <a:lnTo>
                  <a:pt x="697197" y="1127760"/>
                </a:lnTo>
                <a:lnTo>
                  <a:pt x="721906" y="1122679"/>
                </a:lnTo>
                <a:lnTo>
                  <a:pt x="734224" y="1118870"/>
                </a:lnTo>
                <a:lnTo>
                  <a:pt x="746527" y="1116329"/>
                </a:lnTo>
                <a:lnTo>
                  <a:pt x="783395" y="1104900"/>
                </a:lnTo>
                <a:lnTo>
                  <a:pt x="820324" y="1089660"/>
                </a:lnTo>
                <a:lnTo>
                  <a:pt x="844025" y="1079500"/>
                </a:lnTo>
                <a:lnTo>
                  <a:pt x="855621" y="1073150"/>
                </a:lnTo>
                <a:lnTo>
                  <a:pt x="867047" y="1068070"/>
                </a:lnTo>
                <a:lnTo>
                  <a:pt x="889389" y="1055370"/>
                </a:lnTo>
                <a:lnTo>
                  <a:pt x="900306" y="1049020"/>
                </a:lnTo>
                <a:lnTo>
                  <a:pt x="911055" y="1041400"/>
                </a:lnTo>
                <a:lnTo>
                  <a:pt x="921634" y="1035050"/>
                </a:lnTo>
                <a:lnTo>
                  <a:pt x="952361" y="1012189"/>
                </a:lnTo>
                <a:lnTo>
                  <a:pt x="990982" y="979170"/>
                </a:lnTo>
                <a:lnTo>
                  <a:pt x="1000219" y="971550"/>
                </a:lnTo>
                <a:lnTo>
                  <a:pt x="1008966" y="962660"/>
                </a:lnTo>
                <a:lnTo>
                  <a:pt x="1013847" y="957579"/>
                </a:lnTo>
                <a:lnTo>
                  <a:pt x="508652" y="957579"/>
                </a:lnTo>
                <a:lnTo>
                  <a:pt x="503445" y="956310"/>
                </a:lnTo>
                <a:lnTo>
                  <a:pt x="499127" y="951229"/>
                </a:lnTo>
                <a:lnTo>
                  <a:pt x="494682" y="946150"/>
                </a:lnTo>
                <a:lnTo>
                  <a:pt x="492396" y="941070"/>
                </a:lnTo>
                <a:lnTo>
                  <a:pt x="492396" y="819150"/>
                </a:lnTo>
                <a:lnTo>
                  <a:pt x="494682" y="814070"/>
                </a:lnTo>
                <a:lnTo>
                  <a:pt x="503572" y="805179"/>
                </a:lnTo>
                <a:lnTo>
                  <a:pt x="508652" y="803910"/>
                </a:lnTo>
                <a:lnTo>
                  <a:pt x="1119094" y="803910"/>
                </a:lnTo>
                <a:lnTo>
                  <a:pt x="1123201" y="795020"/>
                </a:lnTo>
                <a:lnTo>
                  <a:pt x="1128918" y="782320"/>
                </a:lnTo>
                <a:lnTo>
                  <a:pt x="1133434" y="770889"/>
                </a:lnTo>
                <a:lnTo>
                  <a:pt x="1136274" y="763270"/>
                </a:lnTo>
                <a:lnTo>
                  <a:pt x="508652" y="763270"/>
                </a:lnTo>
                <a:lnTo>
                  <a:pt x="503445" y="760729"/>
                </a:lnTo>
                <a:lnTo>
                  <a:pt x="499127" y="756920"/>
                </a:lnTo>
                <a:lnTo>
                  <a:pt x="494682" y="753110"/>
                </a:lnTo>
                <a:lnTo>
                  <a:pt x="492396" y="748029"/>
                </a:lnTo>
                <a:lnTo>
                  <a:pt x="492476" y="692150"/>
                </a:lnTo>
                <a:lnTo>
                  <a:pt x="500051" y="645160"/>
                </a:lnTo>
                <a:lnTo>
                  <a:pt x="522146" y="599439"/>
                </a:lnTo>
                <a:lnTo>
                  <a:pt x="547531" y="566420"/>
                </a:lnTo>
                <a:lnTo>
                  <a:pt x="574142" y="542289"/>
                </a:lnTo>
                <a:lnTo>
                  <a:pt x="584110" y="533400"/>
                </a:lnTo>
                <a:lnTo>
                  <a:pt x="613703" y="508000"/>
                </a:lnTo>
                <a:lnTo>
                  <a:pt x="640400" y="480060"/>
                </a:lnTo>
                <a:lnTo>
                  <a:pt x="651945" y="429260"/>
                </a:lnTo>
                <a:lnTo>
                  <a:pt x="649561" y="422910"/>
                </a:lnTo>
                <a:lnTo>
                  <a:pt x="474108" y="422910"/>
                </a:lnTo>
                <a:lnTo>
                  <a:pt x="466107" y="420370"/>
                </a:lnTo>
                <a:lnTo>
                  <a:pt x="461281" y="417829"/>
                </a:lnTo>
                <a:lnTo>
                  <a:pt x="459376" y="414020"/>
                </a:lnTo>
                <a:lnTo>
                  <a:pt x="386793" y="326389"/>
                </a:lnTo>
                <a:lnTo>
                  <a:pt x="411954" y="287019"/>
                </a:lnTo>
                <a:lnTo>
                  <a:pt x="445785" y="265430"/>
                </a:lnTo>
                <a:lnTo>
                  <a:pt x="454639" y="261619"/>
                </a:lnTo>
                <a:lnTo>
                  <a:pt x="464381" y="256539"/>
                </a:lnTo>
                <a:lnTo>
                  <a:pt x="475245" y="252730"/>
                </a:lnTo>
                <a:lnTo>
                  <a:pt x="487463" y="247650"/>
                </a:lnTo>
                <a:lnTo>
                  <a:pt x="501267" y="242569"/>
                </a:lnTo>
                <a:lnTo>
                  <a:pt x="516889" y="237489"/>
                </a:lnTo>
                <a:lnTo>
                  <a:pt x="540262" y="232410"/>
                </a:lnTo>
                <a:lnTo>
                  <a:pt x="579313" y="228600"/>
                </a:lnTo>
                <a:lnTo>
                  <a:pt x="1055037" y="228600"/>
                </a:lnTo>
                <a:lnTo>
                  <a:pt x="1047081" y="218439"/>
                </a:lnTo>
                <a:lnTo>
                  <a:pt x="1038824" y="208280"/>
                </a:lnTo>
                <a:lnTo>
                  <a:pt x="1030258" y="198119"/>
                </a:lnTo>
                <a:lnTo>
                  <a:pt x="1021376" y="187960"/>
                </a:lnTo>
                <a:lnTo>
                  <a:pt x="1012170" y="179069"/>
                </a:lnTo>
                <a:lnTo>
                  <a:pt x="1002632" y="168910"/>
                </a:lnTo>
                <a:lnTo>
                  <a:pt x="992754" y="158750"/>
                </a:lnTo>
                <a:lnTo>
                  <a:pt x="983546" y="151130"/>
                </a:lnTo>
                <a:lnTo>
                  <a:pt x="974166" y="142239"/>
                </a:lnTo>
                <a:lnTo>
                  <a:pt x="934849" y="111760"/>
                </a:lnTo>
                <a:lnTo>
                  <a:pt x="914064" y="97789"/>
                </a:lnTo>
                <a:lnTo>
                  <a:pt x="903378" y="90169"/>
                </a:lnTo>
                <a:lnTo>
                  <a:pt x="892490" y="83819"/>
                </a:lnTo>
                <a:lnTo>
                  <a:pt x="881398" y="77469"/>
                </a:lnTo>
                <a:lnTo>
                  <a:pt x="870098" y="71119"/>
                </a:lnTo>
                <a:lnTo>
                  <a:pt x="858587" y="66039"/>
                </a:lnTo>
                <a:lnTo>
                  <a:pt x="834915" y="53339"/>
                </a:lnTo>
                <a:lnTo>
                  <a:pt x="810354" y="43180"/>
                </a:lnTo>
                <a:lnTo>
                  <a:pt x="798656" y="38100"/>
                </a:lnTo>
                <a:lnTo>
                  <a:pt x="774980" y="30480"/>
                </a:lnTo>
                <a:lnTo>
                  <a:pt x="763003" y="25400"/>
                </a:lnTo>
                <a:lnTo>
                  <a:pt x="750933" y="22860"/>
                </a:lnTo>
                <a:lnTo>
                  <a:pt x="738772" y="19050"/>
                </a:lnTo>
                <a:lnTo>
                  <a:pt x="726518" y="16510"/>
                </a:lnTo>
                <a:lnTo>
                  <a:pt x="714173" y="12700"/>
                </a:lnTo>
                <a:lnTo>
                  <a:pt x="701737" y="10160"/>
                </a:lnTo>
                <a:lnTo>
                  <a:pt x="689210" y="8889"/>
                </a:lnTo>
                <a:lnTo>
                  <a:pt x="676592" y="6350"/>
                </a:lnTo>
                <a:lnTo>
                  <a:pt x="612147" y="0"/>
                </a:lnTo>
                <a:close/>
              </a:path>
              <a:path w="1170940" h="1136650">
                <a:moveTo>
                  <a:pt x="1119094" y="803910"/>
                </a:moveTo>
                <a:lnTo>
                  <a:pt x="641113" y="803910"/>
                </a:lnTo>
                <a:lnTo>
                  <a:pt x="646574" y="805179"/>
                </a:lnTo>
                <a:lnTo>
                  <a:pt x="650257" y="810260"/>
                </a:lnTo>
                <a:lnTo>
                  <a:pt x="654067" y="814070"/>
                </a:lnTo>
                <a:lnTo>
                  <a:pt x="656226" y="819150"/>
                </a:lnTo>
                <a:lnTo>
                  <a:pt x="656226" y="941070"/>
                </a:lnTo>
                <a:lnTo>
                  <a:pt x="654067" y="946150"/>
                </a:lnTo>
                <a:lnTo>
                  <a:pt x="645558" y="956310"/>
                </a:lnTo>
                <a:lnTo>
                  <a:pt x="640732" y="957579"/>
                </a:lnTo>
                <a:lnTo>
                  <a:pt x="1013847" y="957579"/>
                </a:lnTo>
                <a:lnTo>
                  <a:pt x="1017507" y="953770"/>
                </a:lnTo>
                <a:lnTo>
                  <a:pt x="1025843" y="944879"/>
                </a:lnTo>
                <a:lnTo>
                  <a:pt x="1033980" y="934720"/>
                </a:lnTo>
                <a:lnTo>
                  <a:pt x="1041920" y="925829"/>
                </a:lnTo>
                <a:lnTo>
                  <a:pt x="1049667" y="915670"/>
                </a:lnTo>
                <a:lnTo>
                  <a:pt x="1057225" y="906779"/>
                </a:lnTo>
                <a:lnTo>
                  <a:pt x="1064598" y="896620"/>
                </a:lnTo>
                <a:lnTo>
                  <a:pt x="1071788" y="886460"/>
                </a:lnTo>
                <a:lnTo>
                  <a:pt x="1078800" y="875029"/>
                </a:lnTo>
                <a:lnTo>
                  <a:pt x="1085638" y="864870"/>
                </a:lnTo>
                <a:lnTo>
                  <a:pt x="1105140" y="830579"/>
                </a:lnTo>
                <a:lnTo>
                  <a:pt x="1117334" y="807720"/>
                </a:lnTo>
                <a:lnTo>
                  <a:pt x="1119094" y="803910"/>
                </a:lnTo>
                <a:close/>
              </a:path>
              <a:path w="1170940" h="1136650">
                <a:moveTo>
                  <a:pt x="1055037" y="228600"/>
                </a:moveTo>
                <a:lnTo>
                  <a:pt x="593567" y="228600"/>
                </a:lnTo>
                <a:lnTo>
                  <a:pt x="605222" y="229869"/>
                </a:lnTo>
                <a:lnTo>
                  <a:pt x="617010" y="229869"/>
                </a:lnTo>
                <a:lnTo>
                  <a:pt x="629028" y="231139"/>
                </a:lnTo>
                <a:lnTo>
                  <a:pt x="654153" y="236219"/>
                </a:lnTo>
                <a:lnTo>
                  <a:pt x="667458" y="240030"/>
                </a:lnTo>
                <a:lnTo>
                  <a:pt x="681390" y="243839"/>
                </a:lnTo>
                <a:lnTo>
                  <a:pt x="692346" y="247650"/>
                </a:lnTo>
                <a:lnTo>
                  <a:pt x="714051" y="257810"/>
                </a:lnTo>
                <a:lnTo>
                  <a:pt x="725053" y="264160"/>
                </a:lnTo>
                <a:lnTo>
                  <a:pt x="736324" y="270510"/>
                </a:lnTo>
                <a:lnTo>
                  <a:pt x="769145" y="294639"/>
                </a:lnTo>
                <a:lnTo>
                  <a:pt x="800823" y="335279"/>
                </a:lnTo>
                <a:lnTo>
                  <a:pt x="819775" y="381000"/>
                </a:lnTo>
                <a:lnTo>
                  <a:pt x="824990" y="420370"/>
                </a:lnTo>
                <a:lnTo>
                  <a:pt x="825305" y="435610"/>
                </a:lnTo>
                <a:lnTo>
                  <a:pt x="824662" y="448310"/>
                </a:lnTo>
                <a:lnTo>
                  <a:pt x="814222" y="497839"/>
                </a:lnTo>
                <a:lnTo>
                  <a:pt x="797482" y="532129"/>
                </a:lnTo>
                <a:lnTo>
                  <a:pt x="769190" y="568960"/>
                </a:lnTo>
                <a:lnTo>
                  <a:pt x="730228" y="608329"/>
                </a:lnTo>
                <a:lnTo>
                  <a:pt x="720742" y="615950"/>
                </a:lnTo>
                <a:lnTo>
                  <a:pt x="711913" y="623570"/>
                </a:lnTo>
                <a:lnTo>
                  <a:pt x="676605" y="657860"/>
                </a:lnTo>
                <a:lnTo>
                  <a:pt x="657375" y="692150"/>
                </a:lnTo>
                <a:lnTo>
                  <a:pt x="656226" y="706120"/>
                </a:lnTo>
                <a:lnTo>
                  <a:pt x="656226" y="748029"/>
                </a:lnTo>
                <a:lnTo>
                  <a:pt x="654067" y="753110"/>
                </a:lnTo>
                <a:lnTo>
                  <a:pt x="645558" y="760729"/>
                </a:lnTo>
                <a:lnTo>
                  <a:pt x="640732" y="763270"/>
                </a:lnTo>
                <a:lnTo>
                  <a:pt x="1136274" y="763270"/>
                </a:lnTo>
                <a:lnTo>
                  <a:pt x="1148933" y="725170"/>
                </a:lnTo>
                <a:lnTo>
                  <a:pt x="1155137" y="701039"/>
                </a:lnTo>
                <a:lnTo>
                  <a:pt x="1157851" y="689610"/>
                </a:lnTo>
                <a:lnTo>
                  <a:pt x="1164441" y="651510"/>
                </a:lnTo>
                <a:lnTo>
                  <a:pt x="1168693" y="612139"/>
                </a:lnTo>
                <a:lnTo>
                  <a:pt x="1170617" y="568960"/>
                </a:lnTo>
                <a:lnTo>
                  <a:pt x="1170710" y="556260"/>
                </a:lnTo>
                <a:lnTo>
                  <a:pt x="1170306" y="543560"/>
                </a:lnTo>
                <a:lnTo>
                  <a:pt x="1167381" y="504189"/>
                </a:lnTo>
                <a:lnTo>
                  <a:pt x="1159478" y="454660"/>
                </a:lnTo>
                <a:lnTo>
                  <a:pt x="1150543" y="417829"/>
                </a:lnTo>
                <a:lnTo>
                  <a:pt x="1146990" y="405129"/>
                </a:lnTo>
                <a:lnTo>
                  <a:pt x="1143150" y="393700"/>
                </a:lnTo>
                <a:lnTo>
                  <a:pt x="1139023" y="381000"/>
                </a:lnTo>
                <a:lnTo>
                  <a:pt x="1134607" y="369570"/>
                </a:lnTo>
                <a:lnTo>
                  <a:pt x="1129903" y="358139"/>
                </a:lnTo>
                <a:lnTo>
                  <a:pt x="1124911" y="345439"/>
                </a:lnTo>
                <a:lnTo>
                  <a:pt x="1119754" y="334010"/>
                </a:lnTo>
                <a:lnTo>
                  <a:pt x="1114380" y="323850"/>
                </a:lnTo>
                <a:lnTo>
                  <a:pt x="1108784" y="312419"/>
                </a:lnTo>
                <a:lnTo>
                  <a:pt x="1102956" y="300989"/>
                </a:lnTo>
                <a:lnTo>
                  <a:pt x="1096889" y="290830"/>
                </a:lnTo>
                <a:lnTo>
                  <a:pt x="1090575" y="279400"/>
                </a:lnTo>
                <a:lnTo>
                  <a:pt x="1084008" y="269239"/>
                </a:lnTo>
                <a:lnTo>
                  <a:pt x="1077178" y="259080"/>
                </a:lnTo>
                <a:lnTo>
                  <a:pt x="1070078" y="248919"/>
                </a:lnTo>
                <a:lnTo>
                  <a:pt x="1062700" y="238760"/>
                </a:lnTo>
                <a:lnTo>
                  <a:pt x="1055037" y="228600"/>
                </a:lnTo>
                <a:close/>
              </a:path>
              <a:path w="1170940" h="1136650">
                <a:moveTo>
                  <a:pt x="579102" y="383539"/>
                </a:moveTo>
                <a:lnTo>
                  <a:pt x="567628" y="383539"/>
                </a:lnTo>
                <a:lnTo>
                  <a:pt x="555368" y="386079"/>
                </a:lnTo>
                <a:lnTo>
                  <a:pt x="541348" y="389889"/>
                </a:lnTo>
                <a:lnTo>
                  <a:pt x="529381" y="394970"/>
                </a:lnTo>
                <a:lnTo>
                  <a:pt x="518304" y="400050"/>
                </a:lnTo>
                <a:lnTo>
                  <a:pt x="509795" y="405129"/>
                </a:lnTo>
                <a:lnTo>
                  <a:pt x="503064" y="408939"/>
                </a:lnTo>
                <a:lnTo>
                  <a:pt x="498238" y="412750"/>
                </a:lnTo>
                <a:lnTo>
                  <a:pt x="485538" y="421639"/>
                </a:lnTo>
                <a:lnTo>
                  <a:pt x="479823" y="422910"/>
                </a:lnTo>
                <a:lnTo>
                  <a:pt x="649561" y="422910"/>
                </a:lnTo>
                <a:lnTo>
                  <a:pt x="618109" y="391160"/>
                </a:lnTo>
                <a:lnTo>
                  <a:pt x="593512" y="384810"/>
                </a:lnTo>
                <a:lnTo>
                  <a:pt x="579102" y="383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PDVSA Bonds Hit Two Year High Following Swap Proposa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53" y="2502567"/>
            <a:ext cx="2884787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088777"/>
                </a:solidFill>
              </a:rPr>
              <a:t>Starting</a:t>
            </a:r>
            <a:r>
              <a:rPr sz="4000" spc="-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the</a:t>
            </a:r>
            <a:r>
              <a:rPr sz="4000" spc="5" dirty="0">
                <a:solidFill>
                  <a:srgbClr val="088777"/>
                </a:solidFill>
              </a:rPr>
              <a:t> </a:t>
            </a:r>
            <a:r>
              <a:rPr sz="4000" spc="-20" dirty="0">
                <a:solidFill>
                  <a:srgbClr val="088777"/>
                </a:solidFill>
              </a:rPr>
              <a:t>Fin</a:t>
            </a:r>
            <a:r>
              <a:rPr sz="4000" spc="-40" dirty="0">
                <a:solidFill>
                  <a:srgbClr val="088777"/>
                </a:solidFill>
              </a:rPr>
              <a:t>a</a:t>
            </a:r>
            <a:r>
              <a:rPr sz="4000" spc="-20" dirty="0">
                <a:solidFill>
                  <a:srgbClr val="088777"/>
                </a:solidFill>
              </a:rPr>
              <a:t>ncial</a:t>
            </a:r>
            <a:r>
              <a:rPr sz="4000" spc="-145" dirty="0">
                <a:solidFill>
                  <a:srgbClr val="088777"/>
                </a:solidFill>
              </a:rPr>
              <a:t> </a:t>
            </a:r>
            <a:r>
              <a:rPr sz="4000" spc="-25" dirty="0">
                <a:solidFill>
                  <a:srgbClr val="088777"/>
                </a:solidFill>
              </a:rPr>
              <a:t>Aid</a:t>
            </a:r>
            <a:endParaRPr sz="4000"/>
          </a:p>
          <a:p>
            <a:pPr marL="12700">
              <a:lnSpc>
                <a:spcPts val="4760"/>
              </a:lnSpc>
            </a:pPr>
            <a:r>
              <a:rPr sz="4000" spc="-25" dirty="0">
                <a:solidFill>
                  <a:srgbClr val="088777"/>
                </a:solidFill>
              </a:rPr>
              <a:t>Process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560008"/>
            <a:ext cx="29406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AA1F63"/>
                </a:solidFill>
                <a:latin typeface="Arial"/>
                <a:cs typeface="Arial"/>
              </a:rPr>
              <a:t>ALL</a:t>
            </a:r>
            <a:r>
              <a:rPr sz="2200" b="1" spc="-2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AA1F63"/>
                </a:solidFill>
                <a:latin typeface="Arial"/>
                <a:cs typeface="Arial"/>
              </a:rPr>
              <a:t>Schools</a:t>
            </a:r>
            <a:r>
              <a:rPr sz="2200" b="1" spc="2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AA1F63"/>
                </a:solidFill>
                <a:latin typeface="Arial"/>
                <a:cs typeface="Arial"/>
              </a:rPr>
              <a:t>Require: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2841498"/>
            <a:ext cx="2917190" cy="0"/>
          </a:xfrm>
          <a:custGeom>
            <a:avLst/>
            <a:gdLst/>
            <a:ahLst/>
            <a:cxnLst/>
            <a:rect l="l" t="t" r="r" b="b"/>
            <a:pathLst>
              <a:path w="2917190">
                <a:moveTo>
                  <a:pt x="0" y="0"/>
                </a:moveTo>
                <a:lnTo>
                  <a:pt x="2916936" y="0"/>
                </a:lnTo>
              </a:path>
            </a:pathLst>
          </a:custGeom>
          <a:ln w="30225">
            <a:solidFill>
              <a:srgbClr val="AA1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3024687"/>
            <a:ext cx="3951604" cy="305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1285" indent="-342900">
              <a:lnSpc>
                <a:spcPts val="1939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1" spc="-95" dirty="0">
                <a:latin typeface="Arial"/>
                <a:cs typeface="Arial"/>
              </a:rPr>
              <a:t>F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(Free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Fe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) af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 </a:t>
            </a:r>
            <a:r>
              <a:rPr lang="en-US" dirty="0" smtClean="0">
                <a:latin typeface="Arial"/>
                <a:cs typeface="Arial"/>
              </a:rPr>
              <a:t>October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S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70" dirty="0" smtClean="0">
                <a:latin typeface="Arial"/>
                <a:cs typeface="Arial"/>
              </a:rPr>
              <a:t>Y</a:t>
            </a: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lang="en-US" sz="1800" dirty="0" smtClean="0">
                <a:latin typeface="Arial"/>
                <a:cs typeface="Arial"/>
              </a:rPr>
              <a:t> – NEW this year</a:t>
            </a:r>
            <a:endParaRPr sz="1800" dirty="0">
              <a:latin typeface="Arial"/>
              <a:cs typeface="Arial"/>
            </a:endParaRPr>
          </a:p>
          <a:p>
            <a:pPr marL="414655">
              <a:lnSpc>
                <a:spcPts val="1825"/>
              </a:lnSpc>
              <a:spcBef>
                <a:spcPts val="1085"/>
              </a:spcBef>
              <a:tabLst>
                <a:tab pos="699770" algn="l"/>
              </a:tabLst>
            </a:pPr>
            <a:r>
              <a:rPr sz="1250" spc="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600" spc="-10" dirty="0">
                <a:latin typeface="Arial"/>
                <a:cs typeface="Arial"/>
              </a:rPr>
              <a:t>Requ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all schoo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PHEAA,</a:t>
            </a:r>
            <a:endParaRPr sz="1600" dirty="0">
              <a:latin typeface="Arial"/>
              <a:cs typeface="Arial"/>
            </a:endParaRPr>
          </a:p>
          <a:p>
            <a:pPr marL="699770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scholarsh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gani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ations</a:t>
            </a:r>
            <a:endParaRPr sz="1600" dirty="0">
              <a:latin typeface="Arial"/>
              <a:cs typeface="Arial"/>
            </a:endParaRPr>
          </a:p>
          <a:p>
            <a:pPr marL="355600" marR="572770" indent="-342900">
              <a:lnSpc>
                <a:spcPts val="1939"/>
              </a:lnSpc>
              <a:spcBef>
                <a:spcPts val="133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RM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(SG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) thr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A</a:t>
            </a:r>
          </a:p>
          <a:p>
            <a:pPr marL="758190" marR="173990" indent="-287020">
              <a:lnSpc>
                <a:spcPct val="90000"/>
              </a:lnSpc>
              <a:spcBef>
                <a:spcPts val="1275"/>
              </a:spcBef>
              <a:tabLst>
                <a:tab pos="757555" algn="l"/>
              </a:tabLst>
            </a:pPr>
            <a:r>
              <a:rPr sz="1250" spc="1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600" spc="-10" dirty="0">
                <a:latin typeface="Arial"/>
                <a:cs typeface="Arial"/>
              </a:rPr>
              <a:t>Requ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firs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students</a:t>
            </a:r>
            <a:r>
              <a:rPr sz="1600" spc="-5" dirty="0">
                <a:latin typeface="Arial"/>
                <a:cs typeface="Arial"/>
              </a:rPr>
              <a:t> (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equested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 sub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equent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ears)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after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AFSA</a:t>
            </a:r>
            <a:r>
              <a:rPr sz="1600" spc="-10" dirty="0">
                <a:latin typeface="Arial"/>
                <a:cs typeface="Arial"/>
              </a:rPr>
              <a:t> is comp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eted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6428" y="2593536"/>
            <a:ext cx="32226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u="heavy" spc="-20" dirty="0">
                <a:solidFill>
                  <a:srgbClr val="AA1F63"/>
                </a:solidFill>
                <a:latin typeface="Arial"/>
                <a:cs typeface="Arial"/>
              </a:rPr>
              <a:t>SO</a:t>
            </a:r>
            <a:r>
              <a:rPr sz="2200" b="1" u="heavy" spc="-35" dirty="0">
                <a:solidFill>
                  <a:srgbClr val="AA1F63"/>
                </a:solidFill>
                <a:latin typeface="Arial"/>
                <a:cs typeface="Arial"/>
              </a:rPr>
              <a:t>M</a:t>
            </a:r>
            <a:r>
              <a:rPr sz="2200" b="1" u="heavy" spc="-15" dirty="0">
                <a:solidFill>
                  <a:srgbClr val="AA1F63"/>
                </a:solidFill>
                <a:latin typeface="Arial"/>
                <a:cs typeface="Arial"/>
              </a:rPr>
              <a:t>E</a:t>
            </a:r>
            <a:r>
              <a:rPr sz="2200" b="1" u="heavy" spc="5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AA1F63"/>
                </a:solidFill>
                <a:latin typeface="Arial"/>
                <a:cs typeface="Arial"/>
              </a:rPr>
              <a:t>Schools</a:t>
            </a:r>
            <a:r>
              <a:rPr sz="2200" b="1" u="heavy" spc="0" dirty="0">
                <a:solidFill>
                  <a:srgbClr val="AA1F63"/>
                </a:solidFill>
                <a:latin typeface="Arial"/>
                <a:cs typeface="Arial"/>
              </a:rPr>
              <a:t> </a:t>
            </a:r>
            <a:r>
              <a:rPr sz="2200" b="1" u="heavy" spc="-15" dirty="0">
                <a:solidFill>
                  <a:srgbClr val="AA1F63"/>
                </a:solidFill>
                <a:latin typeface="Arial"/>
                <a:cs typeface="Arial"/>
              </a:rPr>
              <a:t>Require: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6428" y="3161847"/>
            <a:ext cx="337756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 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stsec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ary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sch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rsh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6428" y="4227503"/>
            <a:ext cx="3428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Instituti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 forms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428" y="4742615"/>
            <a:ext cx="2489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Inter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ol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forms</a:t>
            </a:r>
          </a:p>
        </p:txBody>
      </p:sp>
      <p:sp>
        <p:nvSpPr>
          <p:cNvPr id="10" name="object 10"/>
          <p:cNvSpPr/>
          <p:nvPr/>
        </p:nvSpPr>
        <p:spPr>
          <a:xfrm>
            <a:off x="228600" y="1784792"/>
            <a:ext cx="481330" cy="647065"/>
          </a:xfrm>
          <a:custGeom>
            <a:avLst/>
            <a:gdLst/>
            <a:ahLst/>
            <a:cxnLst/>
            <a:rect l="l" t="t" r="r" b="b"/>
            <a:pathLst>
              <a:path w="481330" h="647064">
                <a:moveTo>
                  <a:pt x="10327" y="0"/>
                </a:moveTo>
                <a:lnTo>
                  <a:pt x="0" y="0"/>
                </a:lnTo>
                <a:lnTo>
                  <a:pt x="0" y="375584"/>
                </a:lnTo>
                <a:lnTo>
                  <a:pt x="480926" y="646689"/>
                </a:lnTo>
                <a:lnTo>
                  <a:pt x="480926" y="271112"/>
                </a:lnTo>
                <a:lnTo>
                  <a:pt x="10327" y="0"/>
                </a:lnTo>
                <a:close/>
              </a:path>
            </a:pathLst>
          </a:custGeom>
          <a:solidFill>
            <a:srgbClr val="E91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558697"/>
            <a:ext cx="8623300" cy="611505"/>
          </a:xfrm>
          <a:custGeom>
            <a:avLst/>
            <a:gdLst/>
            <a:ahLst/>
            <a:cxnLst/>
            <a:rect l="l" t="t" r="r" b="b"/>
            <a:pathLst>
              <a:path w="8623300" h="611505">
                <a:moveTo>
                  <a:pt x="8098188" y="0"/>
                </a:moveTo>
                <a:lnTo>
                  <a:pt x="0" y="0"/>
                </a:lnTo>
                <a:lnTo>
                  <a:pt x="0" y="611070"/>
                </a:lnTo>
                <a:lnTo>
                  <a:pt x="8622967" y="611070"/>
                </a:lnTo>
                <a:lnTo>
                  <a:pt x="809818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1990" y="1715192"/>
            <a:ext cx="785939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75"/>
              </a:lnSpc>
            </a:pP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hat financi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chool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quires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14" name="Picture 13" descr="Estándar abiertos en la administración pública - Hola I.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95" y="5105400"/>
            <a:ext cx="1491805" cy="1532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5725" y="1307918"/>
            <a:ext cx="5885875" cy="5315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600200"/>
          </a:xfrm>
          <a:custGeom>
            <a:avLst/>
            <a:gdLst/>
            <a:ahLst/>
            <a:cxnLst/>
            <a:rect l="l" t="t" r="r" b="b"/>
            <a:pathLst>
              <a:path w="9144000" h="1600200">
                <a:moveTo>
                  <a:pt x="0" y="1600200"/>
                </a:moveTo>
                <a:lnTo>
                  <a:pt x="9143956" y="1600200"/>
                </a:lnTo>
                <a:lnTo>
                  <a:pt x="914395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0" dirty="0"/>
              <a:t>F</a:t>
            </a:r>
            <a:r>
              <a:rPr sz="4000" spc="-30" dirty="0"/>
              <a:t>A</a:t>
            </a:r>
            <a:r>
              <a:rPr sz="4000" spc="-40" dirty="0"/>
              <a:t>F</a:t>
            </a:r>
            <a:r>
              <a:rPr sz="4000" spc="-30" dirty="0"/>
              <a:t>SA</a:t>
            </a:r>
            <a:r>
              <a:rPr sz="4000" spc="-150" dirty="0"/>
              <a:t> </a:t>
            </a:r>
            <a:r>
              <a:rPr sz="4000" spc="-25" dirty="0">
                <a:latin typeface="Arial"/>
                <a:cs typeface="Arial"/>
              </a:rPr>
              <a:t>–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-30" dirty="0"/>
              <a:t>F</a:t>
            </a:r>
            <a:r>
              <a:rPr sz="4000" spc="-20" dirty="0"/>
              <a:t>ree</a:t>
            </a:r>
            <a:r>
              <a:rPr sz="4000" spc="-130" dirty="0"/>
              <a:t> </a:t>
            </a:r>
            <a:r>
              <a:rPr sz="4000" spc="-40" dirty="0"/>
              <a:t>A</a:t>
            </a:r>
            <a:r>
              <a:rPr sz="4000" spc="-25" dirty="0"/>
              <a:t>p</a:t>
            </a:r>
            <a:r>
              <a:rPr sz="4000" spc="-45" dirty="0"/>
              <a:t>p</a:t>
            </a:r>
            <a:r>
              <a:rPr sz="4000" spc="-20" dirty="0"/>
              <a:t>lication</a:t>
            </a:r>
            <a:r>
              <a:rPr sz="4000" spc="-5" dirty="0"/>
              <a:t> </a:t>
            </a:r>
            <a:r>
              <a:rPr sz="4000" spc="-20" dirty="0"/>
              <a:t>for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6916" y="81038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80">
                <a:moveTo>
                  <a:pt x="0" y="0"/>
                </a:moveTo>
                <a:lnTo>
                  <a:pt x="309371" y="0"/>
                </a:lnTo>
              </a:path>
            </a:pathLst>
          </a:custGeom>
          <a:ln w="54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3255" y="810387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54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1419986"/>
            <a:ext cx="309880" cy="0"/>
          </a:xfrm>
          <a:custGeom>
            <a:avLst/>
            <a:gdLst/>
            <a:ahLst/>
            <a:cxnLst/>
            <a:rect l="l" t="t" r="r" b="b"/>
            <a:pathLst>
              <a:path w="309880">
                <a:moveTo>
                  <a:pt x="0" y="0"/>
                </a:moveTo>
                <a:lnTo>
                  <a:pt x="309372" y="0"/>
                </a:lnTo>
              </a:path>
            </a:pathLst>
          </a:custGeom>
          <a:ln w="54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6311" y="141998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5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54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7991" y="1419986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54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2089592"/>
            <a:ext cx="373380" cy="647065"/>
          </a:xfrm>
          <a:custGeom>
            <a:avLst/>
            <a:gdLst/>
            <a:ahLst/>
            <a:cxnLst/>
            <a:rect l="l" t="t" r="r" b="b"/>
            <a:pathLst>
              <a:path w="373380" h="647064">
                <a:moveTo>
                  <a:pt x="8005" y="0"/>
                </a:moveTo>
                <a:lnTo>
                  <a:pt x="0" y="0"/>
                </a:lnTo>
                <a:lnTo>
                  <a:pt x="0" y="375584"/>
                </a:lnTo>
                <a:lnTo>
                  <a:pt x="372785" y="646689"/>
                </a:lnTo>
                <a:lnTo>
                  <a:pt x="372785" y="271112"/>
                </a:lnTo>
                <a:lnTo>
                  <a:pt x="8005" y="0"/>
                </a:lnTo>
                <a:close/>
              </a:path>
            </a:pathLst>
          </a:custGeom>
          <a:solidFill>
            <a:srgbClr val="E91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863498"/>
            <a:ext cx="5260340" cy="611505"/>
          </a:xfrm>
          <a:custGeom>
            <a:avLst/>
            <a:gdLst/>
            <a:ahLst/>
            <a:cxnLst/>
            <a:rect l="l" t="t" r="r" b="b"/>
            <a:pathLst>
              <a:path w="5260340" h="611505">
                <a:moveTo>
                  <a:pt x="4940067" y="0"/>
                </a:moveTo>
                <a:lnTo>
                  <a:pt x="0" y="0"/>
                </a:lnTo>
                <a:lnTo>
                  <a:pt x="0" y="611070"/>
                </a:lnTo>
                <a:lnTo>
                  <a:pt x="5260193" y="611070"/>
                </a:lnTo>
                <a:lnTo>
                  <a:pt x="494006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916302"/>
            <a:ext cx="4803775" cy="157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ederal</a:t>
            </a:r>
            <a:r>
              <a:rPr sz="4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tude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3000" b="1" spc="-16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b="1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6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3000" b="1" spc="-16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dirty="0" smtClean="0">
                <a:solidFill>
                  <a:srgbClr val="FFFFFF"/>
                </a:solidFill>
                <a:latin typeface="Arial"/>
                <a:cs typeface="Arial"/>
              </a:rPr>
              <a:t>A.gov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2886930"/>
            <a:ext cx="3246120" cy="349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7795" indent="-342900">
              <a:lnSpc>
                <a:spcPct val="100000"/>
              </a:lnSpc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0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AFSA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 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primary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federal form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finan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assistan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 attend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tsecondary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school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determine</a:t>
            </a:r>
            <a:r>
              <a:rPr sz="1600" spc="-5" dirty="0">
                <a:latin typeface="Arial"/>
                <a:cs typeface="Arial"/>
              </a:rPr>
              <a:t>s: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pect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contributio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200" dirty="0">
                <a:solidFill>
                  <a:srgbClr val="ED5427"/>
                </a:solidFill>
                <a:latin typeface="Arial"/>
                <a:cs typeface="Arial"/>
              </a:rPr>
              <a:t>»	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ibil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355600" marR="56515" indent="-342900" algn="just">
              <a:lnSpc>
                <a:spcPct val="100000"/>
              </a:lnSpc>
              <a:spcBef>
                <a:spcPts val="595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Mu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AFSA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igible 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programs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 student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attends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school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Fi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online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–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Fast,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ure,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SKIP L</a:t>
            </a:r>
            <a:r>
              <a:rPr sz="1600" spc="-20" dirty="0">
                <a:latin typeface="Arial"/>
                <a:cs typeface="Arial"/>
              </a:rPr>
              <a:t>O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IC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lt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ts</a:t>
            </a:r>
            <a:endParaRPr sz="1600">
              <a:latin typeface="Arial"/>
              <a:cs typeface="Arial"/>
            </a:endParaRPr>
          </a:p>
          <a:p>
            <a:pPr marL="355600" marR="1095375" indent="-342900">
              <a:lnSpc>
                <a:spcPct val="100000"/>
              </a:lnSpc>
              <a:spcBef>
                <a:spcPts val="600"/>
              </a:spcBef>
              <a:buClr>
                <a:srgbClr val="ED5427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7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pract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ce?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V</a:t>
            </a:r>
            <a:r>
              <a:rPr sz="1600" spc="-5" dirty="0">
                <a:latin typeface="Arial"/>
                <a:cs typeface="Arial"/>
              </a:rPr>
              <a:t>isit </a:t>
            </a:r>
            <a:r>
              <a:rPr sz="1600" spc="-10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AFS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4CA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TER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487861"/>
            <a:ext cx="4038600" cy="231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3663" y="-547688"/>
            <a:ext cx="14411325" cy="79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492</TotalTime>
  <Words>2436</Words>
  <Application>Microsoft Office PowerPoint</Application>
  <PresentationFormat>On-screen Show (4:3)</PresentationFormat>
  <Paragraphs>515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Office Theme</vt:lpstr>
      <vt:lpstr>PowerPointTemplate</vt:lpstr>
      <vt:lpstr>FINANCIAL AID NIGHT</vt:lpstr>
      <vt:lpstr>Please silence your phones.</vt:lpstr>
      <vt:lpstr>PowerPoint Presentation</vt:lpstr>
      <vt:lpstr>What Is Financial Aid?</vt:lpstr>
      <vt:lpstr>Basic Principles</vt:lpstr>
      <vt:lpstr>Where Does the Money Come From?</vt:lpstr>
      <vt:lpstr>Starting the Financial Aid Process</vt:lpstr>
      <vt:lpstr>FAFSA – Free Application for</vt:lpstr>
      <vt:lpstr>PowerPoint Presentation</vt:lpstr>
      <vt:lpstr>Know When to Apply for FAFSA &amp; Your Deadlines!</vt:lpstr>
      <vt:lpstr>Whose Info Goes on the FAFSA?</vt:lpstr>
      <vt:lpstr>Electronic Signature:</vt:lpstr>
      <vt:lpstr>THE FSA ID LOCATION   </vt:lpstr>
      <vt:lpstr>PowerPoint Presentation</vt:lpstr>
      <vt:lpstr>IRS Data Retrieval Tool (DRT)</vt:lpstr>
      <vt:lpstr>FAFSA Completion Page</vt:lpstr>
      <vt:lpstr>PowerPoint Presentation</vt:lpstr>
      <vt:lpstr>PA State Grant Form</vt:lpstr>
      <vt:lpstr>Federal and State Grant Programs </vt:lpstr>
      <vt:lpstr>Federal Programs</vt:lpstr>
      <vt:lpstr>Federal Direct Loan Program</vt:lpstr>
      <vt:lpstr>PowerPoint Presentation</vt:lpstr>
      <vt:lpstr>Federal Direct PLUS Loan</vt:lpstr>
      <vt:lpstr>Pennsylvania State Grant*</vt:lpstr>
      <vt:lpstr>Other State Programs</vt:lpstr>
      <vt:lpstr>SCHOLARSHIPS </vt:lpstr>
      <vt:lpstr>Types of Scholarships</vt:lpstr>
      <vt:lpstr>School Scholarships</vt:lpstr>
      <vt:lpstr>Scholarship Search Tips</vt:lpstr>
      <vt:lpstr>fastweb.com</vt:lpstr>
      <vt:lpstr>Alternative/Private Education Loans</vt:lpstr>
      <vt:lpstr>PowerPoint Presentation</vt:lpstr>
      <vt:lpstr>The process continues</vt:lpstr>
      <vt:lpstr>PowerPoint Presentation</vt:lpstr>
      <vt:lpstr>Determining Need-Based Eligibility</vt:lpstr>
      <vt:lpstr>How is EFC Calculated?</vt:lpstr>
      <vt:lpstr>Calculating Financial Need</vt:lpstr>
      <vt:lpstr>Financial Aid Award Letter</vt:lpstr>
      <vt:lpstr>Reviewing the Financial Aid Package</vt:lpstr>
      <vt:lpstr>Comparing Packages</vt:lpstr>
      <vt:lpstr>Special Circumstances</vt:lpstr>
      <vt:lpstr>BE A SMART CONSUMER!!! </vt:lpstr>
      <vt:lpstr>Ways to Reduce the Need for Financial Aid</vt:lpstr>
      <vt:lpstr>What Can You Do Now?</vt:lpstr>
      <vt:lpstr>QUESTIONS ??? </vt:lpstr>
      <vt:lpstr>CONTACT  INFORMATION  finaid@bucks.edu 215 968-8200 voice 215 504 -8522 fax www.bucks.edu Bucks Chatbot on our webpage http://bucks.financialaidtv.com/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C Mckeown</dc:creator>
  <cp:lastModifiedBy>Donna Wilkoski</cp:lastModifiedBy>
  <cp:revision>40</cp:revision>
  <cp:lastPrinted>2019-01-30T23:31:14Z</cp:lastPrinted>
  <dcterms:created xsi:type="dcterms:W3CDTF">2015-11-16T09:26:54Z</dcterms:created>
  <dcterms:modified xsi:type="dcterms:W3CDTF">2019-02-08T16:35:12Z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2015-11-16T00:00:00Z</vt:filetime>
  </property>
  <property fmtid="{D5CDD505-2E9C-101B-9397-08002B2CF9AE}" pid="3" name="LastSaved">
    <vt:filetime>2015-11-16T00:00:00Z</vt:filetime>
  </property>
</Properties>
</file>