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Lynch" initials="SL" lastIdx="1" clrIdx="0">
    <p:extLst>
      <p:ext uri="{19B8F6BF-5375-455C-9EA6-DF929625EA0E}">
        <p15:presenceInfo xmlns:p15="http://schemas.microsoft.com/office/powerpoint/2012/main" userId="2c3cdc457ac42b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DFD0F1-923F-4D3F-A934-F9655458D888}" v="91" dt="2021-08-13T21:22:16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6T18:26:03.340" idx="1">
    <p:pos x="10" y="10"/>
    <p:text>- Shorten Links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A7990-80D4-4F1E-9194-21A1F44FFA6D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F1AEB-B369-44FE-8C49-778BAF0337D6}">
      <dgm:prSet/>
      <dgm:spPr/>
      <dgm:t>
        <a:bodyPr/>
        <a:lstStyle/>
        <a:p>
          <a:r>
            <a:rPr lang="en-US" dirty="0"/>
            <a:t>Form</a:t>
          </a:r>
        </a:p>
      </dgm:t>
    </dgm:pt>
    <dgm:pt modelId="{6E2642D4-9A4D-4996-BA4D-8011D5B3E547}" type="parTrans" cxnId="{9B4E2234-6509-411D-B972-757B7457253F}">
      <dgm:prSet/>
      <dgm:spPr/>
      <dgm:t>
        <a:bodyPr/>
        <a:lstStyle/>
        <a:p>
          <a:endParaRPr lang="en-US"/>
        </a:p>
      </dgm:t>
    </dgm:pt>
    <dgm:pt modelId="{7F0F5068-3868-42B6-861B-476FFFF225A5}" type="sibTrans" cxnId="{9B4E2234-6509-411D-B972-757B7457253F}">
      <dgm:prSet/>
      <dgm:spPr/>
      <dgm:t>
        <a:bodyPr/>
        <a:lstStyle/>
        <a:p>
          <a:endParaRPr lang="en-US"/>
        </a:p>
      </dgm:t>
    </dgm:pt>
    <dgm:pt modelId="{D04C38C1-7FC8-49A2-ACA7-DC3E3EE97A68}">
      <dgm:prSet/>
      <dgm:spPr/>
      <dgm:t>
        <a:bodyPr/>
        <a:lstStyle/>
        <a:p>
          <a:r>
            <a:rPr lang="en-US"/>
            <a:t>Form an incident response team (CSIRT)</a:t>
          </a:r>
        </a:p>
      </dgm:t>
    </dgm:pt>
    <dgm:pt modelId="{171E36FA-6DBB-4471-B6F2-205ABB6215DB}" type="parTrans" cxnId="{9888193C-B737-4243-BFEA-166B7F43390A}">
      <dgm:prSet/>
      <dgm:spPr/>
      <dgm:t>
        <a:bodyPr/>
        <a:lstStyle/>
        <a:p>
          <a:endParaRPr lang="en-US"/>
        </a:p>
      </dgm:t>
    </dgm:pt>
    <dgm:pt modelId="{02FA2F1F-D5CD-4B82-8396-0CA8DDAD6FB7}" type="sibTrans" cxnId="{9888193C-B737-4243-BFEA-166B7F43390A}">
      <dgm:prSet/>
      <dgm:spPr/>
      <dgm:t>
        <a:bodyPr/>
        <a:lstStyle/>
        <a:p>
          <a:endParaRPr lang="en-US"/>
        </a:p>
      </dgm:t>
    </dgm:pt>
    <dgm:pt modelId="{34910579-5959-4833-8AF8-FFE047585DE9}">
      <dgm:prSet/>
      <dgm:spPr/>
      <dgm:t>
        <a:bodyPr/>
        <a:lstStyle/>
        <a:p>
          <a:r>
            <a:rPr lang="en-US"/>
            <a:t>Create</a:t>
          </a:r>
        </a:p>
      </dgm:t>
    </dgm:pt>
    <dgm:pt modelId="{56CBBCAF-37C3-4EB9-B5D6-8769B48ED73B}" type="parTrans" cxnId="{71077294-0FA1-45BE-A3C9-BF5261E54205}">
      <dgm:prSet/>
      <dgm:spPr/>
      <dgm:t>
        <a:bodyPr/>
        <a:lstStyle/>
        <a:p>
          <a:endParaRPr lang="en-US"/>
        </a:p>
      </dgm:t>
    </dgm:pt>
    <dgm:pt modelId="{F492D806-FCC4-47CD-AB1D-7A7EC1E784EB}" type="sibTrans" cxnId="{71077294-0FA1-45BE-A3C9-BF5261E54205}">
      <dgm:prSet/>
      <dgm:spPr/>
      <dgm:t>
        <a:bodyPr/>
        <a:lstStyle/>
        <a:p>
          <a:endParaRPr lang="en-US"/>
        </a:p>
      </dgm:t>
    </dgm:pt>
    <dgm:pt modelId="{AFA595D7-407A-411B-B9E1-42031C3576CB}">
      <dgm:prSet/>
      <dgm:spPr/>
      <dgm:t>
        <a:bodyPr/>
        <a:lstStyle/>
        <a:p>
          <a:r>
            <a:rPr lang="en-US" dirty="0"/>
            <a:t>Create playbooks and checklists</a:t>
          </a:r>
        </a:p>
      </dgm:t>
    </dgm:pt>
    <dgm:pt modelId="{9774243A-4FEE-4033-8A78-4D04110EAEE2}" type="parTrans" cxnId="{2B3CB2D5-4A8B-4F48-9C4B-1568B6DCFD68}">
      <dgm:prSet/>
      <dgm:spPr/>
      <dgm:t>
        <a:bodyPr/>
        <a:lstStyle/>
        <a:p>
          <a:endParaRPr lang="en-US"/>
        </a:p>
      </dgm:t>
    </dgm:pt>
    <dgm:pt modelId="{F08BC2B8-9C19-410E-AB14-63F0A66A6A04}" type="sibTrans" cxnId="{2B3CB2D5-4A8B-4F48-9C4B-1568B6DCFD68}">
      <dgm:prSet/>
      <dgm:spPr/>
      <dgm:t>
        <a:bodyPr/>
        <a:lstStyle/>
        <a:p>
          <a:endParaRPr lang="en-US"/>
        </a:p>
      </dgm:t>
    </dgm:pt>
    <dgm:pt modelId="{59077A68-C8C9-4954-AE5A-EAFCF27814DD}">
      <dgm:prSet/>
      <dgm:spPr/>
      <dgm:t>
        <a:bodyPr/>
        <a:lstStyle/>
        <a:p>
          <a:r>
            <a:rPr lang="en-US" dirty="0"/>
            <a:t>Exercise</a:t>
          </a:r>
        </a:p>
      </dgm:t>
    </dgm:pt>
    <dgm:pt modelId="{BB7F7640-A41C-40C6-9D5C-4B0D201D1376}" type="parTrans" cxnId="{5F330C3A-1618-414E-BBC1-ED46F5C0CEE0}">
      <dgm:prSet/>
      <dgm:spPr/>
      <dgm:t>
        <a:bodyPr/>
        <a:lstStyle/>
        <a:p>
          <a:endParaRPr lang="en-US"/>
        </a:p>
      </dgm:t>
    </dgm:pt>
    <dgm:pt modelId="{CF84A8D9-2C58-4938-B487-958986F2732A}" type="sibTrans" cxnId="{5F330C3A-1618-414E-BBC1-ED46F5C0CEE0}">
      <dgm:prSet/>
      <dgm:spPr/>
      <dgm:t>
        <a:bodyPr/>
        <a:lstStyle/>
        <a:p>
          <a:endParaRPr lang="en-US"/>
        </a:p>
      </dgm:t>
    </dgm:pt>
    <dgm:pt modelId="{B0D96AD9-0B70-4AD7-B440-57088648E4C7}">
      <dgm:prSet/>
      <dgm:spPr/>
      <dgm:t>
        <a:bodyPr/>
        <a:lstStyle/>
        <a:p>
          <a:r>
            <a:rPr lang="en-US"/>
            <a:t>Exercise your Incident Response plans regularly</a:t>
          </a:r>
        </a:p>
      </dgm:t>
    </dgm:pt>
    <dgm:pt modelId="{3F1B07AA-D436-4C6B-9582-29CA7E90A4D0}" type="parTrans" cxnId="{3E867635-DB51-41B8-9390-9636C2E7FAA9}">
      <dgm:prSet/>
      <dgm:spPr/>
      <dgm:t>
        <a:bodyPr/>
        <a:lstStyle/>
        <a:p>
          <a:endParaRPr lang="en-US"/>
        </a:p>
      </dgm:t>
    </dgm:pt>
    <dgm:pt modelId="{29D8ECD9-C5FC-4063-B3C6-8BEDB6C3127D}" type="sibTrans" cxnId="{3E867635-DB51-41B8-9390-9636C2E7FAA9}">
      <dgm:prSet/>
      <dgm:spPr/>
      <dgm:t>
        <a:bodyPr/>
        <a:lstStyle/>
        <a:p>
          <a:endParaRPr lang="en-US"/>
        </a:p>
      </dgm:t>
    </dgm:pt>
    <dgm:pt modelId="{959872D6-711A-D643-A951-26A35B17EF51}">
      <dgm:prSet/>
      <dgm:spPr/>
      <dgm:t>
        <a:bodyPr/>
        <a:lstStyle/>
        <a:p>
          <a:r>
            <a:rPr lang="en-US"/>
            <a:t>Conduct</a:t>
          </a:r>
          <a:endParaRPr lang="en-US" dirty="0"/>
        </a:p>
      </dgm:t>
    </dgm:pt>
    <dgm:pt modelId="{E1B0A983-B1D3-FD43-AC37-8D654425E7B1}" type="parTrans" cxnId="{767AB4A9-6F05-E644-8143-201CFF480C2E}">
      <dgm:prSet/>
      <dgm:spPr/>
    </dgm:pt>
    <dgm:pt modelId="{0F2C9DA3-BB01-5B47-9C45-6AC6C39EC4FF}" type="sibTrans" cxnId="{767AB4A9-6F05-E644-8143-201CFF480C2E}">
      <dgm:prSet/>
      <dgm:spPr/>
    </dgm:pt>
    <dgm:pt modelId="{EEF8EC5B-4DCA-8B43-8D48-CF76FFB44E9F}">
      <dgm:prSet/>
      <dgm:spPr/>
      <dgm:t>
        <a:bodyPr/>
        <a:lstStyle/>
        <a:p>
          <a:r>
            <a:rPr lang="en-US" dirty="0"/>
            <a:t>Conduct disaster recovery exercises to test backup efficacy</a:t>
          </a:r>
        </a:p>
      </dgm:t>
    </dgm:pt>
    <dgm:pt modelId="{96C81AEA-4FA5-DC4A-A4C2-850FEC1BD84F}" type="parTrans" cxnId="{C5E0F4F3-AD6B-E244-9081-00D32500C81D}">
      <dgm:prSet/>
      <dgm:spPr/>
      <dgm:t>
        <a:bodyPr/>
        <a:lstStyle/>
        <a:p>
          <a:endParaRPr lang="en-US"/>
        </a:p>
      </dgm:t>
    </dgm:pt>
    <dgm:pt modelId="{E5ECC73D-EA7F-2D4B-917D-01878EF788DB}" type="sibTrans" cxnId="{C5E0F4F3-AD6B-E244-9081-00D32500C81D}">
      <dgm:prSet/>
      <dgm:spPr/>
      <dgm:t>
        <a:bodyPr/>
        <a:lstStyle/>
        <a:p>
          <a:endParaRPr lang="en-US"/>
        </a:p>
      </dgm:t>
    </dgm:pt>
    <dgm:pt modelId="{73CD0823-5A3F-D94F-A044-2777A3F5DC3F}" type="pres">
      <dgm:prSet presAssocID="{286A7990-80D4-4F1E-9194-21A1F44FFA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929DDA-0B05-BD4F-8896-2E66C19853D0}" type="pres">
      <dgm:prSet presAssocID="{020F1AEB-B369-44FE-8C49-778BAF0337D6}" presName="composite" presStyleCnt="0"/>
      <dgm:spPr/>
    </dgm:pt>
    <dgm:pt modelId="{A710F6E8-35AB-9242-B614-A667D6EE0908}" type="pres">
      <dgm:prSet presAssocID="{020F1AEB-B369-44FE-8C49-778BAF0337D6}" presName="parTx" presStyleLbl="alignNode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66A843A-05A6-784B-9081-96E3BC270B46}" type="pres">
      <dgm:prSet presAssocID="{020F1AEB-B369-44FE-8C49-778BAF0337D6}" presName="desTx" presStyleLbl="alignAccFollowNode1" presStyleIdx="0" presStyleCnt="4">
        <dgm:presLayoutVars/>
      </dgm:prSet>
      <dgm:spPr/>
      <dgm:t>
        <a:bodyPr/>
        <a:lstStyle/>
        <a:p>
          <a:endParaRPr lang="en-US"/>
        </a:p>
      </dgm:t>
    </dgm:pt>
    <dgm:pt modelId="{1ABFE4C2-B36A-7D4E-8A8D-D2D547311695}" type="pres">
      <dgm:prSet presAssocID="{7F0F5068-3868-42B6-861B-476FFFF225A5}" presName="space" presStyleCnt="0"/>
      <dgm:spPr/>
    </dgm:pt>
    <dgm:pt modelId="{F3809D74-2BAF-334C-84B5-EEEBA7D0AAE4}" type="pres">
      <dgm:prSet presAssocID="{34910579-5959-4833-8AF8-FFE047585DE9}" presName="composite" presStyleCnt="0"/>
      <dgm:spPr/>
    </dgm:pt>
    <dgm:pt modelId="{88C03899-B889-7C43-B267-99C225A59033}" type="pres">
      <dgm:prSet presAssocID="{34910579-5959-4833-8AF8-FFE047585DE9}" presName="parTx" presStyleLbl="alignNode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B30FAAF-CDD2-9B4C-B9DC-696ABC8D8758}" type="pres">
      <dgm:prSet presAssocID="{34910579-5959-4833-8AF8-FFE047585DE9}" presName="desTx" presStyleLbl="alignAccFollowNode1" presStyleIdx="1" presStyleCnt="4">
        <dgm:presLayoutVars/>
      </dgm:prSet>
      <dgm:spPr/>
      <dgm:t>
        <a:bodyPr/>
        <a:lstStyle/>
        <a:p>
          <a:endParaRPr lang="en-US"/>
        </a:p>
      </dgm:t>
    </dgm:pt>
    <dgm:pt modelId="{6398ADD0-FC8D-C343-9309-423A5E7347DD}" type="pres">
      <dgm:prSet presAssocID="{F492D806-FCC4-47CD-AB1D-7A7EC1E784EB}" presName="space" presStyleCnt="0"/>
      <dgm:spPr/>
    </dgm:pt>
    <dgm:pt modelId="{B8517CC6-C3FF-1D42-B60D-5D7CB7A2AE1E}" type="pres">
      <dgm:prSet presAssocID="{959872D6-711A-D643-A951-26A35B17EF51}" presName="composite" presStyleCnt="0"/>
      <dgm:spPr/>
    </dgm:pt>
    <dgm:pt modelId="{DDCD052A-6293-4640-A5E1-FD87151DC6A9}" type="pres">
      <dgm:prSet presAssocID="{959872D6-711A-D643-A951-26A35B17EF51}" presName="parTx" presStyleLbl="alignNode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283EAFD-EA0E-0F46-9D85-51CC3133333C}" type="pres">
      <dgm:prSet presAssocID="{959872D6-711A-D643-A951-26A35B17EF51}" presName="desTx" presStyleLbl="alignAccFollowNode1" presStyleIdx="2" presStyleCnt="4">
        <dgm:presLayoutVars/>
      </dgm:prSet>
      <dgm:spPr/>
      <dgm:t>
        <a:bodyPr/>
        <a:lstStyle/>
        <a:p>
          <a:endParaRPr lang="en-US"/>
        </a:p>
      </dgm:t>
    </dgm:pt>
    <dgm:pt modelId="{ED8C7506-CEF4-D446-99A5-D5343DAAA5B4}" type="pres">
      <dgm:prSet presAssocID="{0F2C9DA3-BB01-5B47-9C45-6AC6C39EC4FF}" presName="space" presStyleCnt="0"/>
      <dgm:spPr/>
    </dgm:pt>
    <dgm:pt modelId="{6D299A3F-DFA3-4D4B-B5F2-6A010507FB68}" type="pres">
      <dgm:prSet presAssocID="{59077A68-C8C9-4954-AE5A-EAFCF27814DD}" presName="composite" presStyleCnt="0"/>
      <dgm:spPr/>
    </dgm:pt>
    <dgm:pt modelId="{0879B98C-A652-DD40-966A-3F0A15990648}" type="pres">
      <dgm:prSet presAssocID="{59077A68-C8C9-4954-AE5A-EAFCF27814DD}" presName="parTx" presStyleLbl="alignNode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51E3F1-E87B-8741-A8D8-F01B0374E257}" type="pres">
      <dgm:prSet presAssocID="{59077A68-C8C9-4954-AE5A-EAFCF27814DD}" presName="desTx" presStyleLbl="alignAccFollowNode1" presStyleIdx="3" presStyleCnt="4">
        <dgm:presLayoutVars/>
      </dgm:prSet>
      <dgm:spPr/>
      <dgm:t>
        <a:bodyPr/>
        <a:lstStyle/>
        <a:p>
          <a:endParaRPr lang="en-US"/>
        </a:p>
      </dgm:t>
    </dgm:pt>
  </dgm:ptLst>
  <dgm:cxnLst>
    <dgm:cxn modelId="{CECA5642-4665-394C-8B93-1F2B6CD088FF}" type="presOf" srcId="{286A7990-80D4-4F1E-9194-21A1F44FFA6D}" destId="{73CD0823-5A3F-D94F-A044-2777A3F5DC3F}" srcOrd="0" destOrd="0" presId="urn:microsoft.com/office/officeart/2016/7/layout/ChevronBlockProcess"/>
    <dgm:cxn modelId="{9B4E2234-6509-411D-B972-757B7457253F}" srcId="{286A7990-80D4-4F1E-9194-21A1F44FFA6D}" destId="{020F1AEB-B369-44FE-8C49-778BAF0337D6}" srcOrd="0" destOrd="0" parTransId="{6E2642D4-9A4D-4996-BA4D-8011D5B3E547}" sibTransId="{7F0F5068-3868-42B6-861B-476FFFF225A5}"/>
    <dgm:cxn modelId="{D4ADDDCD-0C3F-2C40-ABFD-0A3FBF198083}" type="presOf" srcId="{B0D96AD9-0B70-4AD7-B440-57088648E4C7}" destId="{7051E3F1-E87B-8741-A8D8-F01B0374E257}" srcOrd="0" destOrd="0" presId="urn:microsoft.com/office/officeart/2016/7/layout/ChevronBlockProcess"/>
    <dgm:cxn modelId="{A4A43BB5-D2A4-9D4D-B52D-586BE334829A}" type="presOf" srcId="{EEF8EC5B-4DCA-8B43-8D48-CF76FFB44E9F}" destId="{B283EAFD-EA0E-0F46-9D85-51CC3133333C}" srcOrd="0" destOrd="0" presId="urn:microsoft.com/office/officeart/2016/7/layout/ChevronBlockProcess"/>
    <dgm:cxn modelId="{D0BAB42C-50CD-DA4E-9173-311C3F548DC4}" type="presOf" srcId="{34910579-5959-4833-8AF8-FFE047585DE9}" destId="{88C03899-B889-7C43-B267-99C225A59033}" srcOrd="0" destOrd="0" presId="urn:microsoft.com/office/officeart/2016/7/layout/ChevronBlockProcess"/>
    <dgm:cxn modelId="{2B3CB2D5-4A8B-4F48-9C4B-1568B6DCFD68}" srcId="{34910579-5959-4833-8AF8-FFE047585DE9}" destId="{AFA595D7-407A-411B-B9E1-42031C3576CB}" srcOrd="0" destOrd="0" parTransId="{9774243A-4FEE-4033-8A78-4D04110EAEE2}" sibTransId="{F08BC2B8-9C19-410E-AB14-63F0A66A6A04}"/>
    <dgm:cxn modelId="{D3410147-7727-9641-B4B6-3D9FB29694E8}" type="presOf" srcId="{020F1AEB-B369-44FE-8C49-778BAF0337D6}" destId="{A710F6E8-35AB-9242-B614-A667D6EE0908}" srcOrd="0" destOrd="0" presId="urn:microsoft.com/office/officeart/2016/7/layout/ChevronBlockProcess"/>
    <dgm:cxn modelId="{59EFD8A2-1E0E-C24D-8E62-061F1F05519E}" type="presOf" srcId="{59077A68-C8C9-4954-AE5A-EAFCF27814DD}" destId="{0879B98C-A652-DD40-966A-3F0A15990648}" srcOrd="0" destOrd="0" presId="urn:microsoft.com/office/officeart/2016/7/layout/ChevronBlockProcess"/>
    <dgm:cxn modelId="{85C3CCEF-29ED-CD4E-8005-6102B82D6F93}" type="presOf" srcId="{D04C38C1-7FC8-49A2-ACA7-DC3E3EE97A68}" destId="{266A843A-05A6-784B-9081-96E3BC270B46}" srcOrd="0" destOrd="0" presId="urn:microsoft.com/office/officeart/2016/7/layout/ChevronBlockProcess"/>
    <dgm:cxn modelId="{C5E0F4F3-AD6B-E244-9081-00D32500C81D}" srcId="{959872D6-711A-D643-A951-26A35B17EF51}" destId="{EEF8EC5B-4DCA-8B43-8D48-CF76FFB44E9F}" srcOrd="0" destOrd="0" parTransId="{96C81AEA-4FA5-DC4A-A4C2-850FEC1BD84F}" sibTransId="{E5ECC73D-EA7F-2D4B-917D-01878EF788DB}"/>
    <dgm:cxn modelId="{9888193C-B737-4243-BFEA-166B7F43390A}" srcId="{020F1AEB-B369-44FE-8C49-778BAF0337D6}" destId="{D04C38C1-7FC8-49A2-ACA7-DC3E3EE97A68}" srcOrd="0" destOrd="0" parTransId="{171E36FA-6DBB-4471-B6F2-205ABB6215DB}" sibTransId="{02FA2F1F-D5CD-4B82-8396-0CA8DDAD6FB7}"/>
    <dgm:cxn modelId="{3E867635-DB51-41B8-9390-9636C2E7FAA9}" srcId="{59077A68-C8C9-4954-AE5A-EAFCF27814DD}" destId="{B0D96AD9-0B70-4AD7-B440-57088648E4C7}" srcOrd="0" destOrd="0" parTransId="{3F1B07AA-D436-4C6B-9582-29CA7E90A4D0}" sibTransId="{29D8ECD9-C5FC-4063-B3C6-8BEDB6C3127D}"/>
    <dgm:cxn modelId="{71077294-0FA1-45BE-A3C9-BF5261E54205}" srcId="{286A7990-80D4-4F1E-9194-21A1F44FFA6D}" destId="{34910579-5959-4833-8AF8-FFE047585DE9}" srcOrd="1" destOrd="0" parTransId="{56CBBCAF-37C3-4EB9-B5D6-8769B48ED73B}" sibTransId="{F492D806-FCC4-47CD-AB1D-7A7EC1E784EB}"/>
    <dgm:cxn modelId="{5F330C3A-1618-414E-BBC1-ED46F5C0CEE0}" srcId="{286A7990-80D4-4F1E-9194-21A1F44FFA6D}" destId="{59077A68-C8C9-4954-AE5A-EAFCF27814DD}" srcOrd="3" destOrd="0" parTransId="{BB7F7640-A41C-40C6-9D5C-4B0D201D1376}" sibTransId="{CF84A8D9-2C58-4938-B487-958986F2732A}"/>
    <dgm:cxn modelId="{767AB4A9-6F05-E644-8143-201CFF480C2E}" srcId="{286A7990-80D4-4F1E-9194-21A1F44FFA6D}" destId="{959872D6-711A-D643-A951-26A35B17EF51}" srcOrd="2" destOrd="0" parTransId="{E1B0A983-B1D3-FD43-AC37-8D654425E7B1}" sibTransId="{0F2C9DA3-BB01-5B47-9C45-6AC6C39EC4FF}"/>
    <dgm:cxn modelId="{45423403-19CC-D541-9D8C-208FEF887030}" type="presOf" srcId="{959872D6-711A-D643-A951-26A35B17EF51}" destId="{DDCD052A-6293-4640-A5E1-FD87151DC6A9}" srcOrd="0" destOrd="0" presId="urn:microsoft.com/office/officeart/2016/7/layout/ChevronBlockProcess"/>
    <dgm:cxn modelId="{C9D257A7-9177-4243-A8CD-72093F5E0BF3}" type="presOf" srcId="{AFA595D7-407A-411B-B9E1-42031C3576CB}" destId="{9B30FAAF-CDD2-9B4C-B9DC-696ABC8D8758}" srcOrd="0" destOrd="0" presId="urn:microsoft.com/office/officeart/2016/7/layout/ChevronBlockProcess"/>
    <dgm:cxn modelId="{97B118D8-CEA7-9D40-A0A5-6529E85C6D22}" type="presParOf" srcId="{73CD0823-5A3F-D94F-A044-2777A3F5DC3F}" destId="{DB929DDA-0B05-BD4F-8896-2E66C19853D0}" srcOrd="0" destOrd="0" presId="urn:microsoft.com/office/officeart/2016/7/layout/ChevronBlockProcess"/>
    <dgm:cxn modelId="{7D425741-A789-E64B-89BC-34026A89FA48}" type="presParOf" srcId="{DB929DDA-0B05-BD4F-8896-2E66C19853D0}" destId="{A710F6E8-35AB-9242-B614-A667D6EE0908}" srcOrd="0" destOrd="0" presId="urn:microsoft.com/office/officeart/2016/7/layout/ChevronBlockProcess"/>
    <dgm:cxn modelId="{363B61A1-86BC-0943-831B-672CD0FC8EB5}" type="presParOf" srcId="{DB929DDA-0B05-BD4F-8896-2E66C19853D0}" destId="{266A843A-05A6-784B-9081-96E3BC270B46}" srcOrd="1" destOrd="0" presId="urn:microsoft.com/office/officeart/2016/7/layout/ChevronBlockProcess"/>
    <dgm:cxn modelId="{911D71D1-1DE7-754C-A2F0-81B05FCF18E3}" type="presParOf" srcId="{73CD0823-5A3F-D94F-A044-2777A3F5DC3F}" destId="{1ABFE4C2-B36A-7D4E-8A8D-D2D547311695}" srcOrd="1" destOrd="0" presId="urn:microsoft.com/office/officeart/2016/7/layout/ChevronBlockProcess"/>
    <dgm:cxn modelId="{697E8802-A505-6442-866B-D6401C3FD104}" type="presParOf" srcId="{73CD0823-5A3F-D94F-A044-2777A3F5DC3F}" destId="{F3809D74-2BAF-334C-84B5-EEEBA7D0AAE4}" srcOrd="2" destOrd="0" presId="urn:microsoft.com/office/officeart/2016/7/layout/ChevronBlockProcess"/>
    <dgm:cxn modelId="{C0CD3B2A-E4B7-9944-8766-607511A869E1}" type="presParOf" srcId="{F3809D74-2BAF-334C-84B5-EEEBA7D0AAE4}" destId="{88C03899-B889-7C43-B267-99C225A59033}" srcOrd="0" destOrd="0" presId="urn:microsoft.com/office/officeart/2016/7/layout/ChevronBlockProcess"/>
    <dgm:cxn modelId="{CC661095-E8B5-B34D-8121-911148008CB1}" type="presParOf" srcId="{F3809D74-2BAF-334C-84B5-EEEBA7D0AAE4}" destId="{9B30FAAF-CDD2-9B4C-B9DC-696ABC8D8758}" srcOrd="1" destOrd="0" presId="urn:microsoft.com/office/officeart/2016/7/layout/ChevronBlockProcess"/>
    <dgm:cxn modelId="{6FE61BA4-936C-3E4D-9C80-C53ABC2A4345}" type="presParOf" srcId="{73CD0823-5A3F-D94F-A044-2777A3F5DC3F}" destId="{6398ADD0-FC8D-C343-9309-423A5E7347DD}" srcOrd="3" destOrd="0" presId="urn:microsoft.com/office/officeart/2016/7/layout/ChevronBlockProcess"/>
    <dgm:cxn modelId="{8CAB9B8C-4E74-B647-B8E7-7D7EF1FA2458}" type="presParOf" srcId="{73CD0823-5A3F-D94F-A044-2777A3F5DC3F}" destId="{B8517CC6-C3FF-1D42-B60D-5D7CB7A2AE1E}" srcOrd="4" destOrd="0" presId="urn:microsoft.com/office/officeart/2016/7/layout/ChevronBlockProcess"/>
    <dgm:cxn modelId="{6DDDA452-67A2-B64F-A34C-69673082BEBA}" type="presParOf" srcId="{B8517CC6-C3FF-1D42-B60D-5D7CB7A2AE1E}" destId="{DDCD052A-6293-4640-A5E1-FD87151DC6A9}" srcOrd="0" destOrd="0" presId="urn:microsoft.com/office/officeart/2016/7/layout/ChevronBlockProcess"/>
    <dgm:cxn modelId="{588351D9-3CD3-014B-B615-C31B43B12DEF}" type="presParOf" srcId="{B8517CC6-C3FF-1D42-B60D-5D7CB7A2AE1E}" destId="{B283EAFD-EA0E-0F46-9D85-51CC3133333C}" srcOrd="1" destOrd="0" presId="urn:microsoft.com/office/officeart/2016/7/layout/ChevronBlockProcess"/>
    <dgm:cxn modelId="{B38D328C-E485-EB48-B8CA-AFD6136CD60D}" type="presParOf" srcId="{73CD0823-5A3F-D94F-A044-2777A3F5DC3F}" destId="{ED8C7506-CEF4-D446-99A5-D5343DAAA5B4}" srcOrd="5" destOrd="0" presId="urn:microsoft.com/office/officeart/2016/7/layout/ChevronBlockProcess"/>
    <dgm:cxn modelId="{0C3135C5-5361-C545-AF1B-829193812C4E}" type="presParOf" srcId="{73CD0823-5A3F-D94F-A044-2777A3F5DC3F}" destId="{6D299A3F-DFA3-4D4B-B5F2-6A010507FB68}" srcOrd="6" destOrd="0" presId="urn:microsoft.com/office/officeart/2016/7/layout/ChevronBlockProcess"/>
    <dgm:cxn modelId="{1E526FF8-7A9E-1745-BD71-A1849F8E1DD1}" type="presParOf" srcId="{6D299A3F-DFA3-4D4B-B5F2-6A010507FB68}" destId="{0879B98C-A652-DD40-966A-3F0A15990648}" srcOrd="0" destOrd="0" presId="urn:microsoft.com/office/officeart/2016/7/layout/ChevronBlockProcess"/>
    <dgm:cxn modelId="{9FB1AE66-0EC0-C345-9E26-67D9263D468A}" type="presParOf" srcId="{6D299A3F-DFA3-4D4B-B5F2-6A010507FB68}" destId="{7051E3F1-E87B-8741-A8D8-F01B0374E257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0F6E8-35AB-9242-B614-A667D6EE0908}">
      <dsp:nvSpPr>
        <dsp:cNvPr id="0" name=""/>
        <dsp:cNvSpPr/>
      </dsp:nvSpPr>
      <dsp:spPr>
        <a:xfrm>
          <a:off x="10164" y="680418"/>
          <a:ext cx="2234396" cy="67031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66" tIns="82766" rIns="82766" bIns="827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Form</a:t>
          </a:r>
        </a:p>
      </dsp:txBody>
      <dsp:txXfrm>
        <a:off x="211259" y="680418"/>
        <a:ext cx="1832206" cy="670318"/>
      </dsp:txXfrm>
    </dsp:sp>
    <dsp:sp modelId="{266A843A-05A6-784B-9081-96E3BC270B46}">
      <dsp:nvSpPr>
        <dsp:cNvPr id="0" name=""/>
        <dsp:cNvSpPr/>
      </dsp:nvSpPr>
      <dsp:spPr>
        <a:xfrm>
          <a:off x="10164" y="1350737"/>
          <a:ext cx="2033300" cy="207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76" tIns="160676" rIns="160676" bIns="321352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Form an incident response team (CSIRT)</a:t>
          </a:r>
        </a:p>
      </dsp:txBody>
      <dsp:txXfrm>
        <a:off x="10164" y="1350737"/>
        <a:ext cx="2033300" cy="2070392"/>
      </dsp:txXfrm>
    </dsp:sp>
    <dsp:sp modelId="{88C03899-B889-7C43-B267-99C225A59033}">
      <dsp:nvSpPr>
        <dsp:cNvPr id="0" name=""/>
        <dsp:cNvSpPr/>
      </dsp:nvSpPr>
      <dsp:spPr>
        <a:xfrm>
          <a:off x="2200475" y="680418"/>
          <a:ext cx="2234396" cy="67031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66" tIns="82766" rIns="82766" bIns="827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Create</a:t>
          </a:r>
        </a:p>
      </dsp:txBody>
      <dsp:txXfrm>
        <a:off x="2401570" y="680418"/>
        <a:ext cx="1832206" cy="670318"/>
      </dsp:txXfrm>
    </dsp:sp>
    <dsp:sp modelId="{9B30FAAF-CDD2-9B4C-B9DC-696ABC8D8758}">
      <dsp:nvSpPr>
        <dsp:cNvPr id="0" name=""/>
        <dsp:cNvSpPr/>
      </dsp:nvSpPr>
      <dsp:spPr>
        <a:xfrm>
          <a:off x="2200475" y="1350737"/>
          <a:ext cx="2033300" cy="207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76" tIns="160676" rIns="160676" bIns="321352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Create playbooks and checklists</a:t>
          </a:r>
        </a:p>
      </dsp:txBody>
      <dsp:txXfrm>
        <a:off x="2200475" y="1350737"/>
        <a:ext cx="2033300" cy="2070392"/>
      </dsp:txXfrm>
    </dsp:sp>
    <dsp:sp modelId="{DDCD052A-6293-4640-A5E1-FD87151DC6A9}">
      <dsp:nvSpPr>
        <dsp:cNvPr id="0" name=""/>
        <dsp:cNvSpPr/>
      </dsp:nvSpPr>
      <dsp:spPr>
        <a:xfrm>
          <a:off x="4390786" y="680418"/>
          <a:ext cx="2234396" cy="67031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66" tIns="82766" rIns="82766" bIns="827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Conduct</a:t>
          </a:r>
          <a:endParaRPr lang="en-US" sz="2800" kern="1200" dirty="0"/>
        </a:p>
      </dsp:txBody>
      <dsp:txXfrm>
        <a:off x="4591881" y="680418"/>
        <a:ext cx="1832206" cy="670318"/>
      </dsp:txXfrm>
    </dsp:sp>
    <dsp:sp modelId="{B283EAFD-EA0E-0F46-9D85-51CC3133333C}">
      <dsp:nvSpPr>
        <dsp:cNvPr id="0" name=""/>
        <dsp:cNvSpPr/>
      </dsp:nvSpPr>
      <dsp:spPr>
        <a:xfrm>
          <a:off x="4390786" y="1350737"/>
          <a:ext cx="2033300" cy="207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76" tIns="160676" rIns="160676" bIns="321352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Conduct disaster recovery exercises to test backup efficacy</a:t>
          </a:r>
        </a:p>
      </dsp:txBody>
      <dsp:txXfrm>
        <a:off x="4390786" y="1350737"/>
        <a:ext cx="2033300" cy="2070392"/>
      </dsp:txXfrm>
    </dsp:sp>
    <dsp:sp modelId="{0879B98C-A652-DD40-966A-3F0A15990648}">
      <dsp:nvSpPr>
        <dsp:cNvPr id="0" name=""/>
        <dsp:cNvSpPr/>
      </dsp:nvSpPr>
      <dsp:spPr>
        <a:xfrm>
          <a:off x="6581098" y="680418"/>
          <a:ext cx="2234396" cy="67031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66" tIns="82766" rIns="82766" bIns="827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Exercise</a:t>
          </a:r>
        </a:p>
      </dsp:txBody>
      <dsp:txXfrm>
        <a:off x="6782193" y="680418"/>
        <a:ext cx="1832206" cy="670318"/>
      </dsp:txXfrm>
    </dsp:sp>
    <dsp:sp modelId="{7051E3F1-E87B-8741-A8D8-F01B0374E257}">
      <dsp:nvSpPr>
        <dsp:cNvPr id="0" name=""/>
        <dsp:cNvSpPr/>
      </dsp:nvSpPr>
      <dsp:spPr>
        <a:xfrm>
          <a:off x="6581098" y="1350737"/>
          <a:ext cx="2033300" cy="207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76" tIns="160676" rIns="160676" bIns="321352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Exercise your Incident Response plans regularly</a:t>
          </a:r>
        </a:p>
      </dsp:txBody>
      <dsp:txXfrm>
        <a:off x="6581098" y="1350737"/>
        <a:ext cx="2033300" cy="2070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88D1A-B280-AD42-B8FA-C6215271487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5D5A5-6E8C-6246-B9A7-197818998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inevitable has happened and you are faced with a ransomware incident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5D5A5-6E8C-6246-B9A7-197818998E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4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5D5A5-6E8C-6246-B9A7-197818998E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8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phase where it is determined whether there is an incident</a:t>
            </a:r>
          </a:p>
          <a:p>
            <a:endParaRPr lang="en-US" dirty="0"/>
          </a:p>
          <a:p>
            <a:r>
              <a:rPr lang="en-US" dirty="0"/>
              <a:t>Tell the stories about finding access to networks for sale on dark web and disrupting the ransomware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5D5A5-6E8C-6246-B9A7-197818998E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EDR tools can make containment considerably easier.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5D5A5-6E8C-6246-B9A7-197818998E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4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tx2"/>
            </a:gs>
            <a:gs pos="39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468388"/>
          </a:xfrm>
        </p:spPr>
        <p:txBody>
          <a:bodyPr anchor="t"/>
          <a:lstStyle>
            <a:lvl1pPr marL="0" indent="0" algn="l">
              <a:buNone/>
              <a:defRPr b="0" cap="all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DE445B-FFCC-FC47-83BD-3C75E203E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3882" y="0"/>
            <a:ext cx="1005306" cy="115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01A62E-D625-7844-9B08-62456DA71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6193" y="68692"/>
            <a:ext cx="820683" cy="10176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8246" y="3291505"/>
            <a:ext cx="5354129" cy="857848"/>
          </a:xfrm>
          <a:prstGeom prst="rect">
            <a:avLst/>
          </a:prstGeom>
        </p:spPr>
        <p:txBody>
          <a:bodyPr anchor="t"/>
          <a:lstStyle>
            <a:lvl1pPr>
              <a:defRPr sz="4400"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ABD16F-92F1-B647-A31D-81AAF377C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1164" y="516689"/>
            <a:ext cx="3368675" cy="200994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2D3DCCD-8028-0D4E-9C3A-EFE0AB2764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1694" y="525544"/>
            <a:ext cx="1796047" cy="20010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0A78106-34AF-A04C-8BF3-4AED9B7262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1838" y="2752150"/>
            <a:ext cx="5128794" cy="27944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B1F9B8C5-F5E5-0C42-A546-DA14EFB5DD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1838" y="516688"/>
            <a:ext cx="3227805" cy="20276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42C8DE4-38FC-564A-A6FC-61ABA6B8D5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33740" y="534403"/>
            <a:ext cx="1796047" cy="20099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FD6A-016E-4B44-AE6E-77E72CF771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9834" y="4348629"/>
            <a:ext cx="5353050" cy="1197928"/>
          </a:xfrm>
        </p:spPr>
        <p:txBody>
          <a:bodyPr anchor="t">
            <a:normAutofit/>
          </a:bodyPr>
          <a:lstStyle>
            <a:lvl1pPr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7CC0F9-08FE-EB42-8B33-3B43807691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8246" y="2752150"/>
            <a:ext cx="5353051" cy="358798"/>
          </a:xfrm>
          <a:solidFill>
            <a:schemeClr val="accent1"/>
          </a:solidFill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37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ardrop 7">
            <a:extLst>
              <a:ext uri="{FF2B5EF4-FFF2-40B4-BE49-F238E27FC236}">
                <a16:creationId xmlns:a16="http://schemas.microsoft.com/office/drawing/2014/main" id="{05A34B9B-E5FD-104A-839B-50B1267CA076}"/>
              </a:ext>
            </a:extLst>
          </p:cNvPr>
          <p:cNvSpPr/>
          <p:nvPr userDrawn="1"/>
        </p:nvSpPr>
        <p:spPr>
          <a:xfrm flipH="1" flipV="1">
            <a:off x="559917" y="487017"/>
            <a:ext cx="10343309" cy="4068213"/>
          </a:xfrm>
          <a:custGeom>
            <a:avLst/>
            <a:gdLst>
              <a:gd name="connsiteX0" fmla="*/ 0 w 10343309"/>
              <a:gd name="connsiteY0" fmla="*/ 4068213 h 4068213"/>
              <a:gd name="connsiteX1" fmla="*/ 1017053 w 10343309"/>
              <a:gd name="connsiteY1" fmla="*/ 0 h 4068213"/>
              <a:gd name="connsiteX2" fmla="*/ 10343309 w 10343309"/>
              <a:gd name="connsiteY2" fmla="*/ 0 h 4068213"/>
              <a:gd name="connsiteX3" fmla="*/ 9326256 w 10343309"/>
              <a:gd name="connsiteY3" fmla="*/ 4068213 h 4068213"/>
              <a:gd name="connsiteX4" fmla="*/ 0 w 10343309"/>
              <a:gd name="connsiteY4" fmla="*/ 4068213 h 4068213"/>
              <a:gd name="connsiteX0" fmla="*/ 0 w 10343309"/>
              <a:gd name="connsiteY0" fmla="*/ 4068213 h 4068213"/>
              <a:gd name="connsiteX1" fmla="*/ 1017053 w 10343309"/>
              <a:gd name="connsiteY1" fmla="*/ 0 h 4068213"/>
              <a:gd name="connsiteX2" fmla="*/ 10343309 w 10343309"/>
              <a:gd name="connsiteY2" fmla="*/ 0 h 4068213"/>
              <a:gd name="connsiteX3" fmla="*/ 9962360 w 10343309"/>
              <a:gd name="connsiteY3" fmla="*/ 4068213 h 4068213"/>
              <a:gd name="connsiteX4" fmla="*/ 0 w 10343309"/>
              <a:gd name="connsiteY4" fmla="*/ 4068213 h 4068213"/>
              <a:gd name="connsiteX0" fmla="*/ 0 w 10343309"/>
              <a:gd name="connsiteY0" fmla="*/ 4068213 h 4068213"/>
              <a:gd name="connsiteX1" fmla="*/ 420706 w 10343309"/>
              <a:gd name="connsiteY1" fmla="*/ 9940 h 4068213"/>
              <a:gd name="connsiteX2" fmla="*/ 10343309 w 10343309"/>
              <a:gd name="connsiteY2" fmla="*/ 0 h 4068213"/>
              <a:gd name="connsiteX3" fmla="*/ 9962360 w 10343309"/>
              <a:gd name="connsiteY3" fmla="*/ 4068213 h 4068213"/>
              <a:gd name="connsiteX4" fmla="*/ 0 w 10343309"/>
              <a:gd name="connsiteY4" fmla="*/ 4068213 h 406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309" h="4068213">
                <a:moveTo>
                  <a:pt x="0" y="4068213"/>
                </a:moveTo>
                <a:lnTo>
                  <a:pt x="420706" y="9940"/>
                </a:lnTo>
                <a:lnTo>
                  <a:pt x="10343309" y="0"/>
                </a:lnTo>
                <a:lnTo>
                  <a:pt x="9962360" y="4068213"/>
                </a:lnTo>
                <a:lnTo>
                  <a:pt x="0" y="406821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2749F-357D-4148-947C-C68BFEFA3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0906" y="484601"/>
            <a:ext cx="572128" cy="657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9EF25A-A50D-BE47-8DDA-BDE687D0A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3441" y="531429"/>
            <a:ext cx="467058" cy="579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1918252"/>
            <a:ext cx="8825659" cy="41015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1908314"/>
            <a:ext cx="4825158" cy="41114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1908312"/>
            <a:ext cx="4825159" cy="41114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1878496"/>
            <a:ext cx="4825157" cy="52677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2603134"/>
            <a:ext cx="4825158" cy="34166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1878496"/>
            <a:ext cx="4825159" cy="52677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2603134"/>
            <a:ext cx="4825159" cy="34166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D219CF-3A3D-CE4B-A33F-A738B62BC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8435" y="1"/>
            <a:ext cx="1005001" cy="1155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82A8F-E127-514D-B5FC-BB3694BF92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5793" y="142375"/>
            <a:ext cx="870284" cy="8702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1888435"/>
            <a:ext cx="3141878" cy="5168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2613072"/>
            <a:ext cx="3141879" cy="341398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2721" y="1888435"/>
            <a:ext cx="3147009" cy="5168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2613073"/>
            <a:ext cx="3147009" cy="341398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1888435"/>
            <a:ext cx="3145730" cy="5168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2613072"/>
            <a:ext cx="3145536" cy="341398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1868557"/>
            <a:ext cx="8761413" cy="415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76819-F154-354D-A6B2-A868CB2DEA9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48435" y="1"/>
            <a:ext cx="1005001" cy="1155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31D283-9B52-F344-AF30-A7BFEFD75D9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15793" y="142375"/>
            <a:ext cx="870284" cy="870284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BCE9008-3AFF-074E-A995-DE4C2F0C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2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69" r:id="rId9"/>
    <p:sldLayoutId id="2147483670" r:id="rId1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0070C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hyperlink" Target="https://www.sans.org/profiles/scott-lynch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ecurity/compass/human-operated-ransomware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red.com/story/notpetya-cyberattack-ukraine-russia-code-crashed-the-world/" TargetMode="External"/><Relationship Id="rId13" Type="http://schemas.openxmlformats.org/officeDocument/2006/relationships/hyperlink" Target="https://krebsonsecurity.com/2021/01/arrest-seizures-tied-to-netwalker-ransomware/#:~:text=NetWalker%20is%20a%20ransomware%2Das,any%20funds%20extorted%20from%20victims.&amp;text=U.S.%20prosecutors%20say%20one%20of,Gatineau%2C%20in%20Ottawa%2C%20Canada" TargetMode="External"/><Relationship Id="rId3" Type="http://schemas.openxmlformats.org/officeDocument/2006/relationships/hyperlink" Target="https://www.washingtonpost.com/news/the-switch/wp/2017/06/27/pharmaceutical-giant-rocked-by-ransomware-attack/" TargetMode="External"/><Relationship Id="rId7" Type="http://schemas.openxmlformats.org/officeDocument/2006/relationships/hyperlink" Target="https://krebsonsecurity.com/2021/05/a-closer-look-at-the-darkside-ransomware-gang/" TargetMode="External"/><Relationship Id="rId12" Type="http://schemas.openxmlformats.org/officeDocument/2006/relationships/hyperlink" Target="https://www.news-gazette.com/news/local/health-care/c-u-public-health-district-s-website-held-hostage-by/article_2dadedcd-aadb-5cb1-8740-8bd9e8800e27.html" TargetMode="External"/><Relationship Id="rId2" Type="http://schemas.openxmlformats.org/officeDocument/2006/relationships/hyperlink" Target="https://www.darkreading.com/attacks-breaches/ransomware-attack-on-merck-caused-widespread-disruption-to-operation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leepingcomputer.com/news/security/colonial-pipeline-reports-data-breach-after-may-ransomware-attack/" TargetMode="External"/><Relationship Id="rId11" Type="http://schemas.openxmlformats.org/officeDocument/2006/relationships/hyperlink" Target="https://securityscorecard.com/blog/jbs-ransomware-attack-started-in-march" TargetMode="External"/><Relationship Id="rId5" Type="http://schemas.openxmlformats.org/officeDocument/2006/relationships/hyperlink" Target="https://www.fireeye.com/blog/threat-research/2017/05/wannacry-malware-profile.html" TargetMode="External"/><Relationship Id="rId10" Type="http://schemas.openxmlformats.org/officeDocument/2006/relationships/hyperlink" Target="https://www.npr.org/2021/06/03/1002819883/revil-a-notorious-ransomware-gang-was-behind-jbs-cyberattack-the-fbi-says" TargetMode="External"/><Relationship Id="rId4" Type="http://schemas.openxmlformats.org/officeDocument/2006/relationships/hyperlink" Target="https://www.darkreading.com/attacks-breaches/wannacry-forces-honda-to-take-production-plant-offline" TargetMode="External"/><Relationship Id="rId9" Type="http://schemas.openxmlformats.org/officeDocument/2006/relationships/hyperlink" Target="https://www.zdnet.com/article/ransomware-the-key-lesson-maersk-learned-from-battling-the-notpetya-attack/" TargetMode="Externa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s.org/security-awareness-training/" TargetMode="External"/><Relationship Id="rId2" Type="http://schemas.openxmlformats.org/officeDocument/2006/relationships/hyperlink" Target="https://www.hhs.gov/about/agencies/asa/ocio/cybersecurity/security-awareness-training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s-cert.cisa.gov/sites/default/files/c3vp/crr_resources_guides/CRR_Resource_Guide-RM.pdf" TargetMode="External"/><Relationship Id="rId2" Type="http://schemas.openxmlformats.org/officeDocument/2006/relationships/hyperlink" Target="https://www.csbs.org/sites/default/files/2020-10/R-SAT_0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2a.cdc.gov/cdcup/library/templates/CDC_UP_Risk_Management_Log_Template.xl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/security/threat-protection/windows-defender-application-control/applocker/applocker-overview" TargetMode="External"/><Relationship Id="rId2" Type="http://schemas.openxmlformats.org/officeDocument/2006/relationships/hyperlink" Target="https://nvlpubs.nist.gov/nistpubs/SpecialPublications/NIST.SP.800-167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docs/en/ssw_ibm_i_73/rzaj1/rzaj1pdf.pdf" TargetMode="External"/><Relationship Id="rId2" Type="http://schemas.openxmlformats.org/officeDocument/2006/relationships/hyperlink" Target="https://www.ready.gov/business-continuity-plan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hyperlink" Target="https://www.ncontracts.com/nsight-blog/9-steps-tabletop-bcp-test" TargetMode="External"/><Relationship Id="rId4" Type="http://schemas.openxmlformats.org/officeDocument/2006/relationships/hyperlink" Target="https://www.linkedin.com/pulse/who-responsible-ensuring-your-backups-working-you-drew-simon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s-cert.cisa.gov/ncas/tips/ST05-012" TargetMode="External"/><Relationship Id="rId2" Type="http://schemas.openxmlformats.org/officeDocument/2006/relationships/hyperlink" Target="https://www.yubico.com/solutions/multi-factor-authentication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hyperlink" Target="https://www.fireeye.com/blog/threat-research.html" TargetMode="External"/><Relationship Id="rId7" Type="http://schemas.openxmlformats.org/officeDocument/2006/relationships/image" Target="../media/image26.jpeg"/><Relationship Id="rId2" Type="http://schemas.openxmlformats.org/officeDocument/2006/relationships/hyperlink" Target="https://blog.talosintelligence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nvlpubs.nist.gov/nistpubs/Legacy/SP/nistspecialpublication800-40ver2.pdf" TargetMode="External"/><Relationship Id="rId5" Type="http://schemas.openxmlformats.org/officeDocument/2006/relationships/hyperlink" Target="https://www.sans.org/white-papers/1206/" TargetMode="External"/><Relationship Id="rId4" Type="http://schemas.openxmlformats.org/officeDocument/2006/relationships/hyperlink" Target="https://unit42.paloaltonetworks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marc.org/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s://docs.google.com/spreadsheets/d/e/2PACX-1vQX7cJC0hc21eiK7ORix8-FO03AJ07wwFNsl7GIAn2sFEsZnU8B04LTtcWL5N_f-bcoYt1DgpHQdBgp/pub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heimdalsecurity.com/blog/secure-dns-and-dnssec/" TargetMode="External"/><Relationship Id="rId5" Type="http://schemas.openxmlformats.org/officeDocument/2006/relationships/hyperlink" Target="https://www.dmarcanalyzer.com/spf/" TargetMode="External"/><Relationship Id="rId4" Type="http://schemas.openxmlformats.org/officeDocument/2006/relationships/hyperlink" Target="https://postmarkapp.com/guides/dki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hillsinfosec.com/active-directory-best-practices-to-frustrate-attackers-webcast-write-up/" TargetMode="External"/><Relationship Id="rId2" Type="http://schemas.openxmlformats.org/officeDocument/2006/relationships/hyperlink" Target="https://blog.palantir.com/restricting-smb-based-lateral-movement-in-a-windows-environment-ed033b88872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us-cert.cisa.gov/bsi/articles/knowledge/principles/least-privileg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mIN2OU5hQE" TargetMode="External"/><Relationship Id="rId2" Type="http://schemas.openxmlformats.org/officeDocument/2006/relationships/hyperlink" Target="https://danielmiessler.com/study/red-blue-purple-team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hyperlink" Target="https://youtu.be/VxUgr0MrBJA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VSwYyDN2Sk" TargetMode="External"/><Relationship Id="rId3" Type="http://schemas.openxmlformats.org/officeDocument/2006/relationships/hyperlink" Target="https://www.fireeye.com/content/dam/fireeye-www/current-threats/pdfs/wp-ransomware-protection-and-containment-strategies.pdf" TargetMode="External"/><Relationship Id="rId7" Type="http://schemas.openxmlformats.org/officeDocument/2006/relationships/hyperlink" Target="https://www.microsoft.com/security/blog/2020/03/05/human-operated-ransomware-attacks-a-preventable-disaster/" TargetMode="External"/><Relationship Id="rId2" Type="http://schemas.openxmlformats.org/officeDocument/2006/relationships/hyperlink" Target="https://docs.microsoft.com/en-us/windows/security/threat-protection/windows-firewall/windows-firewall-with-advanced-security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isa.gov/stopransomware/ransomware-101" TargetMode="External"/><Relationship Id="rId5" Type="http://schemas.openxmlformats.org/officeDocument/2006/relationships/hyperlink" Target="https://4sysops.com/archives/how-to-install-and-configure-microsoft-laps/" TargetMode="External"/><Relationship Id="rId10" Type="http://schemas.openxmlformats.org/officeDocument/2006/relationships/hyperlink" Target="https://youtu.be/PmiksJmo6O0" TargetMode="External"/><Relationship Id="rId4" Type="http://schemas.openxmlformats.org/officeDocument/2006/relationships/hyperlink" Target="https://us-cert.cisa.gov/bsi/articles/knowledge/principles/least-privilege" TargetMode="External"/><Relationship Id="rId9" Type="http://schemas.openxmlformats.org/officeDocument/2006/relationships/hyperlink" Target="https://youtu.be/EHD5hpnc6fY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VK_Intel" TargetMode="External"/><Relationship Id="rId3" Type="http://schemas.openxmlformats.org/officeDocument/2006/relationships/hyperlink" Target="https://twitter.com/SecurityMapper" TargetMode="External"/><Relationship Id="rId7" Type="http://schemas.openxmlformats.org/officeDocument/2006/relationships/hyperlink" Target="https://twitter.com/briankrebs" TargetMode="External"/><Relationship Id="rId2" Type="http://schemas.openxmlformats.org/officeDocument/2006/relationships/hyperlink" Target="https://twitter.com/eric_conrad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witter.com/likethecoins" TargetMode="External"/><Relationship Id="rId5" Type="http://schemas.openxmlformats.org/officeDocument/2006/relationships/hyperlink" Target="https://twitter.com/rj_chap" TargetMode="External"/><Relationship Id="rId10" Type="http://schemas.openxmlformats.org/officeDocument/2006/relationships/image" Target="../media/image32.jpeg"/><Relationship Id="rId4" Type="http://schemas.openxmlformats.org/officeDocument/2006/relationships/hyperlink" Target="https://twitter.com/PyroTek3" TargetMode="External"/><Relationship Id="rId9" Type="http://schemas.openxmlformats.org/officeDocument/2006/relationships/hyperlink" Target="https://twitter.com/cyb3rop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mfrederickson@crsd.or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ks.edu/itacademy/cybersecurity/#d.en.57017" TargetMode="External"/><Relationship Id="rId2" Type="http://schemas.openxmlformats.org/officeDocument/2006/relationships/hyperlink" Target="https://www.bucks.edu/itacademy/cybersecurity/#d.en.5701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ucks.edu/itacademy/cybersecurity/#d.en.57037" TargetMode="External"/><Relationship Id="rId5" Type="http://schemas.openxmlformats.org/officeDocument/2006/relationships/hyperlink" Target="https://www.bucks.edu/itacademy/cybersecurity/#d.en.57035" TargetMode="External"/><Relationship Id="rId4" Type="http://schemas.openxmlformats.org/officeDocument/2006/relationships/hyperlink" Target="https://www.bucks.edu/itacademy/cybersecurity/#d.en.5743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ks.edu/itacademy/cybersecurity/#d.en.61156" TargetMode="External"/><Relationship Id="rId2" Type="http://schemas.openxmlformats.org/officeDocument/2006/relationships/hyperlink" Target="https://www.bucks.edu/itacademy/cybersecurity/#d.en.5703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ucks.edu/itacademy/cybersecurity/#d.en.82648" TargetMode="External"/><Relationship Id="rId5" Type="http://schemas.openxmlformats.org/officeDocument/2006/relationships/hyperlink" Target="https://www.bucks.edu/itacademy/cybersecurity/#d.en.82649" TargetMode="External"/><Relationship Id="rId4" Type="http://schemas.openxmlformats.org/officeDocument/2006/relationships/hyperlink" Target="https://www.bucks.edu/itacademy/cybersecurity/#d.en.5703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5675-DDC7-5D4B-ACFC-FC1294EE8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NO BS! Ransomware: Everything you need to know.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326F-4784-F942-9CB4-6B184859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members of The It Academy at bucks</a:t>
            </a:r>
          </a:p>
        </p:txBody>
      </p:sp>
    </p:spTree>
    <p:extLst>
      <p:ext uri="{BB962C8B-B14F-4D97-AF65-F5344CB8AC3E}">
        <p14:creationId xmlns:p14="http://schemas.microsoft.com/office/powerpoint/2010/main" val="34209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36CD35-3547-43F2-A63D-C38EC2D80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 what can we do?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BCCABE-5A71-42C5-8007-F511B4ED8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 Next…</a:t>
            </a:r>
          </a:p>
        </p:txBody>
      </p:sp>
    </p:spTree>
    <p:extLst>
      <p:ext uri="{BB962C8B-B14F-4D97-AF65-F5344CB8AC3E}">
        <p14:creationId xmlns:p14="http://schemas.microsoft.com/office/powerpoint/2010/main" val="136020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4FCF2-0CF1-43E9-B8DA-DF145004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for Today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7CD58A-3291-4546-92D6-0EDCF25F9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3" y="1908314"/>
            <a:ext cx="9882091" cy="4111488"/>
          </a:xfrm>
        </p:spPr>
        <p:txBody>
          <a:bodyPr>
            <a:normAutofit/>
          </a:bodyPr>
          <a:lstStyle/>
          <a:p>
            <a:r>
              <a:rPr lang="en-US" sz="2800" dirty="0"/>
              <a:t>9:30 - 9:50		| How to Prevent Ransomware</a:t>
            </a:r>
          </a:p>
          <a:p>
            <a:r>
              <a:rPr lang="en-US" sz="2800" dirty="0"/>
              <a:t>9:50 - 10:00 	| Break</a:t>
            </a:r>
          </a:p>
          <a:p>
            <a:r>
              <a:rPr lang="en-US" sz="2800" dirty="0"/>
              <a:t>10:00 - 10:20 	| Responding to an Attack</a:t>
            </a:r>
          </a:p>
          <a:p>
            <a:r>
              <a:rPr lang="en-US" sz="2800" dirty="0"/>
              <a:t>10:20 - 10:40 	| A decision makers checklist, things to ask your IT people and the answers you should hear.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10:40 | Panel Q&amp;A</a:t>
            </a:r>
          </a:p>
          <a:p>
            <a:endParaRPr lang="en-US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5259AF-5423-40B6-B720-B15B08526C70}"/>
              </a:ext>
            </a:extLst>
          </p:cNvPr>
          <p:cNvSpPr txBox="1">
            <a:spLocks/>
          </p:cNvSpPr>
          <p:nvPr/>
        </p:nvSpPr>
        <p:spPr>
          <a:xfrm>
            <a:off x="1154955" y="2010508"/>
            <a:ext cx="4825158" cy="4009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778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25000"/>
              <a:buFont typeface="Arial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921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indent="-2238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563" indent="-2381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87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5675-DDC7-5D4B-ACFC-FC1294EE8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Helvetica Neue"/>
              </a:rPr>
              <a:t>How to Prevent Ransomware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326F-4784-F942-9CB4-6B184859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Lynch, CCNP-S, GCDA, GNFA, GCIH, GDSA</a:t>
            </a:r>
          </a:p>
        </p:txBody>
      </p:sp>
    </p:spTree>
    <p:extLst>
      <p:ext uri="{BB962C8B-B14F-4D97-AF65-F5344CB8AC3E}">
        <p14:creationId xmlns:p14="http://schemas.microsoft.com/office/powerpoint/2010/main" val="246180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4FCF2-0CF1-43E9-B8DA-DF145004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7CD58A-3291-4546-92D6-0EDCF25F9A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Scott Lynch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Lynch@packetengineer.com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Georgia" panose="02040502050405020303"/>
              </a:rPr>
              <a:t>Twitter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@PacketEngineer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SANS Instructor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SEC555: SIEM with Tactical Analytics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  <a:hlinkClick r:id="rId2"/>
              </a:rPr>
              <a:t>https://www.sans.org/profiles/scott-lynch/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  <a:p>
            <a:pPr marL="457200" indent="-45720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Cisco Instructor, BCCC CCNA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Manager Security Operations, SSC Space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US Navy Veteran, Electronic Warfare/Information Warfare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CCNP-S, GCDA, GDSA, GCIH, GNFA</a:t>
            </a:r>
          </a:p>
          <a:p>
            <a:endParaRPr lang="en-US" sz="20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3D25BD8-C328-4338-A73A-8C07818A2C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5259AF-5423-40B6-B720-B15B08526C70}"/>
              </a:ext>
            </a:extLst>
          </p:cNvPr>
          <p:cNvSpPr txBox="1">
            <a:spLocks/>
          </p:cNvSpPr>
          <p:nvPr/>
        </p:nvSpPr>
        <p:spPr>
          <a:xfrm>
            <a:off x="1154955" y="2010508"/>
            <a:ext cx="4825158" cy="4009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778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25000"/>
              <a:buFont typeface="Arial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921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indent="-2238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563" indent="-2381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85CF97-6E96-48B1-B347-FC41800B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40" y="1356356"/>
            <a:ext cx="2638948" cy="1237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26B4C-FB52-4754-B5A1-9E2FB66C4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412" y="3046240"/>
            <a:ext cx="1901370" cy="1426028"/>
          </a:xfrm>
          <a:prstGeom prst="rect">
            <a:avLst/>
          </a:prstGeom>
        </p:spPr>
      </p:pic>
      <p:pic>
        <p:nvPicPr>
          <p:cNvPr id="26" name="Picture 25" descr="2b64.JPG">
            <a:extLst>
              <a:ext uri="{FF2B5EF4-FFF2-40B4-BE49-F238E27FC236}">
                <a16:creationId xmlns:a16="http://schemas.microsoft.com/office/drawing/2014/main" id="{43F2315B-FAB0-44D4-84AB-2322D1737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60" y="3046240"/>
            <a:ext cx="1503832" cy="2005109"/>
          </a:xfrm>
          <a:prstGeom prst="rect">
            <a:avLst/>
          </a:prstGeom>
        </p:spPr>
      </p:pic>
      <p:pic>
        <p:nvPicPr>
          <p:cNvPr id="27" name="Picture 26" descr="6168.JPG">
            <a:extLst>
              <a:ext uri="{FF2B5EF4-FFF2-40B4-BE49-F238E27FC236}">
                <a16:creationId xmlns:a16="http://schemas.microsoft.com/office/drawing/2014/main" id="{53D36581-8D84-49DA-95FC-A766DFC8C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47" y="903479"/>
            <a:ext cx="2001913" cy="1501435"/>
          </a:xfrm>
          <a:prstGeom prst="rect">
            <a:avLst/>
          </a:prstGeom>
        </p:spPr>
      </p:pic>
      <p:pic>
        <p:nvPicPr>
          <p:cNvPr id="28" name="Picture 27" descr="P-3.jpg">
            <a:extLst>
              <a:ext uri="{FF2B5EF4-FFF2-40B4-BE49-F238E27FC236}">
                <a16:creationId xmlns:a16="http://schemas.microsoft.com/office/drawing/2014/main" id="{BF298A8B-3BFB-4684-8A55-E8035C0A0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56" y="3139423"/>
            <a:ext cx="1948604" cy="1332845"/>
          </a:xfrm>
          <a:prstGeom prst="rect">
            <a:avLst/>
          </a:prstGeom>
        </p:spPr>
      </p:pic>
      <p:pic>
        <p:nvPicPr>
          <p:cNvPr id="29" name="Picture 28" descr="Lockheed_S-3_Viking_landing.jpg">
            <a:extLst>
              <a:ext uri="{FF2B5EF4-FFF2-40B4-BE49-F238E27FC236}">
                <a16:creationId xmlns:a16="http://schemas.microsoft.com/office/drawing/2014/main" id="{08920ECA-648A-4068-B367-1FF53ECA7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192" y="4761306"/>
            <a:ext cx="1746171" cy="1145925"/>
          </a:xfrm>
          <a:prstGeom prst="rect">
            <a:avLst/>
          </a:prstGeom>
        </p:spPr>
      </p:pic>
      <p:pic>
        <p:nvPicPr>
          <p:cNvPr id="30" name="Picture 29" descr="Rating_Badge_EW.jpg">
            <a:extLst>
              <a:ext uri="{FF2B5EF4-FFF2-40B4-BE49-F238E27FC236}">
                <a16:creationId xmlns:a16="http://schemas.microsoft.com/office/drawing/2014/main" id="{BBE87C98-869D-4FF7-AA1D-4F51B4709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7" y="4629912"/>
            <a:ext cx="1371600" cy="1542288"/>
          </a:xfrm>
          <a:prstGeom prst="rect">
            <a:avLst/>
          </a:prstGeom>
        </p:spPr>
      </p:pic>
      <p:pic>
        <p:nvPicPr>
          <p:cNvPr id="31" name="Picture 30" descr="182d.JPG">
            <a:extLst>
              <a:ext uri="{FF2B5EF4-FFF2-40B4-BE49-F238E27FC236}">
                <a16:creationId xmlns:a16="http://schemas.microsoft.com/office/drawing/2014/main" id="{F95BC1DD-97C4-4AEC-83F0-E01519518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21" y="1112855"/>
            <a:ext cx="1469766" cy="19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0040-567F-461B-8D7F-A098E969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Operated Ransomware (HORA)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1C58EE-2947-4024-8BCB-9A5EA86F4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66F9FB-86F8-4285-945F-0553923F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6052" y="1802621"/>
            <a:ext cx="9271597" cy="4505564"/>
            <a:chOff x="954862" y="1315844"/>
            <a:chExt cx="10526751" cy="52484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A060A-6882-442B-A649-7A34B2B75E68}"/>
                </a:ext>
              </a:extLst>
            </p:cNvPr>
            <p:cNvSpPr/>
            <p:nvPr/>
          </p:nvSpPr>
          <p:spPr bwMode="auto">
            <a:xfrm>
              <a:off x="954862" y="1315844"/>
              <a:ext cx="10526751" cy="5248469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90500" dist="50800" dir="2700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268927" tIns="268927" rIns="268927" bIns="17928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8273" indent="-118273"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2745" err="1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C8E5277-8896-7E4E-BC39-4404D19A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3972" y="1457946"/>
              <a:ext cx="9928530" cy="49642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D5AAC8-65CF-4E25-8FE7-BDA82A392DD6}"/>
              </a:ext>
            </a:extLst>
          </p:cNvPr>
          <p:cNvSpPr txBox="1"/>
          <p:nvPr/>
        </p:nvSpPr>
        <p:spPr>
          <a:xfrm>
            <a:off x="4393464" y="63379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Source: Microsoft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89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A210-C18A-400C-8B85-80B92FB4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59BD-8926-42F4-8F01-76F0F5D34F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Merk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hlinkClick r:id="rId3"/>
              </a:rPr>
              <a:t>WannaCry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Honda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hlinkClick r:id="rId5"/>
              </a:rPr>
              <a:t>WannaCry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Colonial Pipeline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hlinkClick r:id="rId7"/>
              </a:rPr>
              <a:t>DarkSide Ransomware Gang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Mersk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hlinkClick r:id="rId9"/>
              </a:rPr>
              <a:t>NotPetya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JBS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err="1">
                <a:hlinkClick r:id="rId11"/>
              </a:rPr>
              <a:t>REvil</a:t>
            </a:r>
            <a:r>
              <a:rPr lang="en-US" dirty="0">
                <a:hlinkClick r:id="rId11"/>
              </a:rPr>
              <a:t> / </a:t>
            </a:r>
            <a:r>
              <a:rPr lang="en-US" dirty="0" err="1">
                <a:hlinkClick r:id="rId11"/>
              </a:rPr>
              <a:t>Sodinokibi</a:t>
            </a:r>
            <a:r>
              <a:rPr lang="en-US" dirty="0">
                <a:hlinkClick r:id="rId11"/>
              </a:rPr>
              <a:t> Group</a:t>
            </a:r>
            <a:r>
              <a:rPr lang="en-US" dirty="0"/>
              <a:t> 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IBM Plex Sans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Champaign-Urbana Public Health District</a:t>
            </a:r>
            <a:r>
              <a:rPr lang="en-US" b="0" i="0" dirty="0">
                <a:solidFill>
                  <a:schemeClr val="tx1"/>
                </a:solidFill>
                <a:effectLst/>
                <a:latin typeface="IBM Plex Sans"/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  <a:hlinkClick r:id="rId13"/>
              </a:rPr>
              <a:t>NetWalker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Measuring Ransomware Prevalence | Cyentia Institute Blog">
            <a:extLst>
              <a:ext uri="{FF2B5EF4-FFF2-40B4-BE49-F238E27FC236}">
                <a16:creationId xmlns:a16="http://schemas.microsoft.com/office/drawing/2014/main" id="{79237CFC-1D34-4484-9709-AF60EB292F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232727"/>
            <a:ext cx="4824412" cy="34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E4772-E6C8-47B0-9229-75FCA5378A55}"/>
              </a:ext>
            </a:extLst>
          </p:cNvPr>
          <p:cNvSpPr txBox="1"/>
          <p:nvPr/>
        </p:nvSpPr>
        <p:spPr>
          <a:xfrm>
            <a:off x="8684670" y="56996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F-Secure</a:t>
            </a:r>
          </a:p>
        </p:txBody>
      </p:sp>
    </p:spTree>
    <p:extLst>
      <p:ext uri="{BB962C8B-B14F-4D97-AF65-F5344CB8AC3E}">
        <p14:creationId xmlns:p14="http://schemas.microsoft.com/office/powerpoint/2010/main" val="364384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9F48-977E-4D79-B854-F333530A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03A8-A7C8-4A44-80F4-38F38A1518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User Training</a:t>
            </a:r>
          </a:p>
          <a:p>
            <a:r>
              <a:rPr lang="en-US" dirty="0"/>
              <a:t>Risk Analysis</a:t>
            </a:r>
          </a:p>
          <a:p>
            <a:r>
              <a:rPr lang="en-US" dirty="0"/>
              <a:t>Application Whitelisting</a:t>
            </a:r>
          </a:p>
          <a:p>
            <a:r>
              <a:rPr lang="en-US" dirty="0"/>
              <a:t>Backups and DR/BC</a:t>
            </a:r>
          </a:p>
          <a:p>
            <a:r>
              <a:rPr lang="en-US" dirty="0"/>
              <a:t>Multifactor Authentication (MFA)</a:t>
            </a:r>
          </a:p>
          <a:p>
            <a:r>
              <a:rPr lang="en-US" dirty="0"/>
              <a:t>Patch Management &amp; Vulnerability Scanning</a:t>
            </a:r>
          </a:p>
          <a:p>
            <a:r>
              <a:rPr lang="en-US" dirty="0"/>
              <a:t>Email Security</a:t>
            </a:r>
          </a:p>
          <a:p>
            <a:pPr lvl="1"/>
            <a:r>
              <a:rPr lang="en-US" dirty="0"/>
              <a:t>Attachment Filtering/DMARC/DKIM/SPF</a:t>
            </a:r>
          </a:p>
          <a:p>
            <a:r>
              <a:rPr lang="en-US" dirty="0"/>
              <a:t>Host Based Firewalls</a:t>
            </a:r>
          </a:p>
          <a:p>
            <a:r>
              <a:rPr lang="en-US" dirty="0"/>
              <a:t>Least Privilege </a:t>
            </a:r>
          </a:p>
          <a:p>
            <a:r>
              <a:rPr lang="en-US" dirty="0"/>
              <a:t>Testing</a:t>
            </a:r>
          </a:p>
          <a:p>
            <a:endParaRPr lang="en-US" dirty="0"/>
          </a:p>
        </p:txBody>
      </p:sp>
      <p:pic>
        <p:nvPicPr>
          <p:cNvPr id="1026" name="Picture 2" descr="If you could just focus on the quick wins that&amp;#39;d be great - Bill Lumbergh |  Meme Generator">
            <a:extLst>
              <a:ext uri="{FF2B5EF4-FFF2-40B4-BE49-F238E27FC236}">
                <a16:creationId xmlns:a16="http://schemas.microsoft.com/office/drawing/2014/main" id="{F54D4EB7-A232-43C1-BBB7-ED2DF0F99F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946173"/>
            <a:ext cx="4824412" cy="403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2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23BC-754D-4793-8FA7-0E5FDB88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42D7-3C64-45D0-8D93-D1925DB3F1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Users are first line of defense </a:t>
            </a:r>
          </a:p>
          <a:p>
            <a:r>
              <a:rPr lang="en-US" dirty="0"/>
              <a:t>Human Intrusion Detection and Anomaly Systems</a:t>
            </a:r>
          </a:p>
          <a:p>
            <a:r>
              <a:rPr lang="en-US" dirty="0"/>
              <a:t>User Awareness Training</a:t>
            </a:r>
          </a:p>
          <a:p>
            <a:pPr lvl="1"/>
            <a:r>
              <a:rPr lang="en-US" dirty="0">
                <a:hlinkClick r:id="rId2"/>
              </a:rPr>
              <a:t>HHS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SANS</a:t>
            </a:r>
            <a:endParaRPr lang="en-US" dirty="0"/>
          </a:p>
          <a:p>
            <a:r>
              <a:rPr lang="en-US" dirty="0"/>
              <a:t>Develop a program</a:t>
            </a:r>
          </a:p>
          <a:p>
            <a:pPr lvl="1"/>
            <a:r>
              <a:rPr lang="en-US" dirty="0"/>
              <a:t>Follow-up Annually or as new threats develop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194" name="Picture 2" descr="What kind of training? - Bill Murray Stripes Army Training Sir | Meme  Generator">
            <a:extLst>
              <a:ext uri="{FF2B5EF4-FFF2-40B4-BE49-F238E27FC236}">
                <a16:creationId xmlns:a16="http://schemas.microsoft.com/office/drawing/2014/main" id="{4E689AFE-219A-4A3D-8A2E-47D40EB0D6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87560"/>
            <a:ext cx="4824412" cy="31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9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E6AD-59B3-465C-BB9E-236AA13E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1AD23-485A-470D-87EE-F58F79E5DC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is your current risk?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Ransomware Self-Assessment Tool</a:t>
            </a:r>
            <a:r>
              <a:rPr lang="en-US" dirty="0"/>
              <a:t> </a:t>
            </a:r>
          </a:p>
          <a:p>
            <a:r>
              <a:rPr lang="en-US" dirty="0"/>
              <a:t>How are you tracking and documenting</a:t>
            </a:r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US CERT - CRR Supplemental Resource Guide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>
                <a:hlinkClick r:id="rId4"/>
              </a:rPr>
              <a:t>CDC.Gov - Risk Management Log Template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endParaRPr lang="en-US" dirty="0"/>
          </a:p>
          <a:p>
            <a:pPr marL="285750"/>
            <a:r>
              <a:rPr lang="en-US" dirty="0"/>
              <a:t>CIS Top 20 – Heard of it?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4AB49-5E06-4ECE-99AA-9CCC4BE5DC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4026-AC9B-40D2-992E-EE2EAF87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Whitelisting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E12BB-FC72-4D0B-BB15-E5A4056287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NIST - Guide to Application Whitelisting</a:t>
            </a:r>
            <a:r>
              <a:rPr lang="en-US" dirty="0"/>
              <a:t> </a:t>
            </a:r>
          </a:p>
          <a:p>
            <a:r>
              <a:rPr lang="en-US" dirty="0"/>
              <a:t>Microsoft AppLocker</a:t>
            </a:r>
          </a:p>
          <a:p>
            <a:pPr lvl="1"/>
            <a:r>
              <a:rPr lang="en-US" dirty="0" err="1">
                <a:hlinkClick r:id="rId3"/>
              </a:rPr>
              <a:t>Applocker</a:t>
            </a:r>
            <a:r>
              <a:rPr lang="en-US" dirty="0">
                <a:hlinkClick r:id="rId3"/>
              </a:rPr>
              <a:t> Overview</a:t>
            </a:r>
            <a:r>
              <a:rPr lang="en-US" dirty="0"/>
              <a:t> </a:t>
            </a:r>
          </a:p>
          <a:p>
            <a:r>
              <a:rPr lang="en-US" dirty="0"/>
              <a:t>A/V and EDR</a:t>
            </a:r>
          </a:p>
          <a:p>
            <a:r>
              <a:rPr lang="en-US" dirty="0"/>
              <a:t>Windows Firewall</a:t>
            </a:r>
          </a:p>
        </p:txBody>
      </p:sp>
      <p:pic>
        <p:nvPicPr>
          <p:cNvPr id="2050" name="Picture 2" descr="You Shall Not Pass!!! | Know Your Meme">
            <a:extLst>
              <a:ext uri="{FF2B5EF4-FFF2-40B4-BE49-F238E27FC236}">
                <a16:creationId xmlns:a16="http://schemas.microsoft.com/office/drawing/2014/main" id="{A86EE4C6-6D75-4EB1-8A58-4B1C8FF798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908175"/>
            <a:ext cx="2173287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4FCF2-0CF1-43E9-B8DA-DF145004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for Today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7CD58A-3291-4546-92D6-0EDCF25F9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3" y="1908314"/>
            <a:ext cx="9882091" cy="41114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9:05-9:30   		| The Ransomware Threat Explained</a:t>
            </a:r>
          </a:p>
          <a:p>
            <a:r>
              <a:rPr lang="en-US" sz="2800" dirty="0"/>
              <a:t>9:30 - 9:50		| How to Prevent Ransomware</a:t>
            </a:r>
          </a:p>
          <a:p>
            <a:r>
              <a:rPr lang="en-US" sz="2800" dirty="0"/>
              <a:t>9:50 - 10:00 	| Break</a:t>
            </a:r>
          </a:p>
          <a:p>
            <a:r>
              <a:rPr lang="en-US" sz="2800" dirty="0"/>
              <a:t>10:00 - 10:20 	| Responding to an Attack</a:t>
            </a:r>
          </a:p>
          <a:p>
            <a:r>
              <a:rPr lang="en-US" sz="2800" dirty="0"/>
              <a:t>10:20 - 10:40 	| A decision makers checklist, things to ask your IT people and the answers you should hear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10:40 – 10:50	|Why choose Bucks for </a:t>
            </a:r>
            <a:r>
              <a:rPr lang="en-US" sz="2800" dirty="0"/>
              <a:t>Bucks for Cybersecurity </a:t>
            </a:r>
            <a:r>
              <a:rPr lang="en-US" sz="2800" dirty="0" smtClean="0"/>
              <a:t>Training</a:t>
            </a:r>
            <a:endParaRPr lang="en-US" sz="2800" dirty="0"/>
          </a:p>
          <a:p>
            <a:r>
              <a:rPr lang="en-US" sz="2800" smtClean="0"/>
              <a:t>10:50 </a:t>
            </a:r>
            <a:r>
              <a:rPr lang="en-US" sz="2800" dirty="0"/>
              <a:t>| Panel Q&amp;A</a:t>
            </a:r>
          </a:p>
          <a:p>
            <a:endParaRPr lang="en-US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5259AF-5423-40B6-B720-B15B08526C70}"/>
              </a:ext>
            </a:extLst>
          </p:cNvPr>
          <p:cNvSpPr txBox="1">
            <a:spLocks/>
          </p:cNvSpPr>
          <p:nvPr/>
        </p:nvSpPr>
        <p:spPr>
          <a:xfrm>
            <a:off x="1154955" y="2010508"/>
            <a:ext cx="4825158" cy="4009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778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25000"/>
              <a:buFont typeface="Arial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921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indent="-2238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563" indent="-2381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48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242B-5596-460B-B4D1-1ACA46EF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Backups, DR and 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4EF7E-CA12-43AB-A04F-9742BF5EB8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need to have a plan</a:t>
            </a:r>
          </a:p>
          <a:p>
            <a:pPr lvl="1"/>
            <a:r>
              <a:rPr lang="en-US" dirty="0"/>
              <a:t>Not a backup plan! A Preemptive plan</a:t>
            </a:r>
          </a:p>
          <a:p>
            <a:r>
              <a:rPr lang="en-US" dirty="0"/>
              <a:t>Do you have a Business Continuity Plan (BCP)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Ready.Gov BCP </a:t>
            </a:r>
            <a:r>
              <a:rPr lang="en-US" dirty="0"/>
              <a:t> </a:t>
            </a:r>
          </a:p>
          <a:p>
            <a:r>
              <a:rPr lang="en-US" dirty="0"/>
              <a:t>Document, Implement, Test and Repeat</a:t>
            </a:r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IBM Planning a backup and recovery strategy Checklist</a:t>
            </a:r>
            <a:endParaRPr lang="en-US" dirty="0"/>
          </a:p>
          <a:p>
            <a:r>
              <a:rPr lang="en-US" dirty="0"/>
              <a:t>Don’t assume anything!!</a:t>
            </a:r>
          </a:p>
          <a:p>
            <a:pPr marL="400050" lvl="1" indent="0">
              <a:buNone/>
            </a:pPr>
            <a:r>
              <a:rPr lang="en-US" sz="1800" dirty="0">
                <a:hlinkClick r:id="rId4"/>
              </a:rPr>
              <a:t>Who is responsible for ensuring your backups are working? You are!</a:t>
            </a:r>
            <a:r>
              <a:rPr lang="en-US" sz="1800" dirty="0"/>
              <a:t> </a:t>
            </a:r>
          </a:p>
          <a:p>
            <a:r>
              <a:rPr lang="en-US" dirty="0"/>
              <a:t>Tabletop exercises are great for identifying failure points where backups can save you</a:t>
            </a:r>
          </a:p>
          <a:p>
            <a:pPr marL="400050" lvl="1" indent="0">
              <a:buNone/>
            </a:pPr>
            <a:r>
              <a:rPr lang="en-US" sz="1800" dirty="0">
                <a:hlinkClick r:id="rId5"/>
              </a:rPr>
              <a:t>9 Steps to an Effective Tabletop BCP Test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2" name="Picture 2" descr="Best Backup &amp;amp; Recovery Memes">
            <a:extLst>
              <a:ext uri="{FF2B5EF4-FFF2-40B4-BE49-F238E27FC236}">
                <a16:creationId xmlns:a16="http://schemas.microsoft.com/office/drawing/2014/main" id="{0AA2F60E-3EE6-4FBF-A9E2-E226CFEE4C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13" y="1908175"/>
            <a:ext cx="4154012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17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152A-137C-499D-A02A-550DBECD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Multifactor Authentication (MFA)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D3F3F-F3B9-4277-A9F6-5AB8EE2EF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MFA/2FA for external validation</a:t>
            </a:r>
          </a:p>
          <a:p>
            <a:pPr lvl="1"/>
            <a:r>
              <a:rPr lang="en-US" dirty="0"/>
              <a:t>VPN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Cloud Services</a:t>
            </a:r>
          </a:p>
          <a:p>
            <a:pPr lvl="1"/>
            <a:r>
              <a:rPr lang="en-US" dirty="0"/>
              <a:t>Password Managers</a:t>
            </a:r>
          </a:p>
          <a:p>
            <a:r>
              <a:rPr lang="en-US" dirty="0"/>
              <a:t>Try and avoid SMS Based systems</a:t>
            </a:r>
          </a:p>
          <a:p>
            <a:pPr indent="-285750"/>
            <a:r>
              <a:rPr lang="en-US" dirty="0"/>
              <a:t>YubiKey Even Better</a:t>
            </a:r>
          </a:p>
          <a:p>
            <a:pPr marL="457200" lvl="1" indent="0">
              <a:buNone/>
            </a:pPr>
            <a:r>
              <a:rPr lang="en-US" dirty="0" err="1">
                <a:hlinkClick r:id="rId2"/>
              </a:rPr>
              <a:t>Yubico</a:t>
            </a:r>
            <a:r>
              <a:rPr lang="en-US" dirty="0"/>
              <a:t> </a:t>
            </a:r>
          </a:p>
          <a:p>
            <a:r>
              <a:rPr lang="en-US" dirty="0"/>
              <a:t>Whenever possible require a second authentication with a physical/app token</a:t>
            </a:r>
          </a:p>
          <a:p>
            <a:pPr marL="400050" lvl="1" indent="0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CISA.GOV Supplementing Passwords</a:t>
            </a:r>
            <a:r>
              <a:rPr lang="en-US" dirty="0"/>
              <a:t> </a:t>
            </a:r>
          </a:p>
        </p:txBody>
      </p:sp>
      <p:pic>
        <p:nvPicPr>
          <p:cNvPr id="1026" name="Picture 2" descr="use multi factor authentication YOU MUST - Yoda | Meme Generator">
            <a:extLst>
              <a:ext uri="{FF2B5EF4-FFF2-40B4-BE49-F238E27FC236}">
                <a16:creationId xmlns:a16="http://schemas.microsoft.com/office/drawing/2014/main" id="{68FAD84F-F4FA-462D-8DCA-72360FEF27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138208"/>
            <a:ext cx="4824412" cy="36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34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2596-6324-4A3E-8042-ADB11A24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Patch Management &amp; Vulnerability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78E84-EAB2-461F-9609-9C73AD9A99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Attack surface reduction</a:t>
            </a:r>
          </a:p>
          <a:p>
            <a:pPr lvl="1"/>
            <a:r>
              <a:rPr lang="en-US" dirty="0"/>
              <a:t>Don’t make it easy for an attacker</a:t>
            </a:r>
          </a:p>
          <a:p>
            <a:r>
              <a:rPr lang="en-US" dirty="0"/>
              <a:t>Keep an eye on current vulnerabilities and patches needed to mitigate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Cisco Talos Intel Blog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FireEye Threat Research Blog</a:t>
            </a:r>
            <a:endParaRPr lang="en-US" dirty="0"/>
          </a:p>
          <a:p>
            <a:pPr marL="400050" lvl="1" indent="0">
              <a:buNone/>
            </a:pPr>
            <a:r>
              <a:rPr lang="en-US" dirty="0">
                <a:hlinkClick r:id="rId4"/>
              </a:rPr>
              <a:t>Palo Alto Unit 42 Threat Research</a:t>
            </a:r>
            <a:r>
              <a:rPr lang="en-US" dirty="0"/>
              <a:t> </a:t>
            </a:r>
          </a:p>
          <a:p>
            <a:pPr marL="285750"/>
            <a:r>
              <a:rPr lang="en-US" dirty="0"/>
              <a:t>Develop a patch management strategy</a:t>
            </a:r>
          </a:p>
          <a:p>
            <a:pPr marL="400050" lvl="1" indent="0">
              <a:buNone/>
            </a:pPr>
            <a:r>
              <a:rPr lang="en-US" dirty="0">
                <a:hlinkClick r:id="rId5"/>
              </a:rPr>
              <a:t>A Practical Methodology for Implementing a Patch management Process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>
                <a:hlinkClick r:id="rId6"/>
              </a:rPr>
              <a:t>Creating a Patch and Vulnerability Management Program</a:t>
            </a:r>
            <a:r>
              <a:rPr lang="en-US" dirty="0"/>
              <a:t> </a:t>
            </a:r>
          </a:p>
        </p:txBody>
      </p:sp>
      <p:pic>
        <p:nvPicPr>
          <p:cNvPr id="14338" name="Picture 2" descr="That was easy... Who&amp;#39;s next ? - Kermit Drinking Tea | Make a Meme">
            <a:extLst>
              <a:ext uri="{FF2B5EF4-FFF2-40B4-BE49-F238E27FC236}">
                <a16:creationId xmlns:a16="http://schemas.microsoft.com/office/drawing/2014/main" id="{8E98C51D-DE0D-41D0-8FD7-F37129B5A8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19667"/>
            <a:ext cx="4824412" cy="32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07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70E6-46CF-490A-AA18-CAD42E49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Email Security and DNSSec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9DB11-59B4-4CD3-B0E8-8F6022CDF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Attachment Filtering 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Domain-based Message Authentication, Reporting &amp; Conformance (DMARC)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/>
              </a:rPr>
              <a:t>DomainKeys Identified Mail (DKIM)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5"/>
              </a:rPr>
              <a:t>Sender Policy Framework (SPF)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6"/>
              </a:rPr>
              <a:t>DNS Security (DNSSec)</a:t>
            </a:r>
            <a:r>
              <a:rPr lang="en-US" dirty="0"/>
              <a:t> </a:t>
            </a:r>
          </a:p>
        </p:txBody>
      </p:sp>
      <p:pic>
        <p:nvPicPr>
          <p:cNvPr id="2052" name="Picture 4" descr="DMARC VALIDATION IS COMING - Game of Thrones | Meme Generator">
            <a:extLst>
              <a:ext uri="{FF2B5EF4-FFF2-40B4-BE49-F238E27FC236}">
                <a16:creationId xmlns:a16="http://schemas.microsoft.com/office/drawing/2014/main" id="{98CFE981-1360-407E-8EE5-22518ECAE3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6" y="1908175"/>
            <a:ext cx="4111625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97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62A8-3467-4628-827D-0C0A087F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Endpoint Firewalls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4EDF-7962-4877-96D1-275139679E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Useful for mitigating lateral movement by attacker </a:t>
            </a:r>
          </a:p>
          <a:p>
            <a:pPr lvl="1"/>
            <a:r>
              <a:rPr lang="en-US" dirty="0"/>
              <a:t>Block SMB</a:t>
            </a:r>
          </a:p>
          <a:p>
            <a:pPr lvl="1"/>
            <a:r>
              <a:rPr lang="en-US" dirty="0"/>
              <a:t>Log Failed Inbound Connections </a:t>
            </a:r>
          </a:p>
          <a:p>
            <a:r>
              <a:rPr lang="en-US" dirty="0"/>
              <a:t>Great opportunity for detection</a:t>
            </a:r>
          </a:p>
          <a:p>
            <a:pPr lvl="1"/>
            <a:r>
              <a:rPr lang="en-US" dirty="0"/>
              <a:t>Enable logging for IR</a:t>
            </a:r>
          </a:p>
          <a:p>
            <a:pPr marL="400050" lvl="1" indent="0">
              <a:buNone/>
            </a:pPr>
            <a:r>
              <a:rPr lang="en-US" sz="1400" dirty="0">
                <a:hlinkClick r:id="rId2"/>
              </a:rPr>
              <a:t>Restricting SMB-based lateral movement in a Windows environment </a:t>
            </a:r>
            <a:endParaRPr lang="en-US" sz="1400" dirty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Bonus </a:t>
            </a:r>
            <a:r>
              <a:rPr lang="en-US" sz="1600" dirty="0">
                <a:hlinkClick r:id="rId3"/>
              </a:rPr>
              <a:t>Active Directory Best Practices to Frustrate Attackers: Webcast &amp; Write-up</a:t>
            </a:r>
            <a:r>
              <a:rPr lang="en-US" sz="1600" dirty="0"/>
              <a:t> 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 </a:t>
            </a:r>
          </a:p>
        </p:txBody>
      </p:sp>
      <p:pic>
        <p:nvPicPr>
          <p:cNvPr id="13314" name="Picture 2" descr="Damn you windows firewall!! - Damn You Snow! | Meme Generator">
            <a:extLst>
              <a:ext uri="{FF2B5EF4-FFF2-40B4-BE49-F238E27FC236}">
                <a16:creationId xmlns:a16="http://schemas.microsoft.com/office/drawing/2014/main" id="{4607CFBD-2F08-4E35-B51D-914C395FA1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19" y="25352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25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0A86-A9F9-4586-94A8-57C4A09A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 of Least Privilege (PoLP)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ECC9-4B3D-4B5F-BA52-1A6E23BA5E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Limit the number of rights a user is granted</a:t>
            </a:r>
          </a:p>
          <a:p>
            <a:r>
              <a:rPr lang="en-US" dirty="0"/>
              <a:t>Only what is necessary to do their job</a:t>
            </a:r>
          </a:p>
          <a:p>
            <a:pPr marL="400050" lvl="1" indent="0">
              <a:buNone/>
            </a:pPr>
            <a:r>
              <a:rPr lang="en-US" sz="1200" dirty="0">
                <a:hlinkClick r:id="rId2"/>
              </a:rPr>
              <a:t>https://us-cert.cisa.gov/bsi/articles/knowledge/principles/least-privilege</a:t>
            </a:r>
            <a:r>
              <a:rPr lang="en-US" sz="12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526E5-8A8A-4D42-843D-1B12629013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“Every program and every privileged user of the system should operate using the least amount of privilege necessary to complete the job.”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— Jerome </a:t>
            </a:r>
            <a:r>
              <a:rPr lang="en-US" dirty="0" err="1"/>
              <a:t>Saltzer</a:t>
            </a:r>
            <a:r>
              <a:rPr lang="en-US" dirty="0"/>
              <a:t>, Communications of the ACM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F785886-64C2-4F0F-BF12-F266D28EB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491" y="4114107"/>
            <a:ext cx="3534874" cy="2630081"/>
          </a:xfrm>
          <a:prstGeom prst="rect">
            <a:avLst/>
          </a:prstGeom>
        </p:spPr>
      </p:pic>
      <p:pic>
        <p:nvPicPr>
          <p:cNvPr id="11266" name="Picture 2" descr="No Admin rights for you - soup nazi | Meme Generator">
            <a:extLst>
              <a:ext uri="{FF2B5EF4-FFF2-40B4-BE49-F238E27FC236}">
                <a16:creationId xmlns:a16="http://schemas.microsoft.com/office/drawing/2014/main" id="{14E5F1B6-CDF2-4CFB-9236-AABF1A59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35" y="361021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72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B420-B7B3-4511-A153-F3C4A0B0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E7D1B-952D-417A-A36D-7CE45D6ACF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Testing of mitigation and detection </a:t>
            </a:r>
          </a:p>
          <a:p>
            <a:r>
              <a:rPr lang="en-US" dirty="0"/>
              <a:t>Red Team vs Purple Team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The Difference Between Red, Blue, and Purple Teams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A Blue Team's Perspective on Red Team Hack Tools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>
                <a:hlinkClick r:id="rId4"/>
              </a:rPr>
              <a:t>Unicorn Evangelism: The Case for Purple Teaming | Kent </a:t>
            </a:r>
            <a:r>
              <a:rPr lang="en-US" dirty="0" err="1">
                <a:hlinkClick r:id="rId4"/>
              </a:rPr>
              <a:t>Icker</a:t>
            </a:r>
            <a:r>
              <a:rPr lang="en-US" dirty="0">
                <a:hlinkClick r:id="rId4"/>
              </a:rPr>
              <a:t> &amp; Jordan Drysdale | The Roundup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Picture 2" descr="What is OODA Loop?">
            <a:extLst>
              <a:ext uri="{FF2B5EF4-FFF2-40B4-BE49-F238E27FC236}">
                <a16:creationId xmlns:a16="http://schemas.microsoft.com/office/drawing/2014/main" id="{9B05BC0C-C9DA-44D5-95D8-C74BC78B3DF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54" y="1908175"/>
            <a:ext cx="4119930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19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A09C-A905-4FBB-BC32-FFC1164B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 and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64F0-D678-4F25-BB9D-DCD919788B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Links of further interest</a:t>
            </a:r>
          </a:p>
          <a:p>
            <a:r>
              <a:rPr lang="en-US" sz="1200" dirty="0">
                <a:hlinkClick r:id="rId2"/>
              </a:rPr>
              <a:t>Windows Firewall 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3"/>
              </a:rPr>
              <a:t>Containment Strategies</a:t>
            </a:r>
          </a:p>
          <a:p>
            <a:r>
              <a:rPr lang="en-US" sz="1200" dirty="0">
                <a:hlinkClick r:id="rId4"/>
              </a:rPr>
              <a:t>Principle of Least Privilege - PoLP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5"/>
              </a:rPr>
              <a:t>Microsoft LAPS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6"/>
              </a:rPr>
              <a:t>User Training</a:t>
            </a:r>
            <a:r>
              <a:rPr lang="en-US" sz="1200" dirty="0"/>
              <a:t> </a:t>
            </a:r>
            <a:endParaRPr lang="en-US" sz="1200" dirty="0">
              <a:solidFill>
                <a:schemeClr val="accent3">
                  <a:lumMod val="75000"/>
                </a:schemeClr>
              </a:solidFill>
              <a:hlinkClick r:id=""/>
            </a:endParaRPr>
          </a:p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  <a:hlinkClick r:id=""/>
              </a:rPr>
              <a:t>Data Analysis for Cyber Security 101: Detecting Lateral Movement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en-US" sz="1200" dirty="0">
                <a:hlinkClick r:id="rId7"/>
              </a:rPr>
              <a:t>Human-operated ransomware attacks: A preventable disaster</a:t>
            </a:r>
            <a:r>
              <a:rPr lang="en-US" sz="1200" dirty="0"/>
              <a:t> </a:t>
            </a:r>
          </a:p>
          <a:p>
            <a:pPr marL="0" indent="0">
              <a:buNone/>
            </a:pPr>
            <a:r>
              <a:rPr lang="en-US" sz="1200" b="1" dirty="0"/>
              <a:t>Videos of Interest</a:t>
            </a:r>
          </a:p>
          <a:p>
            <a:r>
              <a:rPr lang="en-US" sz="1200" dirty="0">
                <a:hlinkClick r:id="rId8"/>
              </a:rPr>
              <a:t>Eric Conrad - Build it Once, Build it Right: Architecting for Detection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9"/>
              </a:rPr>
              <a:t>Ryan Chapman - LOCKED OUT! Detecting, Preventing, &amp; Reacting to Human Operated Ransomware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10"/>
              </a:rPr>
              <a:t>SANS Threat Analysis Rundown - Ransomware with guest speaker Ryan Chapman</a:t>
            </a:r>
            <a:r>
              <a:rPr lang="en-US" sz="12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6E383-6DAD-42C6-AE2E-6311CCC9B8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b="1" dirty="0"/>
              <a:t>Ransomware Books</a:t>
            </a:r>
          </a:p>
          <a:p>
            <a:pPr algn="l"/>
            <a:r>
              <a:rPr lang="en-US" i="0" u="none" strike="noStrike" dirty="0">
                <a:solidFill>
                  <a:schemeClr val="tx1"/>
                </a:solidFill>
                <a:effectLst/>
              </a:rPr>
              <a:t>Ransomware Revealed: A Beginner’s Guide to Protecting and Recovering from Ransomware Attacks 1st ed. Edition 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ISBN-13:</a:t>
            </a: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> 978-1484242544</a:t>
            </a:r>
            <a:endParaRPr lang="en-US" i="0" u="none" strike="noStrike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i="0" u="none" strike="noStrike" dirty="0">
                <a:solidFill>
                  <a:schemeClr val="tx1"/>
                </a:solidFill>
                <a:effectLst/>
              </a:rPr>
              <a:t>Preventing Ransomware: Understand, prevent, and remediate ransomware attacks 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ISBN-13:</a:t>
            </a: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> 978-1788620604</a:t>
            </a:r>
            <a:endParaRPr lang="en-US" i="0" u="none" strike="noStrike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i="0" u="none" strike="noStrike" dirty="0">
                <a:solidFill>
                  <a:schemeClr val="tx1"/>
                </a:solidFill>
                <a:effectLst/>
              </a:rPr>
              <a:t>Preventing Digital Extortion: Mitigate ransomware, DDoS, and other cyber-extortion attacks 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ISBN-13:</a:t>
            </a: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> 978-1787120365</a:t>
            </a:r>
            <a:endParaRPr lang="en-US" i="0" u="none" strike="noStrike" dirty="0">
              <a:solidFill>
                <a:schemeClr val="tx1"/>
              </a:solidFill>
              <a:effectLst/>
            </a:endParaRPr>
          </a:p>
          <a:p>
            <a:r>
              <a:rPr lang="en-US" i="0" u="none" strike="noStrike" dirty="0">
                <a:solidFill>
                  <a:schemeClr val="tx1"/>
                </a:solidFill>
                <a:effectLst/>
              </a:rPr>
              <a:t>Ransomware Protection Playbook 1st Edition 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ISBN-13:</a:t>
            </a: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> 978-1119849124</a:t>
            </a:r>
            <a:endParaRPr lang="en-US" i="0" u="none" strike="noStrike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/>
            </a:r>
            <a:b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</a:b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/>
            </a:r>
            <a:b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</a:br>
            <a: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  <a:t/>
            </a:r>
            <a:br>
              <a:rPr lang="en-US" b="0" i="0" dirty="0">
                <a:solidFill>
                  <a:srgbClr val="0F1111"/>
                </a:solidFill>
                <a:effectLst/>
                <a:latin typeface="Amazon Ember"/>
              </a:rPr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67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4FB0-655B-441E-8F28-E37566CC9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to follow for more awesomeness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DA339-3935-4EA8-A8F2-579255F377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Eric Conrad </a:t>
            </a:r>
            <a:r>
              <a:rPr lang="en-US" b="0" i="0" dirty="0">
                <a:solidFill>
                  <a:srgbClr val="0070C0"/>
                </a:solidFill>
                <a:effectLst/>
                <a:hlinkClick r:id="rId2"/>
              </a:rPr>
              <a:t>@eric_conrad</a:t>
            </a:r>
            <a:endParaRPr lang="en-US" b="0" i="0" dirty="0">
              <a:solidFill>
                <a:srgbClr val="0070C0"/>
              </a:solidFill>
              <a:effectLst/>
            </a:endParaRPr>
          </a:p>
          <a:p>
            <a:r>
              <a:rPr lang="en-US" dirty="0">
                <a:solidFill>
                  <a:schemeClr val="tx1"/>
                </a:solidFill>
              </a:rPr>
              <a:t>Justin Henderson </a:t>
            </a:r>
            <a:r>
              <a:rPr lang="en-US" b="0" i="0" dirty="0">
                <a:solidFill>
                  <a:srgbClr val="0070C0"/>
                </a:solidFill>
                <a:effectLst/>
                <a:hlinkClick r:id="rId3"/>
              </a:rPr>
              <a:t>@SecurityMapper</a:t>
            </a:r>
            <a:r>
              <a:rPr lang="en-US" b="0" i="0" dirty="0">
                <a:solidFill>
                  <a:srgbClr val="0070C0"/>
                </a:solidFill>
                <a:effectLst/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</a:rPr>
              <a:t>Sean Metcalf  </a:t>
            </a:r>
            <a:r>
              <a:rPr lang="en-US" b="0" i="0" dirty="0">
                <a:solidFill>
                  <a:srgbClr val="0070C0"/>
                </a:solidFill>
                <a:effectLst/>
                <a:hlinkClick r:id="rId4"/>
              </a:rPr>
              <a:t>@PyroTek3</a:t>
            </a:r>
            <a:r>
              <a:rPr lang="en-US" b="0" i="0" dirty="0">
                <a:solidFill>
                  <a:srgbClr val="0070C0"/>
                </a:solidFill>
                <a:effectLst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Ryan Chapman </a:t>
            </a:r>
            <a:r>
              <a:rPr lang="en-US" dirty="0">
                <a:solidFill>
                  <a:srgbClr val="0070C0"/>
                </a:solidFill>
                <a:hlinkClick r:id="rId5"/>
              </a:rPr>
              <a:t>@rj_chap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Katie Nickels </a:t>
            </a:r>
            <a:r>
              <a:rPr lang="en-US" dirty="0">
                <a:solidFill>
                  <a:srgbClr val="0070C0"/>
                </a:solidFill>
                <a:hlinkClick r:id="rId6"/>
              </a:rPr>
              <a:t>@likethecoins 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Brian Krebs </a:t>
            </a:r>
            <a:r>
              <a:rPr lang="en-US" b="0" i="0" dirty="0">
                <a:solidFill>
                  <a:srgbClr val="6E767D"/>
                </a:solidFill>
                <a:effectLst/>
                <a:latin typeface="TwitterChirp"/>
                <a:hlinkClick r:id="rId7"/>
              </a:rPr>
              <a:t>@briankrebs </a:t>
            </a:r>
            <a:r>
              <a:rPr lang="en-US" b="0" i="0" dirty="0">
                <a:solidFill>
                  <a:srgbClr val="6E767D"/>
                </a:solidFill>
                <a:effectLst/>
                <a:latin typeface="TwitterChirp"/>
              </a:rPr>
              <a:t> </a:t>
            </a:r>
            <a:endParaRPr lang="en-US" b="0" i="0" dirty="0">
              <a:solidFill>
                <a:srgbClr val="0070C0"/>
              </a:solidFill>
              <a:effectLst/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</a:rPr>
              <a:t>Vitali Kremez </a:t>
            </a:r>
            <a:r>
              <a:rPr lang="en-US" i="0" dirty="0">
                <a:solidFill>
                  <a:srgbClr val="D9D9D9"/>
                </a:solidFill>
                <a:effectLst/>
                <a:hlinkClick r:id="rId8"/>
              </a:rPr>
              <a:t>@VK_Intel</a:t>
            </a:r>
            <a:r>
              <a:rPr lang="en-US" i="0" dirty="0">
                <a:solidFill>
                  <a:srgbClr val="D9D9D9"/>
                </a:solidFill>
                <a:effectLst/>
              </a:rPr>
              <a:t> </a:t>
            </a:r>
          </a:p>
          <a:p>
            <a:r>
              <a:rPr lang="en-US" i="0" dirty="0">
                <a:solidFill>
                  <a:schemeClr val="tx1"/>
                </a:solidFill>
                <a:effectLst/>
              </a:rPr>
              <a:t>Florian Roth </a:t>
            </a:r>
            <a:r>
              <a:rPr lang="en-US" i="0" dirty="0">
                <a:solidFill>
                  <a:srgbClr val="D9D9D9"/>
                </a:solidFill>
                <a:effectLst/>
                <a:hlinkClick r:id="rId9"/>
              </a:rPr>
              <a:t>@cyb3rops</a:t>
            </a:r>
            <a:endParaRPr lang="en-US" i="0" dirty="0">
              <a:solidFill>
                <a:srgbClr val="0070C0"/>
              </a:solidFill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Eureka Process on Twitter: &amp;quot;Finish this week off strong! 😃 #funnyfriday  #meme #msp #teameurekaprocess #wearetheexperts #business #process #lol… &amp;quot;">
            <a:extLst>
              <a:ext uri="{FF2B5EF4-FFF2-40B4-BE49-F238E27FC236}">
                <a16:creationId xmlns:a16="http://schemas.microsoft.com/office/drawing/2014/main" id="{8D8A7133-AB55-4F9B-A845-C5A0553B94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112226"/>
            <a:ext cx="4824412" cy="37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45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B8A5-EF62-4AA9-B136-F7B384B8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5ED8-11D7-4CBF-AF78-3F8DCCFE2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0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93C3-6F28-4B9E-B0AE-C017B615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D-Day Minus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25E72-215F-48E6-B7C5-6D89BFAB8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1585665"/>
            <a:ext cx="7496961" cy="4724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85A62-5740-4D67-8FA6-17F98B4D66B7}"/>
              </a:ext>
            </a:extLst>
          </p:cNvPr>
          <p:cNvSpPr txBox="1"/>
          <p:nvPr/>
        </p:nvSpPr>
        <p:spPr>
          <a:xfrm>
            <a:off x="1052198" y="6310313"/>
            <a:ext cx="790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https://pixabay.com/photos/teamwork-cooperation-brainstorming-3213924/</a:t>
            </a:r>
          </a:p>
        </p:txBody>
      </p:sp>
    </p:spTree>
    <p:extLst>
      <p:ext uri="{BB962C8B-B14F-4D97-AF65-F5344CB8AC3E}">
        <p14:creationId xmlns:p14="http://schemas.microsoft.com/office/powerpoint/2010/main" val="1914192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5675-DDC7-5D4B-ACFC-FC1294EE8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 BS! Ransomware: Everything You Need to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326F-4784-F942-9CB4-6B184859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Responding to an Attack</a:t>
            </a:r>
          </a:p>
        </p:txBody>
      </p:sp>
    </p:spTree>
    <p:extLst>
      <p:ext uri="{BB962C8B-B14F-4D97-AF65-F5344CB8AC3E}">
        <p14:creationId xmlns:p14="http://schemas.microsoft.com/office/powerpoint/2010/main" val="474223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C2F82C5-A6D0-4F4C-8D52-DC533E4A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US" dirty="0"/>
              <a:t>It’s bound to happen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E4342C-79FD-7F40-983C-3B50C08C1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2612014"/>
            <a:ext cx="4824412" cy="2703947"/>
          </a:xfrm>
        </p:spPr>
      </p:pic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E3BC84A8-4D9A-624F-9CFB-45055BA03B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55700" y="2657376"/>
            <a:ext cx="4824413" cy="2613223"/>
          </a:xfrm>
        </p:spPr>
      </p:pic>
    </p:spTree>
    <p:extLst>
      <p:ext uri="{BB962C8B-B14F-4D97-AF65-F5344CB8AC3E}">
        <p14:creationId xmlns:p14="http://schemas.microsoft.com/office/powerpoint/2010/main" val="12073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5ADD-4F46-B046-AC6A-BA57F8A4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Until you have experienced something like this, you don’t realize just what can happen, just how serious it can be.</a:t>
            </a:r>
            <a:br>
              <a:rPr lang="en-US" dirty="0"/>
            </a:br>
            <a:r>
              <a:rPr lang="en-US" dirty="0"/>
              <a:t>I had no intuitive idea on how to move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19390-C4BC-994C-BEDC-EF2B6BDB30D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Maersk CEO Soren Skou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C0DDE-A22E-D84D-9328-B05382E78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Response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NIST publication 800-61 Computer Security Incident Handling Guide</a:t>
            </a:r>
          </a:p>
          <a:p>
            <a:r>
              <a:rPr lang="en-US" dirty="0"/>
              <a:t>Four phase approach to incident handling</a:t>
            </a:r>
          </a:p>
          <a:p>
            <a:r>
              <a:rPr lang="en-US" dirty="0"/>
              <a:t>Preparation</a:t>
            </a:r>
          </a:p>
          <a:p>
            <a:r>
              <a:rPr lang="en-US" dirty="0"/>
              <a:t>Detection and Analysis</a:t>
            </a:r>
          </a:p>
          <a:p>
            <a:r>
              <a:rPr lang="en-US" dirty="0"/>
              <a:t>Containment, Eradication, and Recovery</a:t>
            </a:r>
          </a:p>
          <a:p>
            <a:r>
              <a:rPr lang="en-US" dirty="0"/>
              <a:t>Post-Incident Activity</a:t>
            </a:r>
          </a:p>
          <a:p>
            <a:r>
              <a:rPr lang="en-US" dirty="0"/>
              <a:t>Some activities in different phases my happen simultaneously</a:t>
            </a:r>
          </a:p>
          <a:p>
            <a:r>
              <a:rPr lang="en-US" dirty="0"/>
              <a:t>Frameworks are available from other organizations such as SANS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31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prepared to respond to an incident is critical</a:t>
            </a:r>
          </a:p>
          <a:p>
            <a:r>
              <a:rPr lang="en-US" dirty="0"/>
              <a:t>Prepare plans for common types of cyber incidents</a:t>
            </a:r>
          </a:p>
          <a:p>
            <a:r>
              <a:rPr lang="en-US" dirty="0"/>
              <a:t>Impossible to prepare for every type of attack</a:t>
            </a:r>
          </a:p>
          <a:p>
            <a:r>
              <a:rPr lang="en-US" dirty="0"/>
              <a:t>Incidents not properly responded to can lead to ransomware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ackboard with white writing&#10;&#10;Description automatically generated with medium confidence">
            <a:extLst>
              <a:ext uri="{FF2B5EF4-FFF2-40B4-BE49-F238E27FC236}">
                <a16:creationId xmlns:a16="http://schemas.microsoft.com/office/drawing/2014/main" id="{C0A478A2-862A-BA42-8D82-12818B6F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36" y="4157132"/>
            <a:ext cx="48768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1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anchor="ctr">
            <a:normAutofit/>
          </a:bodyPr>
          <a:lstStyle/>
          <a:p>
            <a:r>
              <a:rPr lang="en-US" dirty="0"/>
              <a:t>Preparation Phase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BA670D-7AA7-463C-B9CD-D157A19DFE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54954" y="1918252"/>
          <a:ext cx="8825659" cy="410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4108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E809-D9FF-284F-8633-8780E0F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Checklists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22F17-ED35-FC43-9299-91FA91C54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Non-technical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A9F71-49BD-DD4C-A4DC-1D2CFD590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Plan communications methods</a:t>
            </a:r>
          </a:p>
          <a:p>
            <a:r>
              <a:rPr lang="en-US" dirty="0"/>
              <a:t>Update call trees / on-call rotations</a:t>
            </a:r>
          </a:p>
          <a:p>
            <a:r>
              <a:rPr lang="en-US" dirty="0"/>
              <a:t>Network diagrams</a:t>
            </a:r>
          </a:p>
          <a:p>
            <a:r>
              <a:rPr lang="en-US" dirty="0"/>
              <a:t>System documentation</a:t>
            </a:r>
          </a:p>
          <a:p>
            <a:r>
              <a:rPr lang="en-US" dirty="0"/>
              <a:t>Temporary ”War room”</a:t>
            </a:r>
          </a:p>
          <a:p>
            <a:r>
              <a:rPr lang="en-US" dirty="0"/>
              <a:t>CSIRT member list</a:t>
            </a:r>
          </a:p>
          <a:p>
            <a:r>
              <a:rPr lang="en-US" dirty="0"/>
              <a:t>Keep </a:t>
            </a:r>
            <a:r>
              <a:rPr lang="en-US"/>
              <a:t>offline copies of all of these!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514AB-B5B7-E046-A3D8-C53F6F7B4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Technical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7ECE6-C9D9-E749-8413-798CF8709A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Incident reporting software</a:t>
            </a:r>
          </a:p>
          <a:p>
            <a:r>
              <a:rPr lang="en-US" dirty="0"/>
              <a:t>Forensic workstations</a:t>
            </a:r>
          </a:p>
          <a:p>
            <a:r>
              <a:rPr lang="en-US" dirty="0"/>
              <a:t>Laptops</a:t>
            </a:r>
          </a:p>
          <a:p>
            <a:r>
              <a:rPr lang="en-US" dirty="0"/>
              <a:t>Forensics software</a:t>
            </a:r>
          </a:p>
          <a:p>
            <a:r>
              <a:rPr lang="en-US" dirty="0"/>
              <a:t>Adapters, cables, tools</a:t>
            </a:r>
          </a:p>
          <a:p>
            <a:r>
              <a:rPr lang="en-US" dirty="0"/>
              <a:t>Networking equipment</a:t>
            </a:r>
          </a:p>
          <a:p>
            <a:r>
              <a:rPr lang="en-US" dirty="0"/>
              <a:t>Blank removable media</a:t>
            </a:r>
          </a:p>
          <a:p>
            <a:r>
              <a:rPr lang="en-US" dirty="0"/>
              <a:t>Clean OS images</a:t>
            </a:r>
          </a:p>
        </p:txBody>
      </p:sp>
    </p:spTree>
    <p:extLst>
      <p:ext uri="{BB962C8B-B14F-4D97-AF65-F5344CB8AC3E}">
        <p14:creationId xmlns:p14="http://schemas.microsoft.com/office/powerpoint/2010/main" val="1246305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prepared to speak with the media, regulatory bodies, and law enforcement</a:t>
            </a:r>
          </a:p>
          <a:p>
            <a:r>
              <a:rPr lang="en-US" dirty="0"/>
              <a:t>Consider retaining Incident Response company/service</a:t>
            </a:r>
          </a:p>
          <a:p>
            <a:r>
              <a:rPr lang="en-US" dirty="0"/>
              <a:t>Cyber insurance companies can also assist with response</a:t>
            </a:r>
          </a:p>
          <a:p>
            <a:r>
              <a:rPr lang="en-US" dirty="0"/>
              <a:t>Federal, State or Local law enforcement may also help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53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ways to be made aware of a ransomware incident</a:t>
            </a:r>
          </a:p>
          <a:p>
            <a:r>
              <a:rPr lang="en-US" dirty="0"/>
              <a:t>End user reported issue</a:t>
            </a:r>
          </a:p>
          <a:p>
            <a:r>
              <a:rPr lang="en-US" dirty="0"/>
              <a:t>Ransom notes</a:t>
            </a:r>
          </a:p>
          <a:p>
            <a:r>
              <a:rPr lang="en-US" dirty="0"/>
              <a:t>AV / EDR or SIEM tool alerts</a:t>
            </a:r>
          </a:p>
          <a:p>
            <a:r>
              <a:rPr lang="en-US" dirty="0"/>
              <a:t>Threat intelligence or law enforcement notifications</a:t>
            </a:r>
          </a:p>
          <a:p>
            <a:r>
              <a:rPr lang="en-US" dirty="0"/>
              <a:t>Malware operators will often sell access to networks.  Seeing these advertisements can be a good way to prevent further action being taken.</a:t>
            </a:r>
          </a:p>
          <a:p>
            <a:r>
              <a:rPr lang="en-US" dirty="0"/>
              <a:t>Once it is confirmed that there is a ransomware event, consider contacting law enforcement, retained IR company, or cyber insurance.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44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Identifying the type of malware can be very helpful in understanding how it will behave and what response is recommended</a:t>
            </a:r>
          </a:p>
          <a:p>
            <a:r>
              <a:rPr lang="en-US" dirty="0"/>
              <a:t>Determine the entire scope of infection</a:t>
            </a:r>
          </a:p>
          <a:p>
            <a:r>
              <a:rPr lang="en-US" dirty="0"/>
              <a:t>Initial infection vector must be identified to prevent re-infection</a:t>
            </a:r>
          </a:p>
          <a:p>
            <a:r>
              <a:rPr lang="en-US" dirty="0"/>
              <a:t>Sometimes other malware involved as initial entry point</a:t>
            </a:r>
          </a:p>
          <a:p>
            <a:r>
              <a:rPr lang="en-US" dirty="0"/>
              <a:t>MSP can also be an infection vector</a:t>
            </a:r>
          </a:p>
          <a:p>
            <a:r>
              <a:rPr lang="en-US" dirty="0"/>
              <a:t>Identify whether data exfiltration has occurred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0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7335-F272-438B-B118-514B5225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B565E-299C-48C5-AF1B-264B7060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74" y="1565596"/>
            <a:ext cx="9144000" cy="480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E740C-FC60-442E-972F-4A46A8B5B3D9}"/>
              </a:ext>
            </a:extLst>
          </p:cNvPr>
          <p:cNvSpPr txBox="1"/>
          <p:nvPr/>
        </p:nvSpPr>
        <p:spPr>
          <a:xfrm>
            <a:off x="1154954" y="6330479"/>
            <a:ext cx="7989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https://pixabay.com/photos/ransomware-cybersecurity-cyber-3998798/</a:t>
            </a:r>
          </a:p>
        </p:txBody>
      </p:sp>
    </p:spTree>
    <p:extLst>
      <p:ext uri="{BB962C8B-B14F-4D97-AF65-F5344CB8AC3E}">
        <p14:creationId xmlns:p14="http://schemas.microsoft.com/office/powerpoint/2010/main" val="2169641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caught early on, containing the infection can greatly reduce the overall impact</a:t>
            </a:r>
          </a:p>
          <a:p>
            <a:r>
              <a:rPr lang="en-US" dirty="0"/>
              <a:t>Isolate infected systems in a coordinated manner (more on how later)</a:t>
            </a:r>
          </a:p>
          <a:p>
            <a:r>
              <a:rPr lang="en-US" dirty="0"/>
              <a:t>Use out of band communications.  The attacker may be monitoring email or other online forms of communication</a:t>
            </a:r>
          </a:p>
          <a:p>
            <a:r>
              <a:rPr lang="en-US" dirty="0"/>
              <a:t>Taking file shares or even the entire network offline should be considered</a:t>
            </a:r>
          </a:p>
          <a:p>
            <a:r>
              <a:rPr lang="en-US" dirty="0"/>
              <a:t>Consider taking any remote entry points such as VPNs offline until the incident is contained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48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E809-D9FF-284F-8633-8780E0F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22F17-ED35-FC43-9299-91FA91C54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EDR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A9F71-49BD-DD4C-A4DC-1D2CFD590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network contain functionality to isolate systems</a:t>
            </a:r>
          </a:p>
          <a:p>
            <a:r>
              <a:rPr lang="en-US" dirty="0"/>
              <a:t>Disable execution of known ransomware binaries</a:t>
            </a:r>
          </a:p>
          <a:p>
            <a:r>
              <a:rPr lang="en-US" dirty="0"/>
              <a:t>Gather forensic information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514AB-B5B7-E046-A3D8-C53F6F7B4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Without EDR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7ECE6-C9D9-E749-8413-798CF8709A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Remove infected devices from the network</a:t>
            </a:r>
          </a:p>
          <a:p>
            <a:r>
              <a:rPr lang="en-US" dirty="0"/>
              <a:t>If network contain impossible, hibernate or power off systems</a:t>
            </a:r>
          </a:p>
          <a:p>
            <a:r>
              <a:rPr lang="en-US" dirty="0"/>
              <a:t>Gather forensic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15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A91-949E-8A46-BC77-88D51D78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8469A-88EC-8640-A726-947AE3DFC7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Reset passwords on any compromised accounts</a:t>
            </a:r>
          </a:p>
          <a:p>
            <a:r>
              <a:rPr lang="en-US" dirty="0"/>
              <a:t>Remove any emails with malware from all user mailboxes</a:t>
            </a:r>
          </a:p>
          <a:p>
            <a:r>
              <a:rPr lang="en-US" dirty="0"/>
              <a:t>Re-install operating systems on infected systems from trusted sources</a:t>
            </a:r>
          </a:p>
          <a:p>
            <a:r>
              <a:rPr lang="en-US" dirty="0"/>
              <a:t>Reset passwords on any affected system</a:t>
            </a:r>
          </a:p>
          <a:p>
            <a:r>
              <a:rPr lang="en-US" dirty="0"/>
              <a:t>Consider organization wide password resets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A4EB0-29FD-1D4D-8326-0377272F94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Remove any persistence mechanisms</a:t>
            </a:r>
          </a:p>
          <a:p>
            <a:r>
              <a:rPr lang="en-US" dirty="0"/>
              <a:t>Remove malware implants (Metasploit, Cobalt Strike, etc.)</a:t>
            </a:r>
          </a:p>
          <a:p>
            <a:r>
              <a:rPr lang="en-US" dirty="0"/>
              <a:t>EDR tools can make this easier</a:t>
            </a:r>
          </a:p>
          <a:p>
            <a:r>
              <a:rPr lang="en-US" dirty="0"/>
              <a:t>Patch any vulnerabilities on internet facing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15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Restore data from backup starting with most critical systems</a:t>
            </a:r>
          </a:p>
          <a:p>
            <a:r>
              <a:rPr lang="en-US" dirty="0"/>
              <a:t>If restore is impossible, attempt to obtain decryption keys.  Law enforcement or fusion centers sometimes have them</a:t>
            </a:r>
          </a:p>
          <a:p>
            <a:r>
              <a:rPr lang="en-US" dirty="0"/>
              <a:t>If possible, do NOT pay the ransom</a:t>
            </a:r>
          </a:p>
          <a:p>
            <a:r>
              <a:rPr lang="en-US" dirty="0"/>
              <a:t>Certain scenarios you may be forced to pay (hospital with lives at risk, company survival uncertain)</a:t>
            </a:r>
          </a:p>
          <a:p>
            <a:r>
              <a:rPr lang="en-US" dirty="0"/>
              <a:t>Paying does not guarantee recovery of your data</a:t>
            </a:r>
          </a:p>
          <a:p>
            <a:r>
              <a:rPr lang="en-US" dirty="0"/>
              <a:t>Negotiate the payment.  There are even services to assist with this.</a:t>
            </a:r>
          </a:p>
          <a:p>
            <a:r>
              <a:rPr lang="en-US" dirty="0"/>
              <a:t>Another option is to just lose the data if it is not mission critical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4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Incident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Notification of data breach</a:t>
            </a:r>
          </a:p>
          <a:p>
            <a:r>
              <a:rPr lang="en-US" dirty="0"/>
              <a:t>Other regulatory reporting requirements</a:t>
            </a:r>
          </a:p>
          <a:p>
            <a:r>
              <a:rPr lang="en-US" dirty="0"/>
              <a:t>Lessons learned in response activities and general security practices</a:t>
            </a:r>
          </a:p>
          <a:p>
            <a:r>
              <a:rPr lang="en-US" dirty="0"/>
              <a:t>Update technical controls and processes to prevent future occurrences</a:t>
            </a:r>
          </a:p>
          <a:p>
            <a:r>
              <a:rPr lang="en-US" dirty="0"/>
              <a:t>Share indicators of compromise (IOCs) with law enforcement and fusion centers (ISACs, CISA, etc.)</a:t>
            </a:r>
          </a:p>
          <a:p>
            <a:r>
              <a:rPr lang="en-US" dirty="0"/>
              <a:t>Share other lessons learned to benefit the community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40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5675-DDC7-5D4B-ACFC-FC1294EE8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69060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326F-4784-F942-9CB4-6B184859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99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4" y="642075"/>
            <a:ext cx="8761413" cy="4341910"/>
          </a:xfrm>
        </p:spPr>
        <p:txBody>
          <a:bodyPr/>
          <a:lstStyle/>
          <a:p>
            <a:pPr algn="ctr"/>
            <a:r>
              <a:rPr lang="en-US" dirty="0" smtClean="0"/>
              <a:t>NO BS!</a:t>
            </a:r>
            <a:br>
              <a:rPr lang="en-US" dirty="0" smtClean="0"/>
            </a:br>
            <a:r>
              <a:rPr lang="en-US" dirty="0" smtClean="0"/>
              <a:t>Ransomware: Everything You Need to Know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4: A Decision Makers Checklist</a:t>
            </a:r>
            <a:br>
              <a:rPr lang="en-US" dirty="0" smtClean="0"/>
            </a:br>
            <a:r>
              <a:rPr lang="en-US" dirty="0" smtClean="0"/>
              <a:t>Things To Ask IT and </a:t>
            </a:r>
            <a:br>
              <a:rPr lang="en-US" dirty="0" smtClean="0"/>
            </a:br>
            <a:r>
              <a:rPr lang="en-US" dirty="0" smtClean="0"/>
              <a:t>Things You Should Hear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4954" y="5657225"/>
            <a:ext cx="8761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 Frederickson, MS, MBA, CISSP, CISA, ECSA,CASP+</a:t>
            </a:r>
          </a:p>
          <a:p>
            <a:r>
              <a:rPr lang="en-US" dirty="0" smtClean="0">
                <a:hlinkClick r:id="rId2"/>
              </a:rPr>
              <a:t>mfrederickson@crsd.org</a:t>
            </a:r>
            <a:endParaRPr lang="en-US" dirty="0" smtClean="0"/>
          </a:p>
          <a:p>
            <a:r>
              <a:rPr lang="en-US" dirty="0" smtClean="0"/>
              <a:t>215-944-1092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86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3174257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The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36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or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B08C-1A97-2541-BB28-F9B6AC950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are you?</a:t>
            </a:r>
          </a:p>
          <a:p>
            <a:pPr lvl="1"/>
            <a:r>
              <a:rPr lang="en-US" dirty="0" smtClean="0"/>
              <a:t>What is your position in the organization?</a:t>
            </a:r>
          </a:p>
          <a:p>
            <a:pPr lvl="1"/>
            <a:r>
              <a:rPr lang="en-US" dirty="0" smtClean="0"/>
              <a:t>What are you RESPONSIBLE for?</a:t>
            </a:r>
          </a:p>
          <a:p>
            <a:pPr lvl="1"/>
            <a:r>
              <a:rPr lang="en-US" dirty="0" smtClean="0"/>
              <a:t>What AUTHORITY do you have?</a:t>
            </a:r>
          </a:p>
          <a:p>
            <a:endParaRPr lang="en-US" dirty="0" smtClean="0"/>
          </a:p>
          <a:p>
            <a:r>
              <a:rPr lang="en-US" dirty="0" smtClean="0"/>
              <a:t>What is acceptable to you?</a:t>
            </a:r>
          </a:p>
          <a:p>
            <a:pPr lvl="1"/>
            <a:r>
              <a:rPr lang="en-US" dirty="0" smtClean="0"/>
              <a:t>Breach or no breach?</a:t>
            </a:r>
          </a:p>
          <a:p>
            <a:pPr lvl="1"/>
            <a:r>
              <a:rPr lang="en-US" dirty="0" smtClean="0"/>
              <a:t>Ransomware or no-ransomware</a:t>
            </a:r>
          </a:p>
          <a:p>
            <a:pPr lvl="1"/>
            <a:r>
              <a:rPr lang="en-US" dirty="0" smtClean="0"/>
              <a:t>Doing ok or doing your best?</a:t>
            </a:r>
          </a:p>
          <a:p>
            <a:endParaRPr lang="en-US" dirty="0" smtClean="0"/>
          </a:p>
          <a:p>
            <a:r>
              <a:rPr lang="en-US" dirty="0" smtClean="0"/>
              <a:t>What is your budget?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03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3174257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The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12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4615EE-9A41-4727-9A66-F088C369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60" y="0"/>
            <a:ext cx="759628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714A3C-574D-4D0B-9184-D0D3E7798577}"/>
              </a:ext>
            </a:extLst>
          </p:cNvPr>
          <p:cNvSpPr txBox="1"/>
          <p:nvPr/>
        </p:nvSpPr>
        <p:spPr>
          <a:xfrm>
            <a:off x="2297859" y="6488668"/>
            <a:ext cx="8087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https://threatpost.com/accenture-lockbit-ransomware-attack/168594/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F5B343-2667-4897-8753-EC87F981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8" y="990991"/>
            <a:ext cx="8761413" cy="706964"/>
          </a:xfrm>
        </p:spPr>
        <p:txBody>
          <a:bodyPr/>
          <a:lstStyle/>
          <a:p>
            <a:r>
              <a:rPr lang="en-US" dirty="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1219718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Your Head On Straight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Are you doing the right things?</a:t>
            </a:r>
          </a:p>
          <a:p>
            <a:pPr lvl="1"/>
            <a:r>
              <a:rPr lang="en-US" dirty="0" smtClean="0"/>
              <a:t>The strategic question</a:t>
            </a:r>
          </a:p>
          <a:p>
            <a:endParaRPr lang="en-US" dirty="0" smtClean="0"/>
          </a:p>
          <a:p>
            <a:r>
              <a:rPr lang="en-US" dirty="0" smtClean="0"/>
              <a:t>Are we doing them the right way?</a:t>
            </a:r>
          </a:p>
          <a:p>
            <a:pPr lvl="1"/>
            <a:r>
              <a:rPr lang="en-US" dirty="0" smtClean="0"/>
              <a:t>The architecture question</a:t>
            </a:r>
          </a:p>
          <a:p>
            <a:endParaRPr lang="en-US" dirty="0" smtClean="0"/>
          </a:p>
          <a:p>
            <a:r>
              <a:rPr lang="en-US" dirty="0" smtClean="0"/>
              <a:t>Are we getting them done well?</a:t>
            </a:r>
          </a:p>
          <a:p>
            <a:pPr lvl="1"/>
            <a:r>
              <a:rPr lang="en-US" dirty="0" smtClean="0"/>
              <a:t>The delivery question</a:t>
            </a:r>
          </a:p>
          <a:p>
            <a:endParaRPr lang="en-US" dirty="0" smtClean="0"/>
          </a:p>
          <a:p>
            <a:r>
              <a:rPr lang="en-US" dirty="0" smtClean="0"/>
              <a:t>Are we getting the benefits?</a:t>
            </a:r>
          </a:p>
          <a:p>
            <a:pPr lvl="1"/>
            <a:r>
              <a:rPr lang="en-US" dirty="0" smtClean="0"/>
              <a:t>The value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1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3174257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The Questions 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30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Perimeter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The perimeter is the barrier between your network and everything else.  Typically this involves firewalls, routers, intrusion detection/prevention devices, etc.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71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</a:t>
            </a:r>
            <a:r>
              <a:rPr lang="en-US" dirty="0"/>
              <a:t>we using a Next Generation Firewall?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Deep packet inspection (ask if it is turned on)</a:t>
            </a:r>
          </a:p>
          <a:p>
            <a:pPr lvl="1"/>
            <a:r>
              <a:rPr lang="en-US" dirty="0" smtClean="0"/>
              <a:t>Behavioral analysis (ask how often it’s updated, where the feeds come from, and how often it’s verified)</a:t>
            </a:r>
          </a:p>
          <a:p>
            <a:pPr lvl="1"/>
            <a:r>
              <a:rPr lang="en-US" dirty="0" smtClean="0"/>
              <a:t>Intrusion detection/prevention (ask when and how often this is tested/updated)</a:t>
            </a:r>
          </a:p>
          <a:p>
            <a:pPr lvl="1"/>
            <a:r>
              <a:rPr lang="en-US" dirty="0" smtClean="0"/>
              <a:t>Application level inspection (ask for a list of the applications detected and percentage of bandwidth used) 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47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Network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Includes all aspects of network monitoring and configuration.  This includes routers, switches, Virtual Local Area Networks (VLANs), etc.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09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Actively Monitoring Our Network?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Baseline: we know what normal traffic looks like, so we can detect what abnormal looks like</a:t>
            </a:r>
          </a:p>
          <a:p>
            <a:pPr lvl="1"/>
            <a:r>
              <a:rPr lang="en-US" dirty="0" smtClean="0"/>
              <a:t>Inventory: we know what devices connect to our network, when they connect, and where they go/what they do</a:t>
            </a:r>
          </a:p>
          <a:p>
            <a:pPr lvl="1"/>
            <a:r>
              <a:rPr lang="en-US" dirty="0" smtClean="0"/>
              <a:t>Audit trail: we maintain records of traffic and devices so we can see what happened in the past</a:t>
            </a:r>
          </a:p>
          <a:p>
            <a:pPr lvl="1"/>
            <a:r>
              <a:rPr lang="en-US" dirty="0" smtClean="0"/>
              <a:t>Types: we know what types of devices we own, and can see what connects, so we know what the anomalies are</a:t>
            </a:r>
          </a:p>
          <a:p>
            <a:pPr lvl="1"/>
            <a:r>
              <a:rPr lang="en-US" dirty="0" smtClean="0"/>
              <a:t>We know who to contact, and what to do when we see anomalies – we have an incident identification and response plan in 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11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Identity and Access Management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</a:t>
            </a:r>
            <a:r>
              <a:rPr lang="en-US" dirty="0" smtClean="0"/>
              <a:t>Includes </a:t>
            </a:r>
            <a:r>
              <a:rPr lang="en-US" dirty="0"/>
              <a:t>user provisioning, password controls, Access Control Lists (ACL), etc.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39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have strong identity standards?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Regular audits of accounts – we delete accounts that are no longer needed, and we audit for access privileges – folks should only get to what they need</a:t>
            </a:r>
          </a:p>
          <a:p>
            <a:pPr lvl="1"/>
            <a:r>
              <a:rPr lang="en-US" dirty="0" smtClean="0"/>
              <a:t>We enforce the use of strong pass phrases </a:t>
            </a:r>
          </a:p>
          <a:p>
            <a:pPr lvl="1"/>
            <a:r>
              <a:rPr lang="en-US" dirty="0" smtClean="0"/>
              <a:t>We use a strong, single-sign on service, that uses MFA</a:t>
            </a:r>
          </a:p>
          <a:p>
            <a:pPr lvl="1"/>
            <a:r>
              <a:rPr lang="en-US" dirty="0" smtClean="0"/>
              <a:t>We use Access Control Lists to limit access to resources</a:t>
            </a:r>
          </a:p>
          <a:p>
            <a:pPr lvl="1"/>
            <a:r>
              <a:rPr lang="en-US" dirty="0" smtClean="0"/>
              <a:t>We practice least privilege – people only have access to the resources they need</a:t>
            </a:r>
          </a:p>
          <a:p>
            <a:pPr lvl="1"/>
            <a:r>
              <a:rPr lang="en-US" dirty="0" smtClean="0"/>
              <a:t>We practice:</a:t>
            </a:r>
          </a:p>
          <a:p>
            <a:pPr lvl="2"/>
            <a:r>
              <a:rPr lang="en-US" dirty="0" smtClean="0"/>
              <a:t>Privileged Account Management</a:t>
            </a:r>
          </a:p>
          <a:p>
            <a:pPr lvl="2"/>
            <a:r>
              <a:rPr lang="en-US" dirty="0" smtClean="0"/>
              <a:t>Identity Administration</a:t>
            </a:r>
          </a:p>
          <a:p>
            <a:pPr lvl="2"/>
            <a:r>
              <a:rPr lang="en-US" dirty="0" smtClean="0"/>
              <a:t>User Activity Monitoring</a:t>
            </a:r>
          </a:p>
          <a:p>
            <a:pPr lvl="2"/>
            <a:r>
              <a:rPr lang="en-US" dirty="0" smtClean="0"/>
              <a:t>Access Governance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58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Backups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Includes classifying information and setting backup and recovery times, etc.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09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recover from a disaster or attack?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Local encrypted backups for quick common recovery items (accidental file deletes, etc.)</a:t>
            </a:r>
          </a:p>
          <a:p>
            <a:pPr lvl="1"/>
            <a:r>
              <a:rPr lang="en-US" dirty="0" smtClean="0"/>
              <a:t>We have local backups, and copies in the cloud</a:t>
            </a:r>
          </a:p>
          <a:p>
            <a:pPr lvl="1"/>
            <a:r>
              <a:rPr lang="en-US" dirty="0" smtClean="0"/>
              <a:t>We have immutable backups (the only way to recover from ransomware)</a:t>
            </a:r>
          </a:p>
          <a:p>
            <a:pPr lvl="1"/>
            <a:r>
              <a:rPr lang="en-US" dirty="0" smtClean="0"/>
              <a:t>We test and document our backups regularly (and ask to see the documentation)</a:t>
            </a:r>
          </a:p>
          <a:p>
            <a:pPr lvl="1"/>
            <a:r>
              <a:rPr lang="en-US" dirty="0" smtClean="0"/>
              <a:t>We run simulations so we know what to do</a:t>
            </a:r>
          </a:p>
          <a:p>
            <a:pPr lvl="1"/>
            <a:r>
              <a:rPr lang="en-US" dirty="0" smtClean="0"/>
              <a:t>We follow the 3-2-1 backup strategy</a:t>
            </a:r>
          </a:p>
          <a:p>
            <a:pPr lvl="2"/>
            <a:r>
              <a:rPr lang="en-US" dirty="0" smtClean="0"/>
              <a:t>3 copies of your production data (ability to fully recover)</a:t>
            </a:r>
          </a:p>
          <a:p>
            <a:pPr lvl="2"/>
            <a:r>
              <a:rPr lang="en-US" dirty="0" smtClean="0"/>
              <a:t>2 different media types (disk and cloud)</a:t>
            </a:r>
          </a:p>
          <a:p>
            <a:pPr lvl="2"/>
            <a:r>
              <a:rPr lang="en-US" dirty="0" smtClean="0"/>
              <a:t>1 copy off-site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4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F4A1-7767-46A2-85D1-05F9050A1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has the human cost been of Ransomware?</a:t>
            </a:r>
          </a:p>
        </p:txBody>
      </p:sp>
    </p:spTree>
    <p:extLst>
      <p:ext uri="{BB962C8B-B14F-4D97-AF65-F5344CB8AC3E}">
        <p14:creationId xmlns:p14="http://schemas.microsoft.com/office/powerpoint/2010/main" val="2266711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End Point Protection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Includes all aspects of maintaining security on the endpoints, which includes computers, servers, printers, etc.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839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are we protecting ourselves from end-point compromises?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We use current anti-virus/malware protection</a:t>
            </a:r>
          </a:p>
          <a:p>
            <a:pPr lvl="2"/>
            <a:r>
              <a:rPr lang="en-US" dirty="0" smtClean="0"/>
              <a:t>It does behavioral analytics</a:t>
            </a:r>
          </a:p>
          <a:p>
            <a:pPr lvl="2"/>
            <a:r>
              <a:rPr lang="en-US" dirty="0" smtClean="0"/>
              <a:t>It’s update every four hours (or so)</a:t>
            </a:r>
          </a:p>
          <a:p>
            <a:pPr lvl="1"/>
            <a:r>
              <a:rPr lang="en-US" dirty="0" smtClean="0"/>
              <a:t>If you use Windows, you have Windows Defender enabled (it’s free and it’s from Microsoft)</a:t>
            </a:r>
          </a:p>
          <a:p>
            <a:pPr lvl="1"/>
            <a:r>
              <a:rPr lang="en-US" dirty="0" smtClean="0"/>
              <a:t>We have an Endpoint Detection and Response (EDR) system</a:t>
            </a:r>
          </a:p>
          <a:p>
            <a:pPr lvl="2"/>
            <a:r>
              <a:rPr lang="en-US" dirty="0" smtClean="0"/>
              <a:t>Uses REAL AI – not that fake stuff</a:t>
            </a:r>
          </a:p>
          <a:p>
            <a:pPr lvl="2"/>
            <a:r>
              <a:rPr lang="en-US" dirty="0" smtClean="0"/>
              <a:t>Scans memory and STOPS ransomware BEFORE it executes</a:t>
            </a:r>
          </a:p>
          <a:p>
            <a:pPr lvl="2"/>
            <a:r>
              <a:rPr lang="en-US" dirty="0" smtClean="0"/>
              <a:t>Has a sandbox</a:t>
            </a:r>
          </a:p>
          <a:p>
            <a:pPr lvl="2"/>
            <a:r>
              <a:rPr lang="en-US" dirty="0" smtClean="0"/>
              <a:t>Allows you to build a baseline and WHITELIST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24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Training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Includes training of all staff on information security best practices.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64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are we enabling our employees to make smart choices?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Regular training – either email, webinars, in-person</a:t>
            </a:r>
          </a:p>
          <a:p>
            <a:pPr lvl="1"/>
            <a:r>
              <a:rPr lang="en-US" dirty="0" smtClean="0"/>
              <a:t>Employee training is tracked – know who is being trained, on what, and when</a:t>
            </a:r>
          </a:p>
          <a:p>
            <a:pPr lvl="1"/>
            <a:r>
              <a:rPr lang="en-US" dirty="0" smtClean="0"/>
              <a:t>Test, test, test – after training, make sure the knowledge sticks</a:t>
            </a:r>
          </a:p>
          <a:p>
            <a:pPr lvl="2"/>
            <a:r>
              <a:rPr lang="en-US" dirty="0" smtClean="0"/>
              <a:t>Phishing emails</a:t>
            </a:r>
          </a:p>
          <a:p>
            <a:pPr lvl="2"/>
            <a:r>
              <a:rPr lang="en-US" dirty="0" smtClean="0"/>
              <a:t>Social engineering</a:t>
            </a:r>
          </a:p>
          <a:p>
            <a:pPr lvl="2"/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Hold focus groups – randomly select people, at all levels, ask them what they liked and what they didn’t</a:t>
            </a:r>
          </a:p>
          <a:p>
            <a:pPr lvl="1"/>
            <a:r>
              <a:rPr lang="en-US" dirty="0" smtClean="0"/>
              <a:t>Don’t over train, don’t under train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07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72" y="2220682"/>
            <a:ext cx="8761413" cy="40695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Administration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Definition: Includes the development of policies, procedures, </a:t>
            </a:r>
            <a:r>
              <a:rPr lang="en-US" dirty="0" smtClean="0"/>
              <a:t>audits and </a:t>
            </a:r>
            <a:r>
              <a:rPr lang="en-US" dirty="0"/>
              <a:t>budgeting.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67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have policies and procedures?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for:</a:t>
            </a:r>
          </a:p>
          <a:p>
            <a:pPr lvl="1"/>
            <a:r>
              <a:rPr lang="en-US" dirty="0" smtClean="0"/>
              <a:t>We have policies which give us the AUTHORITY to protect our resources</a:t>
            </a:r>
          </a:p>
          <a:p>
            <a:pPr lvl="1"/>
            <a:r>
              <a:rPr lang="en-US" dirty="0" smtClean="0"/>
              <a:t>We have procedures which assign RESPONSIBILITY and ACCOUNTABILITY for protecting our resources</a:t>
            </a:r>
          </a:p>
          <a:p>
            <a:pPr lvl="1"/>
            <a:r>
              <a:rPr lang="en-US" dirty="0" smtClean="0"/>
              <a:t>We have CONTROLS in place to assure the procedures are working</a:t>
            </a:r>
          </a:p>
          <a:p>
            <a:pPr lvl="1"/>
            <a:r>
              <a:rPr lang="en-US" dirty="0" smtClean="0"/>
              <a:t>We have internal and external audits to make sure the controls are correct</a:t>
            </a:r>
          </a:p>
          <a:p>
            <a:pPr lvl="1"/>
            <a:r>
              <a:rPr lang="en-US" dirty="0" smtClean="0"/>
              <a:t>We use industry standard frameworks to make sure we are using best practices where we can</a:t>
            </a:r>
          </a:p>
          <a:p>
            <a:pPr lvl="2"/>
            <a:r>
              <a:rPr lang="en-US" dirty="0" smtClean="0"/>
              <a:t>NIST RMF, COBIT, HITRUST, CIS 20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94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3375233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34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5675-DDC7-5D4B-ACFC-FC1294EE8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Bucks County Community College STEM Department IT Academy Courses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326F-4784-F942-9CB4-6B184859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301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C77-A973-FE48-ABB1-4DCBBAB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 of Information Assurance</a:t>
            </a:r>
            <a:endParaRPr lang="en-US" dirty="0"/>
          </a:p>
        </p:txBody>
      </p:sp>
      <p:pic>
        <p:nvPicPr>
          <p:cNvPr id="1026" name="Picture 2" descr="Certificate in Information Assuran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754909"/>
            <a:ext cx="5624944" cy="46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5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/>
              <a:t>CERTIFICATE IN INFORMATION ASSURANCE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179782"/>
            <a:ext cx="8825659" cy="3840018"/>
          </a:xfrm>
        </p:spPr>
        <p:txBody>
          <a:bodyPr/>
          <a:lstStyle/>
          <a:p>
            <a:r>
              <a:rPr lang="en-US" b="1" u="sng" dirty="0">
                <a:hlinkClick r:id="rId2"/>
              </a:rPr>
              <a:t>Fundamentals of System Security</a:t>
            </a:r>
            <a:endParaRPr lang="en-US" dirty="0"/>
          </a:p>
          <a:p>
            <a:r>
              <a:rPr lang="en-US" b="1" dirty="0">
                <a:hlinkClick r:id="rId3"/>
              </a:rPr>
              <a:t>Introduction to Computer Forensics</a:t>
            </a:r>
            <a:endParaRPr lang="en-US" dirty="0"/>
          </a:p>
          <a:p>
            <a:r>
              <a:rPr lang="en-US" b="1" dirty="0">
                <a:hlinkClick r:id="rId4"/>
              </a:rPr>
              <a:t>Incident Response and Computer Forensics</a:t>
            </a:r>
            <a:endParaRPr lang="en-US" dirty="0"/>
          </a:p>
          <a:p>
            <a:r>
              <a:rPr lang="en-US" b="1" dirty="0">
                <a:hlinkClick r:id="rId5"/>
              </a:rPr>
              <a:t>Ethical Hacking and Countermeasures</a:t>
            </a:r>
            <a:endParaRPr lang="en-US" dirty="0"/>
          </a:p>
          <a:p>
            <a:r>
              <a:rPr lang="en-US" b="1" dirty="0">
                <a:hlinkClick r:id="rId6"/>
              </a:rPr>
              <a:t>Network Monitoring, Security &amp; Forensics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1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228-8A00-431C-9827-31E6E1CE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JBS Foods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3853-EA17-478C-A2A6-5A1E9B3C9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world's largest meat processing company said Wednesday that it paid an $11 million ransom to cybercriminals after it was forced to halt cattle-slaughtering operations at 13 of its meat processing plants. JBS confirmed the payment in a statement following a cyberattack attributed to the Russian-speaking ransomware gang "</a:t>
            </a:r>
            <a:r>
              <a:rPr lang="en-US" dirty="0" err="1"/>
              <a:t>REvil</a:t>
            </a:r>
            <a:r>
              <a:rPr lang="en-US" dirty="0"/>
              <a:t>."</a:t>
            </a:r>
          </a:p>
          <a:p>
            <a:pPr marL="0" indent="0">
              <a:buNone/>
            </a:pPr>
            <a:r>
              <a:rPr lang="en-US" dirty="0"/>
              <a:t>The company ultimately paid the ransom in Bitcoin cryptocurrency to prevent further disruptions of the meat plants, mitigating potential damage to the food supply — including restaurants, grocery stores and farmers that rely on JBS production. </a:t>
            </a:r>
          </a:p>
          <a:p>
            <a:pPr marL="0" indent="0">
              <a:buNone/>
            </a:pPr>
            <a:r>
              <a:rPr lang="en-US" dirty="0"/>
              <a:t>"This was a very difficult decision to make for our company and for me personally," said Andre Nogueira, CEO of JBS USA, in a statement. "However, we felt this decision had to be made to prevent any potential risk for our customers.“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https://www.cbsnews.com/news/jbs-ransom-11-million/</a:t>
            </a:r>
          </a:p>
        </p:txBody>
      </p:sp>
    </p:spTree>
    <p:extLst>
      <p:ext uri="{BB962C8B-B14F-4D97-AF65-F5344CB8AC3E}">
        <p14:creationId xmlns:p14="http://schemas.microsoft.com/office/powerpoint/2010/main" val="360205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Cybersecurity Courses and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Advanced Ethical Hacking and Countermeasures</a:t>
            </a:r>
            <a:endParaRPr lang="en-US" dirty="0"/>
          </a:p>
          <a:p>
            <a:r>
              <a:rPr lang="en-US" b="1" dirty="0">
                <a:hlinkClick r:id="rId3"/>
              </a:rPr>
              <a:t>Certified Information System Security Professional (CISSP)</a:t>
            </a:r>
            <a:endParaRPr lang="en-US" dirty="0"/>
          </a:p>
          <a:p>
            <a:r>
              <a:rPr lang="en-US" b="1" dirty="0">
                <a:hlinkClick r:id="rId4"/>
              </a:rPr>
              <a:t>CompTIA Security+</a:t>
            </a:r>
            <a:endParaRPr lang="en-US" dirty="0"/>
          </a:p>
          <a:p>
            <a:r>
              <a:rPr lang="en-US" b="1" dirty="0">
                <a:hlinkClick r:id="rId5"/>
              </a:rPr>
              <a:t>CPENT - Certified Penetration </a:t>
            </a:r>
            <a:r>
              <a:rPr lang="en-US" b="1" dirty="0" err="1">
                <a:hlinkClick r:id="rId5"/>
              </a:rPr>
              <a:t>Testng</a:t>
            </a:r>
            <a:r>
              <a:rPr lang="en-US" b="1" dirty="0">
                <a:hlinkClick r:id="rId5"/>
              </a:rPr>
              <a:t> Professional</a:t>
            </a:r>
            <a:endParaRPr lang="en-US" dirty="0"/>
          </a:p>
          <a:p>
            <a:r>
              <a:rPr lang="en-US" b="1" dirty="0">
                <a:hlinkClick r:id="rId6"/>
              </a:rPr>
              <a:t>Certified Information Systems Auditor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7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30C6-6D72-4956-8466-D04E0B0C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F329-DE2C-434A-8172-A965FA03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6C1E42A-2997-4073-A131-63C6A6A2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72" y="171450"/>
            <a:ext cx="902017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1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C6A428-10BD-492A-9997-9F3A04964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9"/>
          <a:stretch/>
        </p:blipFill>
        <p:spPr>
          <a:xfrm>
            <a:off x="1605254" y="1"/>
            <a:ext cx="8496300" cy="587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58D1C8-0FB7-4F78-B2AB-22EA037DFF94}"/>
              </a:ext>
            </a:extLst>
          </p:cNvPr>
          <p:cNvSpPr txBox="1"/>
          <p:nvPr/>
        </p:nvSpPr>
        <p:spPr>
          <a:xfrm>
            <a:off x="1773651" y="5878287"/>
            <a:ext cx="761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https://www.wired.co.uk/article/ransomware-hospital-death-germany</a:t>
            </a:r>
          </a:p>
        </p:txBody>
      </p:sp>
    </p:spTree>
    <p:extLst>
      <p:ext uri="{BB962C8B-B14F-4D97-AF65-F5344CB8AC3E}">
        <p14:creationId xmlns:p14="http://schemas.microsoft.com/office/powerpoint/2010/main" val="2699607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ucks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00B5E2"/>
      </a:accent1>
      <a:accent2>
        <a:srgbClr val="002F6C"/>
      </a:accent2>
      <a:accent3>
        <a:srgbClr val="007FE5"/>
      </a:accent3>
      <a:accent4>
        <a:srgbClr val="FF2F92"/>
      </a:accent4>
      <a:accent5>
        <a:srgbClr val="FFCC00"/>
      </a:accent5>
      <a:accent6>
        <a:srgbClr val="002E6B"/>
      </a:accent6>
      <a:hlink>
        <a:srgbClr val="007FE5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cksppt" id="{19CC0C7C-2A0F-D24F-85C5-581CD4EFDAF8}" vid="{D20C3C42-1229-CD4B-8A83-EA5852DD74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bucksppt (2)</Template>
  <TotalTime>316</TotalTime>
  <Words>2945</Words>
  <Application>Microsoft Office PowerPoint</Application>
  <PresentationFormat>Widescreen</PresentationFormat>
  <Paragraphs>451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Amazon Ember</vt:lpstr>
      <vt:lpstr>Arial</vt:lpstr>
      <vt:lpstr>Avenir Book</vt:lpstr>
      <vt:lpstr>Calibri</vt:lpstr>
      <vt:lpstr>Georgia</vt:lpstr>
      <vt:lpstr>Helvetica Neue</vt:lpstr>
      <vt:lpstr>IBM Plex Sans</vt:lpstr>
      <vt:lpstr>Segoe UI</vt:lpstr>
      <vt:lpstr>TwitterChirp</vt:lpstr>
      <vt:lpstr>Wingdings 3</vt:lpstr>
      <vt:lpstr>Ion Boardroom</vt:lpstr>
      <vt:lpstr>NO BS! Ransomware: Everything you need to know.</vt:lpstr>
      <vt:lpstr>Overview for Today</vt:lpstr>
      <vt:lpstr>D-Day Minus 1</vt:lpstr>
      <vt:lpstr>Day 0</vt:lpstr>
      <vt:lpstr>Day 1</vt:lpstr>
      <vt:lpstr>What has the human cost been of Ransomware?</vt:lpstr>
      <vt:lpstr>JBS Foods</vt:lpstr>
      <vt:lpstr>PowerPoint Presentation</vt:lpstr>
      <vt:lpstr>PowerPoint Presentation</vt:lpstr>
      <vt:lpstr>So what can we do?</vt:lpstr>
      <vt:lpstr>Overview for Today</vt:lpstr>
      <vt:lpstr>How to Prevent Ransomware</vt:lpstr>
      <vt:lpstr>Who am I</vt:lpstr>
      <vt:lpstr>Human Operated Ransomware (HORA)</vt:lpstr>
      <vt:lpstr>Example Attacks</vt:lpstr>
      <vt:lpstr>Quick Wins</vt:lpstr>
      <vt:lpstr>User Training</vt:lpstr>
      <vt:lpstr>Risk Analysis </vt:lpstr>
      <vt:lpstr>Application Whitelisting</vt:lpstr>
      <vt:lpstr>Backups, DR and BC</vt:lpstr>
      <vt:lpstr>Multifactor Authentication (MFA)</vt:lpstr>
      <vt:lpstr>Patch Management &amp; Vulnerability Scanning</vt:lpstr>
      <vt:lpstr>Email Security and DNSSec</vt:lpstr>
      <vt:lpstr>Endpoint Firewalls</vt:lpstr>
      <vt:lpstr>Principle of Least Privilege (PoLP) </vt:lpstr>
      <vt:lpstr>Testing</vt:lpstr>
      <vt:lpstr>Useful Links and Material</vt:lpstr>
      <vt:lpstr>People to follow for more awesomeness</vt:lpstr>
      <vt:lpstr>Questions</vt:lpstr>
      <vt:lpstr>NO BS! Ransomware: Everything You Need to Know</vt:lpstr>
      <vt:lpstr>It’s bound to happen</vt:lpstr>
      <vt:lpstr>Until you have experienced something like this, you don’t realize just what can happen, just how serious it can be. I had no intuitive idea on how to move forward</vt:lpstr>
      <vt:lpstr>Incident Response Lifecycle</vt:lpstr>
      <vt:lpstr>Preparation Phase</vt:lpstr>
      <vt:lpstr>Preparation Phase</vt:lpstr>
      <vt:lpstr>Preparation Checklists </vt:lpstr>
      <vt:lpstr>Additional Preparations</vt:lpstr>
      <vt:lpstr>Detection</vt:lpstr>
      <vt:lpstr>Analysis</vt:lpstr>
      <vt:lpstr>Containment</vt:lpstr>
      <vt:lpstr>Containment</vt:lpstr>
      <vt:lpstr>Eradication</vt:lpstr>
      <vt:lpstr>Recovery</vt:lpstr>
      <vt:lpstr>Post Incident Activities</vt:lpstr>
      <vt:lpstr>Questions?</vt:lpstr>
      <vt:lpstr>NO BS! Ransomware: Everything You Need to Know  PART 4: A Decision Makers Checklist Things To Ask IT and  Things You Should Hear</vt:lpstr>
      <vt:lpstr>The Setup</vt:lpstr>
      <vt:lpstr>IT or Management</vt:lpstr>
      <vt:lpstr>The Foundation</vt:lpstr>
      <vt:lpstr>Is Your Head On Straight</vt:lpstr>
      <vt:lpstr>The Questions and Answers</vt:lpstr>
      <vt:lpstr>The Perimeter  Definition: The perimeter is the barrier between your network and everything else.  Typically this involves firewalls, routers, intrusion detection/prevention devices, etc.  </vt:lpstr>
      <vt:lpstr>Are we using a Next Generation Firewall?</vt:lpstr>
      <vt:lpstr>The Network  Definition: Includes all aspects of network monitoring and configuration.  This includes routers, switches, Virtual Local Area Networks (VLANs), etc.  </vt:lpstr>
      <vt:lpstr>Are We Actively Monitoring Our Network?</vt:lpstr>
      <vt:lpstr>Identity and Access Management  Definition: Includes user provisioning, password controls, Access Control Lists (ACL), etc.  </vt:lpstr>
      <vt:lpstr>Do we have strong identity standards?</vt:lpstr>
      <vt:lpstr>Backups  Definition: Includes classifying information and setting backup and recovery times, etc.  </vt:lpstr>
      <vt:lpstr>Can we recover from a disaster or attack?</vt:lpstr>
      <vt:lpstr>End Point Protection  Definition: Includes all aspects of maintaining security on the endpoints, which includes computers, servers, printers, etc.  </vt:lpstr>
      <vt:lpstr>How are we protecting ourselves from end-point compromises?</vt:lpstr>
      <vt:lpstr>Training  Definition: Includes training of all staff on information security best practices.  </vt:lpstr>
      <vt:lpstr>How are we enabling our employees to make smart choices?</vt:lpstr>
      <vt:lpstr>Administration  Definition: Includes the development of policies, procedures, audits and budgeting.  </vt:lpstr>
      <vt:lpstr>Do we have policies and procedures?</vt:lpstr>
      <vt:lpstr>Questions?</vt:lpstr>
      <vt:lpstr>Bucks County Community College STEM Department IT Academy Courses</vt:lpstr>
      <vt:lpstr>Certificate of Information Assurance</vt:lpstr>
      <vt:lpstr>CERTIFICATE IN INFORMATION ASSURANCE </vt:lpstr>
      <vt:lpstr>Cybersecurity Courses and Certification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Smith</dc:creator>
  <cp:lastModifiedBy>Owen Forrest</cp:lastModifiedBy>
  <cp:revision>6</cp:revision>
  <dcterms:created xsi:type="dcterms:W3CDTF">2021-06-10T15:22:31Z</dcterms:created>
  <dcterms:modified xsi:type="dcterms:W3CDTF">2021-08-18T12:08:22Z</dcterms:modified>
</cp:coreProperties>
</file>